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9.png" ContentType="image/png"/>
  <Override PartName="/ppt/media/image22.png" ContentType="image/png"/>
  <Override PartName="/ppt/media/image21.png" ContentType="image/png"/>
  <Override PartName="/ppt/media/image8.jpeg" ContentType="image/jpeg"/>
  <Override PartName="/ppt/media/image5.png" ContentType="image/png"/>
  <Override PartName="/ppt/media/image30.png" ContentType="image/png"/>
  <Override PartName="/ppt/media/image23.png" ContentType="image/png"/>
  <Override PartName="/ppt/media/image13.jpeg" ContentType="image/jpeg"/>
  <Override PartName="/ppt/media/image28.png" ContentType="image/png"/>
  <Override PartName="/ppt/media/image7.jpeg" ContentType="image/jpeg"/>
  <Override PartName="/ppt/media/image20.png" ContentType="image/png"/>
  <Override PartName="/ppt/media/image12.jpeg" ContentType="image/jpeg"/>
  <Override PartName="/ppt/media/image4.png" ContentType="image/png"/>
  <Override PartName="/ppt/media/image27.png" ContentType="image/png"/>
  <Override PartName="/ppt/media/image10.png" ContentType="image/png"/>
  <Override PartName="/ppt/media/image18.png" ContentType="image/png"/>
  <Override PartName="/ppt/media/image6.jpeg" ContentType="image/jpeg"/>
  <Override PartName="/ppt/media/image3.png" ContentType="image/png"/>
  <Override PartName="/ppt/media/image26.png" ContentType="image/png"/>
  <Override PartName="/ppt/media/image11.png" ContentType="image/png"/>
  <Override PartName="/ppt/media/image9.jpeg" ContentType="image/jpeg"/>
  <Override PartName="/ppt/media/image32.png" ContentType="image/png"/>
  <Override PartName="/ppt/media/image2.png" ContentType="image/png"/>
  <Override PartName="/ppt/media/image19.jpeg" ContentType="image/jpeg"/>
  <Override PartName="/ppt/media/image25.png" ContentType="image/png"/>
  <Override PartName="/ppt/media/image31.png" ContentType="image/png"/>
  <Override PartName="/ppt/media/image1.png" ContentType="image/png"/>
  <Override PartName="/ppt/media/image24.png" ContentType="image/png"/>
  <Override PartName="/ppt/media/image14.jpeg" ContentType="image/jpeg"/>
  <Override PartName="/ppt/media/image15.png" ContentType="image/png"/>
  <Override PartName="/ppt/media/image16.png" ContentType="image/png"/>
  <Override PartName="/ppt/media/image17.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0077450" cy="5668963"/>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85378DB-CF4F-4BA4-854C-085C36DFF128}"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EA4C693-6DFA-43D1-96D0-60528FB2587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66B47BE-6DE0-41AA-8228-6F9FC588FD9B}"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E753700-257F-4AF6-AC0C-16049B27C5C9}"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7CD6098-A6AE-4ACF-9F68-A51BAD78E2CA}"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F73B179-8044-4290-BCA5-185B932C892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EF0EB57-C1DA-483A-80C3-FAF4A85AAD8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A482AD2-333E-4F4F-823F-3DE5D61375E4}"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1965EA8-A484-45C3-99CA-5BB7F436C03B}"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FDDCFC0-ABFE-4431-92CB-52F4F7E08A46}"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7A81C08-A0FF-42BC-A52D-58260FF21B7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159B913-E24E-49A9-AFD5-695EBDF8985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C6531F3-6D0C-477A-936E-4D5D950A3DA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C042349-399E-4EF7-9A34-7F207F8445B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B9C4EEA-8F48-468C-BD0F-247817D3D5A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9630A1B-3E6B-4D2E-BD97-B13BEE7A18E4}"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85D5A94-B05C-40A3-BAD2-219A812E1693}"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AA2C2A8-62E7-4748-BB0A-347D497DF0B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93575F2-6D1E-4349-A4D6-C84E2CC4479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607DBBC-0671-4D7A-A269-1059A476EE4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D7BCF0F-31A3-4EAE-9C9E-351B315E720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69D94BB-A80F-4B43-A3D2-704CD0883A9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80EEC68-8A9F-474E-8B49-F6C1A00698C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DCDBE83-D8B0-4B73-81F8-230F5E96693B}"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5920" y="5164560"/>
            <a:ext cx="3192120" cy="38880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7224840" y="5164560"/>
            <a:ext cx="2345760" cy="38880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D05F575F-6FD2-4682-B5EC-284B6C7EBC1C}" type="slidenum">
              <a:rPr b="0" lang="en-US" sz="1400" spc="-1" strike="noStrike">
                <a:latin typeface="Times New Roman"/>
              </a:rPr>
              <a:t>&lt;number&gt;</a:t>
            </a:fld>
            <a:endParaRPr b="0" lang="en-US" sz="1400" spc="-1" strike="noStrike">
              <a:latin typeface="Times New Roman"/>
            </a:endParaRPr>
          </a:p>
        </p:txBody>
      </p:sp>
      <p:sp>
        <p:nvSpPr>
          <p:cNvPr id="2" name="PlaceHolder 3"/>
          <p:cNvSpPr>
            <a:spLocks noGrp="1"/>
          </p:cNvSpPr>
          <p:nvPr>
            <p:ph type="dt" idx="3"/>
          </p:nvPr>
        </p:nvSpPr>
        <p:spPr>
          <a:xfrm>
            <a:off x="503640" y="5164560"/>
            <a:ext cx="2345760" cy="3888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5920" y="5164560"/>
            <a:ext cx="3192120" cy="38880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7224840" y="5164560"/>
            <a:ext cx="2345760" cy="38880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B23C735B-7B9A-45AE-BF22-F066A949F901}" type="slidenum">
              <a:rPr b="0" lang="en-US" sz="1400" spc="-1" strike="noStrike">
                <a:latin typeface="Times New Roman"/>
              </a:rPr>
              <a:t>&lt;number&gt;</a:t>
            </a:fld>
            <a:endParaRPr b="0" lang="en-US" sz="1400" spc="-1" strike="noStrike">
              <a:latin typeface="Times New Roman"/>
            </a:endParaRPr>
          </a:p>
        </p:txBody>
      </p:sp>
      <p:sp>
        <p:nvSpPr>
          <p:cNvPr id="43" name="PlaceHolder 3"/>
          <p:cNvSpPr>
            <a:spLocks noGrp="1"/>
          </p:cNvSpPr>
          <p:nvPr>
            <p:ph type="dt" idx="6"/>
          </p:nvPr>
        </p:nvSpPr>
        <p:spPr>
          <a:xfrm>
            <a:off x="503640" y="5164560"/>
            <a:ext cx="2345760" cy="3888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jpeg"/><Relationship Id="rId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hyperlink" Target="https://www.faa.gov/" TargetMode="External"/><Relationship Id="rId4" Type="http://schemas.openxmlformats.org/officeDocument/2006/relationships/hyperlink" Target="https://www.ssa.org/" TargetMode="External"/><Relationship Id="rId5" Type="http://schemas.openxmlformats.org/officeDocument/2006/relationships/image" Target="../media/image22.png"/><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3640" y="73800"/>
            <a:ext cx="9066960" cy="124884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Soaring With The Eagles</a:t>
            </a:r>
            <a:br>
              <a:rPr sz="4400"/>
            </a:br>
            <a:r>
              <a:rPr b="0" lang="en-US" sz="4400" spc="-1" strike="noStrike">
                <a:latin typeface="Arial"/>
              </a:rPr>
              <a:t>Site Map</a:t>
            </a:r>
            <a:endParaRPr b="0" lang="en-US" sz="4400" spc="-1" strike="noStrike">
              <a:latin typeface="Arial"/>
            </a:endParaRPr>
          </a:p>
        </p:txBody>
      </p:sp>
      <p:sp>
        <p:nvSpPr>
          <p:cNvPr id="83" name=""/>
          <p:cNvSpPr/>
          <p:nvPr/>
        </p:nvSpPr>
        <p:spPr>
          <a:xfrm>
            <a:off x="383760" y="1832040"/>
            <a:ext cx="1344600" cy="65088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HOME</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PAGE</a:t>
            </a:r>
            <a:endParaRPr b="0" lang="en-US" sz="1600" spc="-1" strike="noStrike">
              <a:latin typeface="Arial"/>
            </a:endParaRPr>
          </a:p>
        </p:txBody>
      </p:sp>
      <p:sp>
        <p:nvSpPr>
          <p:cNvPr id="84" name=""/>
          <p:cNvSpPr/>
          <p:nvPr/>
        </p:nvSpPr>
        <p:spPr>
          <a:xfrm>
            <a:off x="8370720" y="1831680"/>
            <a:ext cx="1344600" cy="6516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SAILPLANEANATOMY</a:t>
            </a:r>
            <a:endParaRPr b="0" lang="en-US" sz="1600" spc="-1" strike="noStrike">
              <a:latin typeface="Arial"/>
            </a:endParaRPr>
          </a:p>
        </p:txBody>
      </p:sp>
      <p:sp>
        <p:nvSpPr>
          <p:cNvPr id="85" name=""/>
          <p:cNvSpPr/>
          <p:nvPr/>
        </p:nvSpPr>
        <p:spPr>
          <a:xfrm>
            <a:off x="3624120" y="1852920"/>
            <a:ext cx="1344600" cy="60948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THERMALS</a:t>
            </a:r>
            <a:endParaRPr b="0" lang="en-US" sz="1600" spc="-1" strike="noStrike">
              <a:latin typeface="Arial"/>
            </a:endParaRPr>
          </a:p>
        </p:txBody>
      </p:sp>
      <p:sp>
        <p:nvSpPr>
          <p:cNvPr id="86" name=""/>
          <p:cNvSpPr/>
          <p:nvPr/>
        </p:nvSpPr>
        <p:spPr>
          <a:xfrm>
            <a:off x="5249160" y="1863000"/>
            <a:ext cx="1344600" cy="58932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500" spc="-1" strike="noStrike">
                <a:solidFill>
                  <a:srgbClr val="000000"/>
                </a:solidFill>
                <a:latin typeface="Arial"/>
                <a:ea typeface="DejaVu Sans"/>
              </a:rPr>
              <a:t>LAUNCHING</a:t>
            </a:r>
            <a:endParaRPr b="0" lang="en-US" sz="1500" spc="-1" strike="noStrike">
              <a:latin typeface="Arial"/>
            </a:endParaRPr>
          </a:p>
        </p:txBody>
      </p:sp>
      <p:sp>
        <p:nvSpPr>
          <p:cNvPr id="87" name=""/>
          <p:cNvSpPr/>
          <p:nvPr/>
        </p:nvSpPr>
        <p:spPr>
          <a:xfrm>
            <a:off x="2008440" y="1847880"/>
            <a:ext cx="1344600" cy="61956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SAILPLANE</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TYPES</a:t>
            </a:r>
            <a:endParaRPr b="0" lang="en-US" sz="1600" spc="-1" strike="noStrike">
              <a:latin typeface="Arial"/>
            </a:endParaRPr>
          </a:p>
        </p:txBody>
      </p:sp>
      <p:sp>
        <p:nvSpPr>
          <p:cNvPr id="88" name=""/>
          <p:cNvSpPr/>
          <p:nvPr/>
        </p:nvSpPr>
        <p:spPr>
          <a:xfrm>
            <a:off x="6802200" y="1837080"/>
            <a:ext cx="1344600" cy="6408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OBTAIN</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LICENSE</a:t>
            </a:r>
            <a:endParaRPr b="0" lang="en-US" sz="1600" spc="-1" strike="noStrike">
              <a:latin typeface="Arial"/>
            </a:endParaRPr>
          </a:p>
        </p:txBody>
      </p:sp>
      <p:sp>
        <p:nvSpPr>
          <p:cNvPr id="89" name=""/>
          <p:cNvSpPr/>
          <p:nvPr/>
        </p:nvSpPr>
        <p:spPr>
          <a:xfrm>
            <a:off x="8370720" y="2650320"/>
            <a:ext cx="1344600" cy="5990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OPTIONS</a:t>
            </a:r>
            <a:endParaRPr b="0" lang="en-US" sz="1600" spc="-1" strike="noStrike">
              <a:latin typeface="Arial"/>
            </a:endParaRPr>
          </a:p>
        </p:txBody>
      </p:sp>
      <p:sp>
        <p:nvSpPr>
          <p:cNvPr id="90" name=""/>
          <p:cNvSpPr/>
          <p:nvPr/>
        </p:nvSpPr>
        <p:spPr>
          <a:xfrm>
            <a:off x="8370720" y="3395520"/>
            <a:ext cx="1344600" cy="62028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OPTIONS</a:t>
            </a:r>
            <a:endParaRPr b="0" lang="en-US" sz="1600" spc="-1" strike="noStrike">
              <a:latin typeface="Arial"/>
            </a:endParaRPr>
          </a:p>
        </p:txBody>
      </p:sp>
      <p:sp>
        <p:nvSpPr>
          <p:cNvPr id="91" name=""/>
          <p:cNvSpPr/>
          <p:nvPr/>
        </p:nvSpPr>
        <p:spPr>
          <a:xfrm>
            <a:off x="8370720" y="4218840"/>
            <a:ext cx="1344600" cy="62028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ORDER</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FORM</a:t>
            </a:r>
            <a:endParaRPr b="0" lang="en-US" sz="1600" spc="-1" strike="noStrike">
              <a:latin typeface="Arial"/>
            </a:endParaRPr>
          </a:p>
        </p:txBody>
      </p:sp>
      <p:sp>
        <p:nvSpPr>
          <p:cNvPr id="92" name=""/>
          <p:cNvSpPr/>
          <p:nvPr/>
        </p:nvSpPr>
        <p:spPr>
          <a:xfrm flipV="1">
            <a:off x="1108080" y="1511640"/>
            <a:ext cx="8002800" cy="20520"/>
          </a:xfrm>
          <a:prstGeom prst="line">
            <a:avLst/>
          </a:prstGeom>
          <a:ln w="0">
            <a:solidFill>
              <a:srgbClr val="3465a4"/>
            </a:solidFill>
          </a:ln>
        </p:spPr>
        <p:style>
          <a:lnRef idx="0"/>
          <a:fillRef idx="0"/>
          <a:effectRef idx="0"/>
          <a:fontRef idx="minor"/>
        </p:style>
      </p:sp>
      <p:sp>
        <p:nvSpPr>
          <p:cNvPr id="93" name=""/>
          <p:cNvSpPr/>
          <p:nvPr/>
        </p:nvSpPr>
        <p:spPr>
          <a:xfrm>
            <a:off x="1108080" y="1532160"/>
            <a:ext cx="10080" cy="299880"/>
          </a:xfrm>
          <a:prstGeom prst="line">
            <a:avLst/>
          </a:prstGeom>
          <a:ln w="0">
            <a:solidFill>
              <a:srgbClr val="3465a4"/>
            </a:solidFill>
          </a:ln>
        </p:spPr>
        <p:style>
          <a:lnRef idx="0"/>
          <a:fillRef idx="0"/>
          <a:effectRef idx="0"/>
          <a:fontRef idx="minor"/>
        </p:style>
      </p:sp>
      <p:sp>
        <p:nvSpPr>
          <p:cNvPr id="94" name=""/>
          <p:cNvSpPr/>
          <p:nvPr/>
        </p:nvSpPr>
        <p:spPr>
          <a:xfrm>
            <a:off x="2712600" y="1532160"/>
            <a:ext cx="10080" cy="299880"/>
          </a:xfrm>
          <a:prstGeom prst="line">
            <a:avLst/>
          </a:prstGeom>
          <a:ln w="0">
            <a:solidFill>
              <a:srgbClr val="3465a4"/>
            </a:solidFill>
          </a:ln>
        </p:spPr>
        <p:style>
          <a:lnRef idx="0"/>
          <a:fillRef idx="0"/>
          <a:effectRef idx="0"/>
          <a:fontRef idx="minor"/>
        </p:style>
      </p:sp>
      <p:sp>
        <p:nvSpPr>
          <p:cNvPr id="95" name=""/>
          <p:cNvSpPr/>
          <p:nvPr/>
        </p:nvSpPr>
        <p:spPr>
          <a:xfrm>
            <a:off x="4327560" y="1532160"/>
            <a:ext cx="10080" cy="299880"/>
          </a:xfrm>
          <a:prstGeom prst="line">
            <a:avLst/>
          </a:prstGeom>
          <a:ln w="0">
            <a:solidFill>
              <a:srgbClr val="3465a4"/>
            </a:solidFill>
          </a:ln>
        </p:spPr>
        <p:style>
          <a:lnRef idx="0"/>
          <a:fillRef idx="0"/>
          <a:effectRef idx="0"/>
          <a:fontRef idx="minor"/>
        </p:style>
      </p:sp>
      <p:sp>
        <p:nvSpPr>
          <p:cNvPr id="96" name=""/>
          <p:cNvSpPr/>
          <p:nvPr/>
        </p:nvSpPr>
        <p:spPr>
          <a:xfrm>
            <a:off x="5891040" y="1511640"/>
            <a:ext cx="10080" cy="299880"/>
          </a:xfrm>
          <a:prstGeom prst="line">
            <a:avLst/>
          </a:prstGeom>
          <a:ln w="0">
            <a:solidFill>
              <a:srgbClr val="3465a4"/>
            </a:solidFill>
          </a:ln>
        </p:spPr>
        <p:style>
          <a:lnRef idx="0"/>
          <a:fillRef idx="0"/>
          <a:effectRef idx="0"/>
          <a:fontRef idx="minor"/>
        </p:style>
      </p:sp>
      <p:sp>
        <p:nvSpPr>
          <p:cNvPr id="97" name=""/>
          <p:cNvSpPr/>
          <p:nvPr/>
        </p:nvSpPr>
        <p:spPr>
          <a:xfrm>
            <a:off x="7454520" y="1532160"/>
            <a:ext cx="10080" cy="299880"/>
          </a:xfrm>
          <a:prstGeom prst="line">
            <a:avLst/>
          </a:prstGeom>
          <a:ln w="0">
            <a:solidFill>
              <a:srgbClr val="3465a4"/>
            </a:solidFill>
          </a:ln>
        </p:spPr>
        <p:style>
          <a:lnRef idx="0"/>
          <a:fillRef idx="0"/>
          <a:effectRef idx="0"/>
          <a:fontRef idx="minor"/>
        </p:style>
      </p:sp>
      <p:sp>
        <p:nvSpPr>
          <p:cNvPr id="98" name=""/>
          <p:cNvSpPr/>
          <p:nvPr/>
        </p:nvSpPr>
        <p:spPr>
          <a:xfrm>
            <a:off x="9110880" y="1511640"/>
            <a:ext cx="10080" cy="299880"/>
          </a:xfrm>
          <a:prstGeom prst="line">
            <a:avLst/>
          </a:prstGeom>
          <a:ln w="0">
            <a:solidFill>
              <a:srgbClr val="3465a4"/>
            </a:solidFill>
          </a:ln>
        </p:spPr>
        <p:style>
          <a:lnRef idx="0"/>
          <a:fillRef idx="0"/>
          <a:effectRef idx="0"/>
          <a:fontRef idx="minor"/>
        </p:style>
      </p:sp>
      <p:sp>
        <p:nvSpPr>
          <p:cNvPr id="99" name=""/>
          <p:cNvSpPr/>
          <p:nvPr/>
        </p:nvSpPr>
        <p:spPr>
          <a:xfrm>
            <a:off x="9069480" y="2484720"/>
            <a:ext cx="360" cy="165600"/>
          </a:xfrm>
          <a:prstGeom prst="line">
            <a:avLst/>
          </a:prstGeom>
          <a:ln w="0">
            <a:solidFill>
              <a:srgbClr val="3465a4"/>
            </a:solidFill>
          </a:ln>
        </p:spPr>
        <p:style>
          <a:lnRef idx="0"/>
          <a:fillRef idx="0"/>
          <a:effectRef idx="0"/>
          <a:fontRef idx="minor"/>
        </p:style>
      </p:sp>
      <p:sp>
        <p:nvSpPr>
          <p:cNvPr id="100" name=""/>
          <p:cNvSpPr/>
          <p:nvPr/>
        </p:nvSpPr>
        <p:spPr>
          <a:xfrm>
            <a:off x="9069480" y="3395520"/>
            <a:ext cx="360" cy="20880"/>
          </a:xfrm>
          <a:prstGeom prst="line">
            <a:avLst/>
          </a:prstGeom>
          <a:ln w="0">
            <a:solidFill>
              <a:srgbClr val="3465a4"/>
            </a:solidFill>
          </a:ln>
        </p:spPr>
        <p:style>
          <a:lnRef idx="0"/>
          <a:fillRef idx="0"/>
          <a:effectRef idx="0"/>
          <a:fontRef idx="minor"/>
        </p:style>
      </p:sp>
      <p:sp>
        <p:nvSpPr>
          <p:cNvPr id="101" name=""/>
          <p:cNvSpPr/>
          <p:nvPr/>
        </p:nvSpPr>
        <p:spPr>
          <a:xfrm>
            <a:off x="9069480" y="3395520"/>
            <a:ext cx="360" cy="20880"/>
          </a:xfrm>
          <a:prstGeom prst="line">
            <a:avLst/>
          </a:prstGeom>
          <a:ln w="0">
            <a:solidFill>
              <a:srgbClr val="3465a4"/>
            </a:solidFill>
          </a:ln>
        </p:spPr>
        <p:style>
          <a:lnRef idx="0"/>
          <a:fillRef idx="0"/>
          <a:effectRef idx="0"/>
          <a:fontRef idx="minor"/>
        </p:style>
      </p:sp>
      <p:sp>
        <p:nvSpPr>
          <p:cNvPr id="102" name=""/>
          <p:cNvSpPr/>
          <p:nvPr/>
        </p:nvSpPr>
        <p:spPr>
          <a:xfrm>
            <a:off x="9069480" y="3250800"/>
            <a:ext cx="360" cy="165600"/>
          </a:xfrm>
          <a:prstGeom prst="line">
            <a:avLst/>
          </a:prstGeom>
          <a:ln w="0">
            <a:solidFill>
              <a:srgbClr val="3465a4"/>
            </a:solidFill>
          </a:ln>
        </p:spPr>
        <p:style>
          <a:lnRef idx="0"/>
          <a:fillRef idx="0"/>
          <a:effectRef idx="0"/>
          <a:fontRef idx="minor"/>
        </p:style>
      </p:sp>
      <p:sp>
        <p:nvSpPr>
          <p:cNvPr id="103" name=""/>
          <p:cNvSpPr/>
          <p:nvPr/>
        </p:nvSpPr>
        <p:spPr>
          <a:xfrm>
            <a:off x="9048960" y="4017240"/>
            <a:ext cx="360" cy="201600"/>
          </a:xfrm>
          <a:prstGeom prst="line">
            <a:avLst/>
          </a:prstGeom>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67" name=""/>
          <p:cNvSpPr/>
          <p:nvPr/>
        </p:nvSpPr>
        <p:spPr>
          <a:xfrm>
            <a:off x="279360" y="1345320"/>
            <a:ext cx="971640" cy="307440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latin typeface="URW Gothic"/>
                <a:ea typeface="DejaVu Sans"/>
              </a:rPr>
              <a:t>Home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Anatomy</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Options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Purchase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sp>
        <p:nvSpPr>
          <p:cNvPr id="168" name=""/>
          <p:cNvSpPr/>
          <p:nvPr/>
        </p:nvSpPr>
        <p:spPr>
          <a:xfrm>
            <a:off x="504000" y="215280"/>
            <a:ext cx="9066960" cy="795240"/>
          </a:xfrm>
          <a:prstGeom prst="rect">
            <a:avLst/>
          </a:prstGeom>
          <a:solidFill>
            <a:srgbClr val="99ccff"/>
          </a:solidFill>
          <a:ln w="0">
            <a:noFill/>
          </a:ln>
        </p:spPr>
        <p:style>
          <a:lnRef idx="0"/>
          <a:fillRef idx="0"/>
          <a:effectRef idx="0"/>
          <a:fontRef idx="minor"/>
        </p:style>
        <p:txBody>
          <a:bodyPr lIns="0" rIns="0" tIns="0" bIns="0" anchor="ctr">
            <a:noAutofit/>
          </a:bodyPr>
          <a:p>
            <a:pPr algn="ctr">
              <a:lnSpc>
                <a:spcPct val="100000"/>
              </a:lnSpc>
              <a:buNone/>
            </a:pPr>
            <a:r>
              <a:rPr b="0" lang="en-US" sz="4000" spc="-1" strike="noStrike">
                <a:solidFill>
                  <a:srgbClr val="000000"/>
                </a:solidFill>
                <a:latin typeface="Arial"/>
                <a:ea typeface="DejaVu Sans"/>
              </a:rPr>
              <a:t>Purchase a Sailplane</a:t>
            </a:r>
            <a:endParaRPr b="0" lang="en-US" sz="4000" spc="-1" strike="noStrike">
              <a:latin typeface="Arial"/>
            </a:endParaRPr>
          </a:p>
        </p:txBody>
      </p:sp>
      <p:pic>
        <p:nvPicPr>
          <p:cNvPr id="169" name="" descr=""/>
          <p:cNvPicPr/>
          <p:nvPr/>
        </p:nvPicPr>
        <p:blipFill>
          <a:blip r:embed="rId1"/>
          <a:stretch/>
        </p:blipFill>
        <p:spPr>
          <a:xfrm>
            <a:off x="576360" y="268200"/>
            <a:ext cx="1264320" cy="689760"/>
          </a:xfrm>
          <a:prstGeom prst="rect">
            <a:avLst/>
          </a:prstGeom>
          <a:ln w="0">
            <a:noFill/>
          </a:ln>
        </p:spPr>
      </p:pic>
      <p:pic>
        <p:nvPicPr>
          <p:cNvPr id="170" name="" descr=""/>
          <p:cNvPicPr/>
          <p:nvPr/>
        </p:nvPicPr>
        <p:blipFill>
          <a:blip r:embed="rId2"/>
          <a:stretch/>
        </p:blipFill>
        <p:spPr>
          <a:xfrm>
            <a:off x="8225280" y="268200"/>
            <a:ext cx="1264320" cy="689760"/>
          </a:xfrm>
          <a:prstGeom prst="rect">
            <a:avLst/>
          </a:prstGeom>
          <a:ln w="0">
            <a:noFill/>
          </a:ln>
        </p:spPr>
      </p:pic>
      <p:sp>
        <p:nvSpPr>
          <p:cNvPr id="171" name=""/>
          <p:cNvSpPr/>
          <p:nvPr/>
        </p:nvSpPr>
        <p:spPr>
          <a:xfrm>
            <a:off x="1439280" y="1418400"/>
            <a:ext cx="8011440" cy="2907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
        <p:nvSpPr>
          <p:cNvPr id="172" name=""/>
          <p:cNvSpPr/>
          <p:nvPr/>
        </p:nvSpPr>
        <p:spPr>
          <a:xfrm>
            <a:off x="1563120" y="1356480"/>
            <a:ext cx="7463880" cy="3953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400" spc="-1" strike="noStrike">
                <a:solidFill>
                  <a:srgbClr val="000000"/>
                </a:solidFill>
                <a:latin typeface="Arial"/>
                <a:ea typeface="DejaVu Sans"/>
              </a:rPr>
              <a:t>Type</a:t>
            </a:r>
            <a:r>
              <a:rPr b="0" lang="en-US" sz="1600" spc="-1" strike="noStrike">
                <a:solidFill>
                  <a:srgbClr val="000000"/>
                </a:solidFill>
                <a:latin typeface="Arial"/>
                <a:ea typeface="DejaVu Sans"/>
              </a:rPr>
              <a:t>:  </a:t>
            </a:r>
            <a:r>
              <a:rPr b="0" lang="en-US" sz="1400" spc="-1" strike="noStrike">
                <a:solidFill>
                  <a:srgbClr val="000000"/>
                </a:solidFill>
                <a:latin typeface="Arial"/>
                <a:ea typeface="DejaVu Sans"/>
              </a:rPr>
              <a:t>World Class</a:t>
            </a: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     15-M</a:t>
            </a: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     18-M</a:t>
            </a: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     20-M</a:t>
            </a: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     Club</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Make</a:t>
            </a:r>
            <a:r>
              <a:rPr b="0" lang="en-US" sz="1600" spc="-1" strike="noStrike">
                <a:solidFill>
                  <a:srgbClr val="000000"/>
                </a:solidFill>
                <a:latin typeface="Arial"/>
                <a:ea typeface="DejaVu Sans"/>
              </a:rPr>
              <a:t>: </a:t>
            </a:r>
            <a:r>
              <a:rPr b="0" lang="en-US" sz="1400" spc="-1" strike="noStrike">
                <a:solidFill>
                  <a:srgbClr val="000000"/>
                </a:solidFill>
                <a:latin typeface="Arial"/>
                <a:ea typeface="DejaVu Sans"/>
              </a:rPr>
              <a:t>Grob</a:t>
            </a: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GlasFlugal</a:t>
            </a: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Jonker</a:t>
            </a: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Pilatus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Model:</a:t>
            </a:r>
            <a:r>
              <a:rPr b="0" lang="en-US" sz="1400" spc="-1" strike="noStrike">
                <a:solidFill>
                  <a:srgbClr val="000000"/>
                </a:solidFill>
                <a:latin typeface="Arial"/>
                <a:ea typeface="DejaVu Sans"/>
              </a:rPr>
              <a:t> Model-A</a:t>
            </a: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Model-B</a:t>
            </a: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Model-C</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Seats:</a:t>
            </a:r>
            <a:r>
              <a:rPr b="0" lang="en-US" sz="1400" spc="-1" strike="noStrike">
                <a:solidFill>
                  <a:srgbClr val="000000"/>
                </a:solidFill>
                <a:latin typeface="Arial"/>
                <a:ea typeface="DejaVu Sans"/>
              </a:rPr>
              <a:t> 1-Seat</a:t>
            </a: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2-Seats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Option-1:</a:t>
            </a:r>
            <a:r>
              <a:rPr b="0" lang="en-US" sz="1400" spc="-1" strike="noStrike">
                <a:solidFill>
                  <a:srgbClr val="000000"/>
                </a:solidFill>
                <a:latin typeface="Arial"/>
                <a:ea typeface="DejaVu Sans"/>
              </a:rPr>
              <a:t> </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Option-2:</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Option-3:</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Option-4:</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p:txBody>
      </p:sp>
      <p:sp>
        <p:nvSpPr>
          <p:cNvPr id="173" name=""/>
          <p:cNvSpPr/>
          <p:nvPr/>
        </p:nvSpPr>
        <p:spPr>
          <a:xfrm>
            <a:off x="2608920" y="3188880"/>
            <a:ext cx="1521000" cy="216360"/>
          </a:xfrm>
          <a:prstGeom prst="rect">
            <a:avLst/>
          </a:prstGeom>
          <a:solidFill>
            <a:srgbClr val="99cc99">
              <a:alpha val="40000"/>
            </a:srgbClr>
          </a:solidFill>
          <a:ln w="0">
            <a:solidFill>
              <a:srgbClr val="333333"/>
            </a:solidFill>
          </a:ln>
        </p:spPr>
        <p:style>
          <a:lnRef idx="0"/>
          <a:fillRef idx="0"/>
          <a:effectRef idx="0"/>
          <a:fontRef idx="minor"/>
        </p:style>
        <p:txBody>
          <a:bodyPr lIns="90000" rIns="90000" tIns="45000" bIns="45000" anchor="ctr">
            <a:noAutofit/>
          </a:bodyPr>
          <a:p>
            <a:pPr algn="ctr">
              <a:lnSpc>
                <a:spcPct val="100000"/>
              </a:lnSpc>
              <a:buNone/>
            </a:pPr>
            <a:r>
              <a:rPr b="0" lang="en-US" sz="1200" spc="-1" strike="noStrike">
                <a:solidFill>
                  <a:srgbClr val="000000"/>
                </a:solidFill>
                <a:latin typeface="Arial"/>
                <a:ea typeface="DejaVu Sans"/>
              </a:rPr>
              <a:t>Pull Down Menu</a:t>
            </a:r>
            <a:endParaRPr b="0" lang="en-US" sz="1200" spc="-1" strike="noStrike">
              <a:latin typeface="Arial"/>
            </a:endParaRPr>
          </a:p>
        </p:txBody>
      </p:sp>
      <p:sp>
        <p:nvSpPr>
          <p:cNvPr id="174" name=""/>
          <p:cNvSpPr/>
          <p:nvPr/>
        </p:nvSpPr>
        <p:spPr>
          <a:xfrm>
            <a:off x="2598480" y="4431240"/>
            <a:ext cx="1521000" cy="216360"/>
          </a:xfrm>
          <a:prstGeom prst="rect">
            <a:avLst/>
          </a:prstGeom>
          <a:solidFill>
            <a:srgbClr val="99cc99">
              <a:alpha val="40000"/>
            </a:srgbClr>
          </a:solidFill>
          <a:ln w="0">
            <a:solidFill>
              <a:srgbClr val="333333"/>
            </a:solidFill>
          </a:ln>
        </p:spPr>
        <p:style>
          <a:lnRef idx="0"/>
          <a:fillRef idx="0"/>
          <a:effectRef idx="0"/>
          <a:fontRef idx="minor"/>
        </p:style>
        <p:txBody>
          <a:bodyPr lIns="90000" rIns="90000" tIns="45000" bIns="45000" anchor="ctr">
            <a:noAutofit/>
          </a:bodyPr>
          <a:p>
            <a:pPr algn="ctr">
              <a:lnSpc>
                <a:spcPct val="100000"/>
              </a:lnSpc>
              <a:buNone/>
            </a:pPr>
            <a:r>
              <a:rPr b="0" lang="en-US" sz="1200" spc="-1" strike="noStrike">
                <a:solidFill>
                  <a:srgbClr val="000000"/>
                </a:solidFill>
                <a:latin typeface="Arial"/>
                <a:ea typeface="DejaVu Sans"/>
              </a:rPr>
              <a:t>Pull Down Menu</a:t>
            </a:r>
            <a:endParaRPr b="0" lang="en-US" sz="1200" spc="-1" strike="noStrike">
              <a:latin typeface="Arial"/>
            </a:endParaRPr>
          </a:p>
        </p:txBody>
      </p:sp>
      <p:sp>
        <p:nvSpPr>
          <p:cNvPr id="175" name=""/>
          <p:cNvSpPr/>
          <p:nvPr/>
        </p:nvSpPr>
        <p:spPr>
          <a:xfrm>
            <a:off x="2608920" y="4016880"/>
            <a:ext cx="1521000" cy="216360"/>
          </a:xfrm>
          <a:prstGeom prst="rect">
            <a:avLst/>
          </a:prstGeom>
          <a:solidFill>
            <a:srgbClr val="99cc99">
              <a:alpha val="40000"/>
            </a:srgbClr>
          </a:solidFill>
          <a:ln w="0">
            <a:solidFill>
              <a:srgbClr val="333333"/>
            </a:solidFill>
          </a:ln>
        </p:spPr>
        <p:style>
          <a:lnRef idx="0"/>
          <a:fillRef idx="0"/>
          <a:effectRef idx="0"/>
          <a:fontRef idx="minor"/>
        </p:style>
        <p:txBody>
          <a:bodyPr lIns="90000" rIns="90000" tIns="45000" bIns="45000" anchor="ctr">
            <a:noAutofit/>
          </a:bodyPr>
          <a:p>
            <a:pPr algn="ctr">
              <a:lnSpc>
                <a:spcPct val="100000"/>
              </a:lnSpc>
              <a:buNone/>
            </a:pPr>
            <a:r>
              <a:rPr b="0" lang="en-US" sz="1200" spc="-1" strike="noStrike">
                <a:solidFill>
                  <a:srgbClr val="000000"/>
                </a:solidFill>
                <a:latin typeface="Arial"/>
                <a:ea typeface="DejaVu Sans"/>
              </a:rPr>
              <a:t>Pull Down Menu</a:t>
            </a:r>
            <a:endParaRPr b="0" lang="en-US" sz="1200" spc="-1" strike="noStrike">
              <a:latin typeface="Arial"/>
            </a:endParaRPr>
          </a:p>
        </p:txBody>
      </p:sp>
      <p:sp>
        <p:nvSpPr>
          <p:cNvPr id="176" name=""/>
          <p:cNvSpPr/>
          <p:nvPr/>
        </p:nvSpPr>
        <p:spPr>
          <a:xfrm>
            <a:off x="2608920" y="3602880"/>
            <a:ext cx="1521000" cy="216360"/>
          </a:xfrm>
          <a:prstGeom prst="rect">
            <a:avLst/>
          </a:prstGeom>
          <a:solidFill>
            <a:srgbClr val="99cc99">
              <a:alpha val="40000"/>
            </a:srgbClr>
          </a:solidFill>
          <a:ln w="0">
            <a:solidFill>
              <a:srgbClr val="333333"/>
            </a:solidFill>
          </a:ln>
        </p:spPr>
        <p:style>
          <a:lnRef idx="0"/>
          <a:fillRef idx="0"/>
          <a:effectRef idx="0"/>
          <a:fontRef idx="minor"/>
        </p:style>
        <p:txBody>
          <a:bodyPr lIns="90000" rIns="90000" tIns="45000" bIns="45000" anchor="ctr">
            <a:noAutofit/>
          </a:bodyPr>
          <a:p>
            <a:pPr algn="ctr">
              <a:lnSpc>
                <a:spcPct val="100000"/>
              </a:lnSpc>
              <a:buNone/>
            </a:pPr>
            <a:r>
              <a:rPr b="0" lang="en-US" sz="1200" spc="-1" strike="noStrike">
                <a:solidFill>
                  <a:srgbClr val="000000"/>
                </a:solidFill>
                <a:latin typeface="Arial"/>
                <a:ea typeface="DejaVu Sans"/>
              </a:rPr>
              <a:t>Pull Down Menu</a:t>
            </a:r>
            <a:endParaRPr b="0" lang="en-US" sz="1200" spc="-1" strike="noStrike">
              <a:latin typeface="Arial"/>
            </a:endParaRPr>
          </a:p>
        </p:txBody>
      </p:sp>
      <p:sp>
        <p:nvSpPr>
          <p:cNvPr id="177" name=""/>
          <p:cNvSpPr/>
          <p:nvPr/>
        </p:nvSpPr>
        <p:spPr>
          <a:xfrm>
            <a:off x="4203720" y="5052240"/>
            <a:ext cx="2028240" cy="392400"/>
          </a:xfrm>
          <a:prstGeom prst="rect">
            <a:avLst/>
          </a:prstGeom>
          <a:solidFill>
            <a:srgbClr val="ff3333"/>
          </a:solidFill>
          <a:ln w="0">
            <a:noFill/>
          </a:ln>
        </p:spPr>
        <p:style>
          <a:lnRef idx="0"/>
          <a:fillRef idx="0"/>
          <a:effectRef idx="0"/>
          <a:fontRef idx="minor"/>
        </p:style>
        <p:txBody>
          <a:bodyPr lIns="90000" rIns="90000" tIns="45000" bIns="45000" anchor="t">
            <a:noAutofit/>
          </a:bodyPr>
          <a:p>
            <a:pPr>
              <a:lnSpc>
                <a:spcPct val="100000"/>
              </a:lnSpc>
              <a:buNone/>
            </a:pPr>
            <a:r>
              <a:rPr b="1" i="1" lang="en-US" sz="1800" spc="-1" strike="noStrike">
                <a:solidFill>
                  <a:srgbClr val="eeeeee"/>
                </a:solidFill>
                <a:latin typeface="Arial"/>
                <a:ea typeface="DejaVu Sans"/>
              </a:rPr>
              <a:t>SUBMIT</a:t>
            </a:r>
            <a:r>
              <a:rPr b="1" i="1" lang="en-US" sz="1800" spc="-1" strike="noStrike">
                <a:solidFill>
                  <a:srgbClr val="000000"/>
                </a:solidFill>
                <a:latin typeface="Arial"/>
                <a:ea typeface="DejaVu Sans"/>
              </a:rPr>
              <a:t> </a:t>
            </a:r>
            <a:r>
              <a:rPr b="1" i="1" lang="en-US" sz="1800" spc="-1" strike="noStrike">
                <a:solidFill>
                  <a:srgbClr val="eeeeee"/>
                </a:solidFill>
                <a:latin typeface="Arial"/>
                <a:ea typeface="DejaVu Sans"/>
              </a:rPr>
              <a:t>ORDER</a:t>
            </a:r>
            <a:endParaRPr b="0" lang="en-US" sz="1800" spc="-1" strike="noStrike">
              <a:latin typeface="Arial"/>
            </a:endParaRPr>
          </a:p>
        </p:txBody>
      </p:sp>
      <p:sp>
        <p:nvSpPr>
          <p:cNvPr id="178" name=""/>
          <p:cNvSpPr/>
          <p:nvPr/>
        </p:nvSpPr>
        <p:spPr>
          <a:xfrm>
            <a:off x="4255200" y="2329560"/>
            <a:ext cx="185040" cy="185040"/>
          </a:xfrm>
          <a:prstGeom prst="ellipse">
            <a:avLst/>
          </a:prstGeom>
          <a:solidFill>
            <a:srgbClr val="eeeeee"/>
          </a:solidFill>
          <a:ln w="0">
            <a:solidFill>
              <a:srgbClr val="333333"/>
            </a:solidFill>
          </a:ln>
        </p:spPr>
        <p:style>
          <a:lnRef idx="0"/>
          <a:fillRef idx="0"/>
          <a:effectRef idx="0"/>
          <a:fontRef idx="minor"/>
        </p:style>
      </p:sp>
      <p:sp>
        <p:nvSpPr>
          <p:cNvPr id="179" name=""/>
          <p:cNvSpPr/>
          <p:nvPr/>
        </p:nvSpPr>
        <p:spPr>
          <a:xfrm>
            <a:off x="3022920" y="2350440"/>
            <a:ext cx="185040" cy="185040"/>
          </a:xfrm>
          <a:prstGeom prst="ellipse">
            <a:avLst/>
          </a:prstGeom>
          <a:solidFill>
            <a:srgbClr val="eeeeee"/>
          </a:solidFill>
          <a:ln w="0">
            <a:solidFill>
              <a:srgbClr val="333333"/>
            </a:solidFill>
          </a:ln>
        </p:spPr>
        <p:style>
          <a:lnRef idx="0"/>
          <a:fillRef idx="0"/>
          <a:effectRef idx="0"/>
          <a:fontRef idx="minor"/>
        </p:style>
      </p:sp>
      <p:sp>
        <p:nvSpPr>
          <p:cNvPr id="180" name=""/>
          <p:cNvSpPr/>
          <p:nvPr/>
        </p:nvSpPr>
        <p:spPr>
          <a:xfrm>
            <a:off x="7764840" y="1873800"/>
            <a:ext cx="185040" cy="185040"/>
          </a:xfrm>
          <a:prstGeom prst="ellipse">
            <a:avLst/>
          </a:prstGeom>
          <a:solidFill>
            <a:srgbClr val="eeeeee"/>
          </a:solidFill>
          <a:ln w="0">
            <a:solidFill>
              <a:srgbClr val="333333"/>
            </a:solidFill>
          </a:ln>
        </p:spPr>
        <p:style>
          <a:lnRef idx="0"/>
          <a:fillRef idx="0"/>
          <a:effectRef idx="0"/>
          <a:fontRef idx="minor"/>
        </p:style>
      </p:sp>
      <p:sp>
        <p:nvSpPr>
          <p:cNvPr id="181" name=""/>
          <p:cNvSpPr/>
          <p:nvPr/>
        </p:nvSpPr>
        <p:spPr>
          <a:xfrm>
            <a:off x="5942880" y="1905120"/>
            <a:ext cx="185040" cy="185040"/>
          </a:xfrm>
          <a:prstGeom prst="ellipse">
            <a:avLst/>
          </a:prstGeom>
          <a:solidFill>
            <a:srgbClr val="eeeeee"/>
          </a:solidFill>
          <a:ln w="0">
            <a:solidFill>
              <a:srgbClr val="333333"/>
            </a:solidFill>
          </a:ln>
        </p:spPr>
        <p:style>
          <a:lnRef idx="0"/>
          <a:fillRef idx="0"/>
          <a:effectRef idx="0"/>
          <a:fontRef idx="minor"/>
        </p:style>
      </p:sp>
      <p:sp>
        <p:nvSpPr>
          <p:cNvPr id="182" name=""/>
          <p:cNvSpPr/>
          <p:nvPr/>
        </p:nvSpPr>
        <p:spPr>
          <a:xfrm>
            <a:off x="4441680" y="1895040"/>
            <a:ext cx="185040" cy="185040"/>
          </a:xfrm>
          <a:prstGeom prst="ellipse">
            <a:avLst/>
          </a:prstGeom>
          <a:solidFill>
            <a:srgbClr val="eeeeee"/>
          </a:solidFill>
          <a:ln w="0">
            <a:solidFill>
              <a:srgbClr val="333333"/>
            </a:solidFill>
          </a:ln>
        </p:spPr>
        <p:style>
          <a:lnRef idx="0"/>
          <a:fillRef idx="0"/>
          <a:effectRef idx="0"/>
          <a:fontRef idx="minor"/>
        </p:style>
      </p:sp>
      <p:sp>
        <p:nvSpPr>
          <p:cNvPr id="183" name=""/>
          <p:cNvSpPr/>
          <p:nvPr/>
        </p:nvSpPr>
        <p:spPr>
          <a:xfrm>
            <a:off x="2733840" y="1894320"/>
            <a:ext cx="185040" cy="185040"/>
          </a:xfrm>
          <a:prstGeom prst="ellipse">
            <a:avLst/>
          </a:prstGeom>
          <a:solidFill>
            <a:srgbClr val="eeeeee"/>
          </a:solidFill>
          <a:ln w="0">
            <a:solidFill>
              <a:srgbClr val="333333"/>
            </a:solidFill>
          </a:ln>
        </p:spPr>
        <p:style>
          <a:lnRef idx="0"/>
          <a:fillRef idx="0"/>
          <a:effectRef idx="0"/>
          <a:fontRef idx="minor"/>
        </p:style>
      </p:sp>
      <p:sp>
        <p:nvSpPr>
          <p:cNvPr id="184" name=""/>
          <p:cNvSpPr/>
          <p:nvPr/>
        </p:nvSpPr>
        <p:spPr>
          <a:xfrm>
            <a:off x="6958080" y="1428480"/>
            <a:ext cx="185040" cy="185040"/>
          </a:xfrm>
          <a:prstGeom prst="ellipse">
            <a:avLst/>
          </a:prstGeom>
          <a:solidFill>
            <a:srgbClr val="eeeeee"/>
          </a:solidFill>
          <a:ln w="0">
            <a:solidFill>
              <a:srgbClr val="333333"/>
            </a:solidFill>
          </a:ln>
        </p:spPr>
        <p:style>
          <a:lnRef idx="0"/>
          <a:fillRef idx="0"/>
          <a:effectRef idx="0"/>
          <a:fontRef idx="minor"/>
        </p:style>
      </p:sp>
      <p:sp>
        <p:nvSpPr>
          <p:cNvPr id="185" name=""/>
          <p:cNvSpPr/>
          <p:nvPr/>
        </p:nvSpPr>
        <p:spPr>
          <a:xfrm>
            <a:off x="6046560" y="1428840"/>
            <a:ext cx="185040" cy="185040"/>
          </a:xfrm>
          <a:prstGeom prst="ellipse">
            <a:avLst/>
          </a:prstGeom>
          <a:solidFill>
            <a:srgbClr val="eeeeee"/>
          </a:solidFill>
          <a:ln w="0">
            <a:solidFill>
              <a:srgbClr val="333333"/>
            </a:solidFill>
          </a:ln>
        </p:spPr>
        <p:style>
          <a:lnRef idx="0"/>
          <a:fillRef idx="0"/>
          <a:effectRef idx="0"/>
          <a:fontRef idx="minor"/>
        </p:style>
      </p:sp>
      <p:sp>
        <p:nvSpPr>
          <p:cNvPr id="186" name=""/>
          <p:cNvSpPr/>
          <p:nvPr/>
        </p:nvSpPr>
        <p:spPr>
          <a:xfrm>
            <a:off x="5114880" y="1449720"/>
            <a:ext cx="185040" cy="185040"/>
          </a:xfrm>
          <a:prstGeom prst="ellipse">
            <a:avLst/>
          </a:prstGeom>
          <a:solidFill>
            <a:srgbClr val="eeeeee"/>
          </a:solidFill>
          <a:ln w="0">
            <a:solidFill>
              <a:srgbClr val="333333"/>
            </a:solidFill>
          </a:ln>
        </p:spPr>
        <p:style>
          <a:lnRef idx="0"/>
          <a:fillRef idx="0"/>
          <a:effectRef idx="0"/>
          <a:fontRef idx="minor"/>
        </p:style>
      </p:sp>
      <p:sp>
        <p:nvSpPr>
          <p:cNvPr id="187" name=""/>
          <p:cNvSpPr/>
          <p:nvPr/>
        </p:nvSpPr>
        <p:spPr>
          <a:xfrm>
            <a:off x="4224240" y="1438920"/>
            <a:ext cx="185040" cy="185040"/>
          </a:xfrm>
          <a:prstGeom prst="ellipse">
            <a:avLst/>
          </a:prstGeom>
          <a:solidFill>
            <a:srgbClr val="eeeeee"/>
          </a:solidFill>
          <a:ln w="0">
            <a:solidFill>
              <a:srgbClr val="333333"/>
            </a:solidFill>
          </a:ln>
        </p:spPr>
        <p:style>
          <a:lnRef idx="0"/>
          <a:fillRef idx="0"/>
          <a:effectRef idx="0"/>
          <a:fontRef idx="minor"/>
        </p:style>
      </p:sp>
      <p:sp>
        <p:nvSpPr>
          <p:cNvPr id="188" name=""/>
          <p:cNvSpPr/>
          <p:nvPr/>
        </p:nvSpPr>
        <p:spPr>
          <a:xfrm>
            <a:off x="4244760" y="2753280"/>
            <a:ext cx="185040" cy="185040"/>
          </a:xfrm>
          <a:prstGeom prst="ellipse">
            <a:avLst/>
          </a:prstGeom>
          <a:solidFill>
            <a:srgbClr val="eeeeee"/>
          </a:solidFill>
          <a:ln w="0">
            <a:solidFill>
              <a:srgbClr val="333333"/>
            </a:solidFill>
          </a:ln>
        </p:spPr>
        <p:style>
          <a:lnRef idx="0"/>
          <a:fillRef idx="0"/>
          <a:effectRef idx="0"/>
          <a:fontRef idx="minor"/>
        </p:style>
      </p:sp>
      <p:sp>
        <p:nvSpPr>
          <p:cNvPr id="189" name=""/>
          <p:cNvSpPr/>
          <p:nvPr/>
        </p:nvSpPr>
        <p:spPr>
          <a:xfrm>
            <a:off x="2909160" y="2754000"/>
            <a:ext cx="185040" cy="185040"/>
          </a:xfrm>
          <a:prstGeom prst="ellipse">
            <a:avLst/>
          </a:prstGeom>
          <a:solidFill>
            <a:srgbClr val="eeeeee"/>
          </a:solidFill>
          <a:ln w="0">
            <a:solidFill>
              <a:srgbClr val="333333"/>
            </a:solidFill>
          </a:ln>
        </p:spPr>
        <p:style>
          <a:lnRef idx="0"/>
          <a:fillRef idx="0"/>
          <a:effectRef idx="0"/>
          <a:fontRef idx="minor"/>
        </p:style>
      </p:sp>
      <p:sp>
        <p:nvSpPr>
          <p:cNvPr id="190" name=""/>
          <p:cNvSpPr/>
          <p:nvPr/>
        </p:nvSpPr>
        <p:spPr>
          <a:xfrm>
            <a:off x="6180840" y="2339280"/>
            <a:ext cx="185040" cy="185040"/>
          </a:xfrm>
          <a:prstGeom prst="ellipse">
            <a:avLst/>
          </a:prstGeom>
          <a:solidFill>
            <a:srgbClr val="eeeeee"/>
          </a:solidFill>
          <a:ln w="0">
            <a:solidFill>
              <a:srgbClr val="333333"/>
            </a:solidFill>
          </a:ln>
        </p:spPr>
        <p:style>
          <a:lnRef idx="0"/>
          <a:fillRef idx="0"/>
          <a:effectRef idx="0"/>
          <a:fontRef idx="minor"/>
        </p:style>
      </p:sp>
      <p:sp>
        <p:nvSpPr>
          <p:cNvPr id="191" name=""/>
          <p:cNvSpPr/>
          <p:nvPr/>
        </p:nvSpPr>
        <p:spPr>
          <a:xfrm>
            <a:off x="3281760" y="1438560"/>
            <a:ext cx="185040" cy="185040"/>
          </a:xfrm>
          <a:prstGeom prst="ellipse">
            <a:avLst/>
          </a:prstGeom>
          <a:solidFill>
            <a:srgbClr val="eeeeee"/>
          </a:solidFill>
          <a:ln w="0">
            <a:solidFill>
              <a:srgbClr val="333333"/>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503640" y="225720"/>
            <a:ext cx="9066960" cy="944640"/>
          </a:xfrm>
          <a:prstGeom prst="rect">
            <a:avLst/>
          </a:prstGeom>
          <a:solidFill>
            <a:srgbClr val="99ccff"/>
          </a:solidFill>
          <a:ln w="0">
            <a:noFill/>
          </a:ln>
        </p:spPr>
        <p:txBody>
          <a:bodyPr lIns="0" rIns="0" tIns="0" bIns="0" anchor="ctr">
            <a:noAutofit/>
          </a:bodyPr>
          <a:p>
            <a:pPr algn="ctr">
              <a:lnSpc>
                <a:spcPct val="100000"/>
              </a:lnSpc>
              <a:buNone/>
            </a:pPr>
            <a:r>
              <a:rPr b="0" lang="en-US" sz="4400" spc="-1" strike="noStrike">
                <a:latin typeface="Arial"/>
              </a:rPr>
              <a:t>Soaring With The Eagles</a:t>
            </a:r>
            <a:endParaRPr b="0" lang="en-US" sz="4400" spc="-1" strike="noStrike">
              <a:latin typeface="Arial"/>
            </a:endParaRPr>
          </a:p>
        </p:txBody>
      </p:sp>
      <p:pic>
        <p:nvPicPr>
          <p:cNvPr id="105" name="" descr=""/>
          <p:cNvPicPr/>
          <p:nvPr/>
        </p:nvPicPr>
        <p:blipFill>
          <a:blip r:embed="rId1"/>
          <a:stretch/>
        </p:blipFill>
        <p:spPr>
          <a:xfrm>
            <a:off x="586440" y="353160"/>
            <a:ext cx="1264320" cy="689760"/>
          </a:xfrm>
          <a:prstGeom prst="rect">
            <a:avLst/>
          </a:prstGeom>
          <a:ln w="0">
            <a:noFill/>
          </a:ln>
        </p:spPr>
      </p:pic>
      <p:pic>
        <p:nvPicPr>
          <p:cNvPr id="106" name="" descr=""/>
          <p:cNvPicPr/>
          <p:nvPr/>
        </p:nvPicPr>
        <p:blipFill>
          <a:blip r:embed="rId2"/>
          <a:stretch/>
        </p:blipFill>
        <p:spPr>
          <a:xfrm>
            <a:off x="8224920" y="353160"/>
            <a:ext cx="1264320" cy="689760"/>
          </a:xfrm>
          <a:prstGeom prst="rect">
            <a:avLst/>
          </a:prstGeom>
          <a:ln w="0">
            <a:noFill/>
          </a:ln>
        </p:spPr>
      </p:pic>
      <p:sp>
        <p:nvSpPr>
          <p:cNvPr id="107" name=""/>
          <p:cNvSpPr/>
          <p:nvPr/>
        </p:nvSpPr>
        <p:spPr>
          <a:xfrm>
            <a:off x="1718640" y="1398240"/>
            <a:ext cx="7563960" cy="671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3600" spc="-1" strike="noStrike">
                <a:solidFill>
                  <a:srgbClr val="000000"/>
                </a:solidFill>
                <a:latin typeface="URW Gothic"/>
                <a:ea typeface="DejaVu Sans"/>
              </a:rPr>
              <a:t>Learn About the Sport of Soaring</a:t>
            </a:r>
            <a:endParaRPr b="0" lang="en-US" sz="3600" spc="-1" strike="noStrike">
              <a:latin typeface="Arial"/>
            </a:endParaRPr>
          </a:p>
        </p:txBody>
      </p:sp>
      <p:sp>
        <p:nvSpPr>
          <p:cNvPr id="108" name=""/>
          <p:cNvSpPr/>
          <p:nvPr/>
        </p:nvSpPr>
        <p:spPr>
          <a:xfrm>
            <a:off x="155880" y="1552680"/>
            <a:ext cx="971640" cy="303264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highlight>
                  <a:srgbClr val="ffff99"/>
                </a:highlight>
                <a:latin typeface="URW Gothic"/>
                <a:ea typeface="DejaVu Sans"/>
              </a:rPr>
              <a:t>Home</a:t>
            </a:r>
            <a:r>
              <a:rPr b="1" i="1" lang="en-US" sz="1100" spc="-1" strike="noStrike">
                <a:solidFill>
                  <a:srgbClr val="000000"/>
                </a:solidFill>
                <a:latin typeface="URW Gothic"/>
                <a:ea typeface="DejaVu Sans"/>
              </a:rPr>
              <a:t>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Anatomy</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Options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Purchase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pic>
        <p:nvPicPr>
          <p:cNvPr id="109" name="" descr=""/>
          <p:cNvPicPr/>
          <p:nvPr/>
        </p:nvPicPr>
        <p:blipFill>
          <a:blip r:embed="rId3"/>
          <a:stretch/>
        </p:blipFill>
        <p:spPr>
          <a:xfrm>
            <a:off x="1907640" y="2267640"/>
            <a:ext cx="6580800" cy="30315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10" name=""/>
          <p:cNvSpPr/>
          <p:nvPr/>
        </p:nvSpPr>
        <p:spPr>
          <a:xfrm>
            <a:off x="279360" y="1220760"/>
            <a:ext cx="971640" cy="297144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latin typeface="URW Gothic"/>
                <a:ea typeface="DejaVu Sans"/>
              </a:rPr>
              <a:t>Home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Anatomy</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Options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Purchase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sp>
        <p:nvSpPr>
          <p:cNvPr id="111" name=""/>
          <p:cNvSpPr/>
          <p:nvPr/>
        </p:nvSpPr>
        <p:spPr>
          <a:xfrm>
            <a:off x="504000" y="215280"/>
            <a:ext cx="9066960" cy="795240"/>
          </a:xfrm>
          <a:prstGeom prst="rect">
            <a:avLst/>
          </a:prstGeom>
          <a:solidFill>
            <a:srgbClr val="99ccff"/>
          </a:solidFill>
          <a:ln w="0">
            <a:noFill/>
          </a:ln>
        </p:spPr>
        <p:style>
          <a:lnRef idx="0"/>
          <a:fillRef idx="0"/>
          <a:effectRef idx="0"/>
          <a:fontRef idx="minor"/>
        </p:style>
        <p:txBody>
          <a:bodyPr lIns="0" rIns="0" tIns="0" bIns="0" anchor="ctr">
            <a:noAutofit/>
          </a:bodyPr>
          <a:p>
            <a:pPr algn="ctr">
              <a:lnSpc>
                <a:spcPct val="100000"/>
              </a:lnSpc>
              <a:buNone/>
            </a:pPr>
            <a:r>
              <a:rPr b="0" lang="en-US" sz="4000" spc="-1" strike="noStrike">
                <a:solidFill>
                  <a:srgbClr val="000000"/>
                </a:solidFill>
                <a:latin typeface="Arial"/>
                <a:ea typeface="DejaVu Sans"/>
              </a:rPr>
              <a:t>Sailplane Types</a:t>
            </a:r>
            <a:endParaRPr b="0" lang="en-US" sz="4000" spc="-1" strike="noStrike">
              <a:latin typeface="Arial"/>
            </a:endParaRPr>
          </a:p>
        </p:txBody>
      </p:sp>
      <p:pic>
        <p:nvPicPr>
          <p:cNvPr id="112" name="" descr=""/>
          <p:cNvPicPr/>
          <p:nvPr/>
        </p:nvPicPr>
        <p:blipFill>
          <a:blip r:embed="rId1"/>
          <a:stretch/>
        </p:blipFill>
        <p:spPr>
          <a:xfrm>
            <a:off x="576360" y="268200"/>
            <a:ext cx="1264320" cy="689760"/>
          </a:xfrm>
          <a:prstGeom prst="rect">
            <a:avLst/>
          </a:prstGeom>
          <a:ln w="0">
            <a:noFill/>
          </a:ln>
        </p:spPr>
      </p:pic>
      <p:pic>
        <p:nvPicPr>
          <p:cNvPr id="113" name="" descr=""/>
          <p:cNvPicPr/>
          <p:nvPr/>
        </p:nvPicPr>
        <p:blipFill>
          <a:blip r:embed="rId2"/>
          <a:stretch/>
        </p:blipFill>
        <p:spPr>
          <a:xfrm>
            <a:off x="8225280" y="268200"/>
            <a:ext cx="1264320" cy="689760"/>
          </a:xfrm>
          <a:prstGeom prst="rect">
            <a:avLst/>
          </a:prstGeom>
          <a:ln w="0">
            <a:noFill/>
          </a:ln>
        </p:spPr>
      </p:pic>
      <p:sp>
        <p:nvSpPr>
          <p:cNvPr id="114" name=""/>
          <p:cNvSpPr/>
          <p:nvPr/>
        </p:nvSpPr>
        <p:spPr>
          <a:xfrm>
            <a:off x="1667160" y="1397880"/>
            <a:ext cx="7431840" cy="2805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1800" spc="-1" strike="noStrike">
                <a:solidFill>
                  <a:srgbClr val="000000"/>
                </a:solidFill>
                <a:latin typeface="Arial"/>
                <a:ea typeface="DejaVu Sans"/>
              </a:rPr>
              <a:t>What is a Sailplane?</a:t>
            </a:r>
            <a:r>
              <a:rPr b="0" lang="en-US" sz="1800" spc="-1" strike="noStrike">
                <a:solidFill>
                  <a:srgbClr val="000000"/>
                </a:solidFill>
                <a:latin typeface="Arial"/>
                <a:ea typeface="DejaVu Sans"/>
              </a:rPr>
              <a:t> </a:t>
            </a:r>
            <a:endParaRPr b="0" lang="en-US" sz="1800" spc="-1" strike="noStrike">
              <a:latin typeface="Arial"/>
            </a:endParaRPr>
          </a:p>
          <a:p>
            <a:pPr>
              <a:lnSpc>
                <a:spcPct val="100000"/>
              </a:lnSpc>
              <a:buNone/>
            </a:pPr>
            <a:r>
              <a:rPr b="0" lang="en-US" sz="1400" spc="-1" strike="noStrike">
                <a:solidFill>
                  <a:srgbClr val="000000"/>
                </a:solidFill>
                <a:latin typeface="Arial"/>
                <a:ea typeface="DejaVu Sans"/>
              </a:rPr>
              <a:t>One definition from Embry-Riddle University is that a sailplane is a high-performance glider that can stay aloft almost indefinitely only using the updrafts found in the atmosphere.</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i="1" lang="en-US" sz="1800" spc="-1" strike="noStrike">
                <a:solidFill>
                  <a:srgbClr val="000000"/>
                </a:solidFill>
                <a:latin typeface="Arial"/>
                <a:ea typeface="DejaVu Sans"/>
              </a:rPr>
              <a:t>Competition Class Designations (FAI)</a:t>
            </a:r>
            <a:endParaRPr b="0" lang="en-US" sz="1800" spc="-1" strike="noStrike">
              <a:latin typeface="Arial"/>
            </a:endParaRPr>
          </a:p>
          <a:p>
            <a:pPr>
              <a:lnSpc>
                <a:spcPct val="100000"/>
              </a:lnSpc>
              <a:buNone/>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World Class (13.5-meter)</a:t>
            </a:r>
            <a:endParaRPr b="0" lang="en-US" sz="1600" spc="-1" strike="noStrike">
              <a:latin typeface="Arial"/>
            </a:endParaRPr>
          </a:p>
          <a:p>
            <a:pPr>
              <a:lnSpc>
                <a:spcPct val="100000"/>
              </a:lnSpc>
              <a:buNone/>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Club Class (older ships; no water ballast allowed)</a:t>
            </a:r>
            <a:endParaRPr b="0" lang="en-US" sz="1600" spc="-1" strike="noStrike">
              <a:latin typeface="Arial"/>
            </a:endParaRPr>
          </a:p>
          <a:p>
            <a:pPr>
              <a:lnSpc>
                <a:spcPct val="100000"/>
              </a:lnSpc>
              <a:buNone/>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Standard Class 15-meters</a:t>
            </a:r>
            <a:endParaRPr b="0" lang="en-US" sz="1600" spc="-1" strike="noStrike">
              <a:latin typeface="Arial"/>
            </a:endParaRPr>
          </a:p>
          <a:p>
            <a:pPr>
              <a:lnSpc>
                <a:spcPct val="100000"/>
              </a:lnSpc>
              <a:buNone/>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18-Meter Class (max mass of 600kg)</a:t>
            </a:r>
            <a:endParaRPr b="0" lang="en-US" sz="1600" spc="-1" strike="noStrike">
              <a:latin typeface="Arial"/>
            </a:endParaRPr>
          </a:p>
          <a:p>
            <a:pPr>
              <a:lnSpc>
                <a:spcPct val="100000"/>
              </a:lnSpc>
              <a:buNone/>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20-Meter Class (max mass of 750kg)</a:t>
            </a:r>
            <a:endParaRPr b="0" lang="en-US" sz="1600" spc="-1" strike="noStrike">
              <a:latin typeface="Arial"/>
            </a:endParaRPr>
          </a:p>
          <a:p>
            <a:pPr>
              <a:lnSpc>
                <a:spcPct val="100000"/>
              </a:lnSpc>
              <a:buNone/>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Open Class (longer than 15-meters)</a:t>
            </a:r>
            <a:endParaRPr b="0" lang="en-US" sz="1600" spc="-1" strike="noStrike">
              <a:latin typeface="Arial"/>
            </a:endParaRPr>
          </a:p>
          <a:p>
            <a:pPr>
              <a:lnSpc>
                <a:spcPct val="100000"/>
              </a:lnSpc>
              <a:buNone/>
            </a:pPr>
            <a:r>
              <a:rPr b="0" lang="en-US" sz="1600" spc="-1" strike="noStrike">
                <a:solidFill>
                  <a:srgbClr val="000000"/>
                </a:solidFill>
                <a:latin typeface="Arial"/>
                <a:ea typeface="Noto Sans CJK SC"/>
              </a:rPr>
              <a:t>	</a:t>
            </a:r>
            <a:endParaRPr b="0" lang="en-US" sz="1600" spc="-1" strike="noStrike">
              <a:latin typeface="Arial"/>
            </a:endParaRPr>
          </a:p>
        </p:txBody>
      </p:sp>
      <p:pic>
        <p:nvPicPr>
          <p:cNvPr id="115" name="" descr=""/>
          <p:cNvPicPr/>
          <p:nvPr/>
        </p:nvPicPr>
        <p:blipFill>
          <a:blip r:embed="rId3"/>
          <a:stretch/>
        </p:blipFill>
        <p:spPr>
          <a:xfrm>
            <a:off x="311040" y="4307040"/>
            <a:ext cx="1913400" cy="1022760"/>
          </a:xfrm>
          <a:prstGeom prst="rect">
            <a:avLst/>
          </a:prstGeom>
          <a:ln w="0">
            <a:noFill/>
          </a:ln>
        </p:spPr>
      </p:pic>
      <p:sp>
        <p:nvSpPr>
          <p:cNvPr id="116" name=""/>
          <p:cNvSpPr/>
          <p:nvPr/>
        </p:nvSpPr>
        <p:spPr>
          <a:xfrm>
            <a:off x="4709520" y="4275360"/>
            <a:ext cx="2142720" cy="1098000"/>
          </a:xfrm>
          <a:prstGeom prst="rect">
            <a:avLst/>
          </a:prstGeom>
          <a:blipFill rotWithShape="0">
            <a:blip r:embed="rId4"/>
            <a:srcRect/>
            <a:stretch/>
          </a:blipFill>
          <a:ln w="0">
            <a:noFill/>
          </a:ln>
        </p:spPr>
        <p:style>
          <a:lnRef idx="0"/>
          <a:fillRef idx="0"/>
          <a:effectRef idx="0"/>
          <a:fontRef idx="minor"/>
        </p:style>
        <p:txBody>
          <a:bodyPr lIns="90000" rIns="90000" tIns="45000" bIns="45000" anchor="ctr" anchorCtr="1">
            <a:noAutofit/>
          </a:bodyPr>
          <a:p>
            <a:pPr algn="ctr">
              <a:lnSpc>
                <a:spcPct val="100000"/>
              </a:lnSpc>
              <a:buNone/>
            </a:pPr>
            <a:r>
              <a:rPr b="0" lang="en-US" sz="1800" spc="-1" strike="noStrike">
                <a:solidFill>
                  <a:srgbClr val="000000"/>
                </a:solidFill>
                <a:latin typeface="Arial"/>
                <a:ea typeface="DejaVu Sans"/>
              </a:rPr>
              <a:t>o0</a:t>
            </a:r>
            <a:endParaRPr b="0" lang="en-US" sz="1800" spc="-1" strike="noStrike">
              <a:latin typeface="Arial"/>
            </a:endParaRPr>
          </a:p>
        </p:txBody>
      </p:sp>
      <p:pic>
        <p:nvPicPr>
          <p:cNvPr id="117" name="" descr=""/>
          <p:cNvPicPr/>
          <p:nvPr/>
        </p:nvPicPr>
        <p:blipFill>
          <a:blip r:embed="rId5"/>
          <a:stretch/>
        </p:blipFill>
        <p:spPr>
          <a:xfrm>
            <a:off x="7036920" y="4296600"/>
            <a:ext cx="2579760" cy="1077480"/>
          </a:xfrm>
          <a:prstGeom prst="rect">
            <a:avLst/>
          </a:prstGeom>
          <a:ln w="0">
            <a:noFill/>
          </a:ln>
        </p:spPr>
      </p:pic>
      <p:pic>
        <p:nvPicPr>
          <p:cNvPr id="118" name="" descr=""/>
          <p:cNvPicPr/>
          <p:nvPr/>
        </p:nvPicPr>
        <p:blipFill>
          <a:blip r:embed="rId6"/>
          <a:stretch/>
        </p:blipFill>
        <p:spPr>
          <a:xfrm>
            <a:off x="2400480" y="4244040"/>
            <a:ext cx="2124000" cy="11145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19" name=""/>
          <p:cNvSpPr/>
          <p:nvPr/>
        </p:nvSpPr>
        <p:spPr>
          <a:xfrm>
            <a:off x="279360" y="1262880"/>
            <a:ext cx="971640" cy="305352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latin typeface="URW Gothic"/>
                <a:ea typeface="DejaVu Sans"/>
              </a:rPr>
              <a:t>Home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Anatomy</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Options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Purchase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sp>
        <p:nvSpPr>
          <p:cNvPr id="120" name=""/>
          <p:cNvSpPr/>
          <p:nvPr/>
        </p:nvSpPr>
        <p:spPr>
          <a:xfrm>
            <a:off x="504000" y="215280"/>
            <a:ext cx="9066960" cy="795240"/>
          </a:xfrm>
          <a:prstGeom prst="rect">
            <a:avLst/>
          </a:prstGeom>
          <a:solidFill>
            <a:srgbClr val="99ccff"/>
          </a:solidFill>
          <a:ln w="0">
            <a:noFill/>
          </a:ln>
        </p:spPr>
        <p:style>
          <a:lnRef idx="0"/>
          <a:fillRef idx="0"/>
          <a:effectRef idx="0"/>
          <a:fontRef idx="minor"/>
        </p:style>
        <p:txBody>
          <a:bodyPr lIns="0" rIns="0" tIns="0" bIns="0" anchor="ctr">
            <a:noAutofit/>
          </a:bodyPr>
          <a:p>
            <a:pPr algn="ctr">
              <a:lnSpc>
                <a:spcPct val="100000"/>
              </a:lnSpc>
              <a:buNone/>
            </a:pPr>
            <a:r>
              <a:rPr b="0" lang="en-US" sz="4000" spc="-1" strike="noStrike">
                <a:solidFill>
                  <a:srgbClr val="000000"/>
                </a:solidFill>
                <a:latin typeface="Arial"/>
                <a:ea typeface="DejaVu Sans"/>
              </a:rPr>
              <a:t>Sailplane: Thermals</a:t>
            </a:r>
            <a:endParaRPr b="0" lang="en-US" sz="4000" spc="-1" strike="noStrike">
              <a:latin typeface="Arial"/>
            </a:endParaRPr>
          </a:p>
        </p:txBody>
      </p:sp>
      <p:pic>
        <p:nvPicPr>
          <p:cNvPr id="121" name="" descr=""/>
          <p:cNvPicPr/>
          <p:nvPr/>
        </p:nvPicPr>
        <p:blipFill>
          <a:blip r:embed="rId1"/>
          <a:stretch/>
        </p:blipFill>
        <p:spPr>
          <a:xfrm>
            <a:off x="576360" y="268200"/>
            <a:ext cx="1264320" cy="689760"/>
          </a:xfrm>
          <a:prstGeom prst="rect">
            <a:avLst/>
          </a:prstGeom>
          <a:ln w="0">
            <a:noFill/>
          </a:ln>
        </p:spPr>
      </p:pic>
      <p:pic>
        <p:nvPicPr>
          <p:cNvPr id="122" name="" descr=""/>
          <p:cNvPicPr/>
          <p:nvPr/>
        </p:nvPicPr>
        <p:blipFill>
          <a:blip r:embed="rId2"/>
          <a:stretch/>
        </p:blipFill>
        <p:spPr>
          <a:xfrm>
            <a:off x="8225280" y="268200"/>
            <a:ext cx="1264320" cy="689760"/>
          </a:xfrm>
          <a:prstGeom prst="rect">
            <a:avLst/>
          </a:prstGeom>
          <a:ln w="0">
            <a:noFill/>
          </a:ln>
        </p:spPr>
      </p:pic>
      <p:sp>
        <p:nvSpPr>
          <p:cNvPr id="123" name=""/>
          <p:cNvSpPr/>
          <p:nvPr/>
        </p:nvSpPr>
        <p:spPr>
          <a:xfrm>
            <a:off x="1459800" y="1170000"/>
            <a:ext cx="8291160" cy="3206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en-US" sz="1600" spc="-1" strike="noStrike">
                <a:solidFill>
                  <a:srgbClr val="000000"/>
                </a:solidFill>
                <a:latin typeface="Arial"/>
                <a:ea typeface="DejaVu Sans"/>
              </a:rPr>
              <a:t>Types of Rising Air</a:t>
            </a:r>
            <a:r>
              <a:rPr b="1" lang="en-US" sz="1800" spc="-1" strike="noStrike">
                <a:solidFill>
                  <a:srgbClr val="000000"/>
                </a:solidFill>
                <a:latin typeface="Arial"/>
                <a:ea typeface="DejaVu Sans"/>
              </a:rPr>
              <a:t> </a:t>
            </a:r>
            <a:endParaRPr b="0" lang="en-US" sz="1800" spc="-1" strike="noStrike">
              <a:latin typeface="Arial"/>
            </a:endParaRPr>
          </a:p>
          <a:p>
            <a:pPr>
              <a:lnSpc>
                <a:spcPct val="100000"/>
              </a:lnSpc>
              <a:buNone/>
            </a:pPr>
            <a:r>
              <a:rPr b="0" lang="en-US" sz="1400" spc="-1" strike="noStrike">
                <a:solidFill>
                  <a:srgbClr val="000000"/>
                </a:solidFill>
                <a:latin typeface="Arial"/>
                <a:ea typeface="DejaVu Sans"/>
              </a:rPr>
              <a:t>Sailplane pilots generally seek three types of rising air: </a:t>
            </a:r>
            <a:r>
              <a:rPr b="0" i="1" lang="en-US" sz="1400" spc="-1" strike="noStrike">
                <a:solidFill>
                  <a:srgbClr val="000000"/>
                </a:solidFill>
                <a:latin typeface="Arial"/>
                <a:ea typeface="DejaVu Sans"/>
              </a:rPr>
              <a:t>thermals, ridge lift, and mountain wave</a:t>
            </a:r>
            <a:r>
              <a:rPr b="0" lang="en-US" sz="1400" spc="-1" strike="noStrike">
                <a:solidFill>
                  <a:srgbClr val="000000"/>
                </a:solidFill>
                <a:latin typeface="Arial"/>
                <a:ea typeface="DejaVu Sans"/>
              </a:rPr>
              <a:t>.</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Thermals</a:t>
            </a:r>
            <a:r>
              <a:rPr b="0" lang="en-US" sz="1400" spc="-1" strike="noStrike">
                <a:solidFill>
                  <a:srgbClr val="000000"/>
                </a:solidFill>
                <a:latin typeface="Arial"/>
                <a:ea typeface="DejaVu Sans"/>
              </a:rPr>
              <a:t>: Generated by hot air on the surface rising into the atmosphere. Thermals can rise thousands of feet into the air.</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Ridge Lift:</a:t>
            </a:r>
            <a:r>
              <a:rPr b="0" lang="en-US" sz="1400" spc="-1" strike="noStrike">
                <a:solidFill>
                  <a:srgbClr val="000000"/>
                </a:solidFill>
                <a:latin typeface="Arial"/>
                <a:ea typeface="DejaVu Sans"/>
              </a:rPr>
              <a:t> Wind can blow against a mountain or ridge line and the air flow is deflected upward. Sailplanes can fly back and forth on the upwind side of the ridge.</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Mountain Wave:</a:t>
            </a:r>
            <a:r>
              <a:rPr b="0" lang="en-US" sz="1400" spc="-1" strike="noStrike">
                <a:solidFill>
                  <a:srgbClr val="000000"/>
                </a:solidFill>
                <a:latin typeface="Arial"/>
                <a:ea typeface="DejaVu Sans"/>
              </a:rPr>
              <a:t> A weather phenomenon used by sailplane pilots to keep aloft is to surf on ‘mountain waves’. Strong winds crossing a mountain range will make standing waves in the air. </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800" spc="-1" strike="noStrike">
              <a:latin typeface="Arial"/>
            </a:endParaRPr>
          </a:p>
          <a:p>
            <a:pPr>
              <a:lnSpc>
                <a:spcPct val="100000"/>
              </a:lnSpc>
              <a:buNone/>
            </a:pPr>
            <a:r>
              <a:rPr b="0" lang="en-US" sz="1600" spc="-1" strike="noStrike">
                <a:solidFill>
                  <a:srgbClr val="000000"/>
                </a:solidFill>
                <a:latin typeface="Arial"/>
                <a:ea typeface="DejaVu Sans"/>
              </a:rPr>
              <a:t>	</a:t>
            </a:r>
            <a:endParaRPr b="0" lang="en-US" sz="1600" spc="-1" strike="noStrike">
              <a:latin typeface="Arial"/>
            </a:endParaRPr>
          </a:p>
        </p:txBody>
      </p:sp>
      <p:pic>
        <p:nvPicPr>
          <p:cNvPr id="124" name="" descr=""/>
          <p:cNvPicPr/>
          <p:nvPr/>
        </p:nvPicPr>
        <p:blipFill>
          <a:blip r:embed="rId3"/>
          <a:stretch/>
        </p:blipFill>
        <p:spPr>
          <a:xfrm>
            <a:off x="4110480" y="3851280"/>
            <a:ext cx="2731320" cy="1665720"/>
          </a:xfrm>
          <a:prstGeom prst="rect">
            <a:avLst/>
          </a:prstGeom>
          <a:ln w="0">
            <a:noFill/>
          </a:ln>
        </p:spPr>
      </p:pic>
      <p:pic>
        <p:nvPicPr>
          <p:cNvPr id="125" name="" descr=""/>
          <p:cNvPicPr/>
          <p:nvPr/>
        </p:nvPicPr>
        <p:blipFill>
          <a:blip r:embed="rId4"/>
          <a:stretch/>
        </p:blipFill>
        <p:spPr>
          <a:xfrm>
            <a:off x="1470240" y="3830760"/>
            <a:ext cx="2482920" cy="1675800"/>
          </a:xfrm>
          <a:prstGeom prst="rect">
            <a:avLst/>
          </a:prstGeom>
          <a:ln w="0">
            <a:noFill/>
          </a:ln>
        </p:spPr>
      </p:pic>
      <p:pic>
        <p:nvPicPr>
          <p:cNvPr id="126" name="" descr=""/>
          <p:cNvPicPr/>
          <p:nvPr/>
        </p:nvPicPr>
        <p:blipFill>
          <a:blip r:embed="rId5"/>
          <a:stretch/>
        </p:blipFill>
        <p:spPr>
          <a:xfrm>
            <a:off x="7009560" y="3820320"/>
            <a:ext cx="2741400" cy="16862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27" name=""/>
          <p:cNvSpPr/>
          <p:nvPr/>
        </p:nvSpPr>
        <p:spPr>
          <a:xfrm>
            <a:off x="279360" y="1283400"/>
            <a:ext cx="971640" cy="301212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latin typeface="URW Gothic"/>
                <a:ea typeface="DejaVu Sans"/>
              </a:rPr>
              <a:t>Home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Anatomy</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Options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Purchase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sp>
        <p:nvSpPr>
          <p:cNvPr id="128" name=""/>
          <p:cNvSpPr/>
          <p:nvPr/>
        </p:nvSpPr>
        <p:spPr>
          <a:xfrm>
            <a:off x="504000" y="215280"/>
            <a:ext cx="9066960" cy="795240"/>
          </a:xfrm>
          <a:prstGeom prst="rect">
            <a:avLst/>
          </a:prstGeom>
          <a:solidFill>
            <a:srgbClr val="99ccff"/>
          </a:solidFill>
          <a:ln w="0">
            <a:noFill/>
          </a:ln>
        </p:spPr>
        <p:style>
          <a:lnRef idx="0"/>
          <a:fillRef idx="0"/>
          <a:effectRef idx="0"/>
          <a:fontRef idx="minor"/>
        </p:style>
        <p:txBody>
          <a:bodyPr lIns="0" rIns="0" tIns="0" bIns="0" anchor="ctr">
            <a:noAutofit/>
          </a:bodyPr>
          <a:p>
            <a:pPr algn="ctr">
              <a:lnSpc>
                <a:spcPct val="100000"/>
              </a:lnSpc>
              <a:buNone/>
            </a:pPr>
            <a:r>
              <a:rPr b="0" lang="en-US" sz="4000" spc="-1" strike="noStrike">
                <a:solidFill>
                  <a:srgbClr val="000000"/>
                </a:solidFill>
                <a:latin typeface="Arial"/>
                <a:ea typeface="DejaVu Sans"/>
              </a:rPr>
              <a:t>Sailplane: Launching</a:t>
            </a:r>
            <a:endParaRPr b="0" lang="en-US" sz="4000" spc="-1" strike="noStrike">
              <a:latin typeface="Arial"/>
            </a:endParaRPr>
          </a:p>
        </p:txBody>
      </p:sp>
      <p:pic>
        <p:nvPicPr>
          <p:cNvPr id="129" name="" descr=""/>
          <p:cNvPicPr/>
          <p:nvPr/>
        </p:nvPicPr>
        <p:blipFill>
          <a:blip r:embed="rId1"/>
          <a:stretch/>
        </p:blipFill>
        <p:spPr>
          <a:xfrm>
            <a:off x="576360" y="268200"/>
            <a:ext cx="1264320" cy="689760"/>
          </a:xfrm>
          <a:prstGeom prst="rect">
            <a:avLst/>
          </a:prstGeom>
          <a:ln w="0">
            <a:noFill/>
          </a:ln>
        </p:spPr>
      </p:pic>
      <p:pic>
        <p:nvPicPr>
          <p:cNvPr id="130" name="" descr=""/>
          <p:cNvPicPr/>
          <p:nvPr/>
        </p:nvPicPr>
        <p:blipFill>
          <a:blip r:embed="rId2"/>
          <a:stretch/>
        </p:blipFill>
        <p:spPr>
          <a:xfrm>
            <a:off x="8225280" y="268200"/>
            <a:ext cx="1264320" cy="689760"/>
          </a:xfrm>
          <a:prstGeom prst="rect">
            <a:avLst/>
          </a:prstGeom>
          <a:ln w="0">
            <a:noFill/>
          </a:ln>
        </p:spPr>
      </p:pic>
      <p:pic>
        <p:nvPicPr>
          <p:cNvPr id="131" name="" descr=""/>
          <p:cNvPicPr/>
          <p:nvPr/>
        </p:nvPicPr>
        <p:blipFill>
          <a:blip r:embed="rId3"/>
          <a:stretch/>
        </p:blipFill>
        <p:spPr>
          <a:xfrm>
            <a:off x="1366560" y="3851280"/>
            <a:ext cx="2897280" cy="1756440"/>
          </a:xfrm>
          <a:prstGeom prst="rect">
            <a:avLst/>
          </a:prstGeom>
          <a:ln w="0">
            <a:noFill/>
          </a:ln>
        </p:spPr>
      </p:pic>
      <p:sp>
        <p:nvSpPr>
          <p:cNvPr id="132" name=""/>
          <p:cNvSpPr/>
          <p:nvPr/>
        </p:nvSpPr>
        <p:spPr>
          <a:xfrm>
            <a:off x="1459800" y="1170000"/>
            <a:ext cx="8291160" cy="360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en-US" sz="1800" spc="-1" strike="noStrike">
                <a:solidFill>
                  <a:srgbClr val="000000"/>
                </a:solidFill>
                <a:latin typeface="Arial"/>
                <a:ea typeface="DejaVu Sans"/>
              </a:rPr>
              <a:t>Getting Into The Air</a:t>
            </a:r>
            <a:endParaRPr b="0" lang="en-US" sz="1800" spc="-1" strike="noStrike">
              <a:latin typeface="Arial"/>
            </a:endParaRPr>
          </a:p>
          <a:p>
            <a:pPr>
              <a:lnSpc>
                <a:spcPct val="100000"/>
              </a:lnSpc>
              <a:buNone/>
            </a:pPr>
            <a:endParaRPr b="0" lang="en-US" sz="1400" spc="-1" strike="noStrike">
              <a:latin typeface="Arial"/>
            </a:endParaRPr>
          </a:p>
          <a:p>
            <a:pPr>
              <a:lnSpc>
                <a:spcPct val="100000"/>
              </a:lnSpc>
              <a:buNone/>
            </a:pPr>
            <a:r>
              <a:rPr b="1" i="1" lang="en-US" sz="1400" spc="-1" strike="noStrike">
                <a:solidFill>
                  <a:srgbClr val="000000"/>
                </a:solidFill>
                <a:latin typeface="Arial"/>
                <a:ea typeface="DejaVu Sans"/>
              </a:rPr>
              <a:t>Tow Plane: </a:t>
            </a:r>
            <a:r>
              <a:rPr b="0" lang="en-US" sz="1400" spc="-1" strike="noStrike">
                <a:solidFill>
                  <a:srgbClr val="000000"/>
                </a:solidFill>
                <a:latin typeface="Arial"/>
                <a:ea typeface="DejaVu Sans"/>
              </a:rPr>
              <a:t>The most common means of getting aloft in the USA is to get towed by a powered aircraft up to a predetermined release altitude (generally 1,000-2,000 feet).</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Winch Launch</a:t>
            </a:r>
            <a:r>
              <a:rPr b="0" lang="en-US" sz="1400" spc="-1" strike="noStrike">
                <a:solidFill>
                  <a:srgbClr val="000000"/>
                </a:solidFill>
                <a:latin typeface="Arial"/>
                <a:ea typeface="DejaVu Sans"/>
              </a:rPr>
              <a:t>: This technique is far more popular in Europe and Asia. In this case, the sailplane is connected via cable to a motorized winch at the far end of the runway. The pilot releases the cable when directly over the winch.</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Self-Launch:</a:t>
            </a:r>
            <a:r>
              <a:rPr b="0" lang="en-US" sz="1400" spc="-1" strike="noStrike">
                <a:solidFill>
                  <a:srgbClr val="000000"/>
                </a:solidFill>
                <a:latin typeface="Arial"/>
                <a:ea typeface="DejaVu Sans"/>
              </a:rPr>
              <a:t> Some much more expensive sailplanes have built-in engines that are powerful enough to self-launch the sailplane. Once aloft, the engines are either “feathered” or collapsed into the body of the ship.</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800" spc="-1" strike="noStrike">
              <a:latin typeface="Arial"/>
            </a:endParaRPr>
          </a:p>
          <a:p>
            <a:pPr>
              <a:lnSpc>
                <a:spcPct val="100000"/>
              </a:lnSpc>
              <a:buNone/>
            </a:pPr>
            <a:r>
              <a:rPr b="0" lang="en-US" sz="1600" spc="-1" strike="noStrike">
                <a:solidFill>
                  <a:srgbClr val="000000"/>
                </a:solidFill>
                <a:latin typeface="Arial"/>
                <a:ea typeface="DejaVu Sans"/>
              </a:rPr>
              <a:t>	</a:t>
            </a:r>
            <a:endParaRPr b="0" lang="en-US" sz="1600" spc="-1" strike="noStrike">
              <a:latin typeface="Arial"/>
            </a:endParaRPr>
          </a:p>
        </p:txBody>
      </p:sp>
      <p:pic>
        <p:nvPicPr>
          <p:cNvPr id="133" name="" descr=""/>
          <p:cNvPicPr/>
          <p:nvPr/>
        </p:nvPicPr>
        <p:blipFill>
          <a:blip r:embed="rId4"/>
          <a:stretch/>
        </p:blipFill>
        <p:spPr>
          <a:xfrm>
            <a:off x="4358520" y="3861720"/>
            <a:ext cx="2700720" cy="1724760"/>
          </a:xfrm>
          <a:prstGeom prst="rect">
            <a:avLst/>
          </a:prstGeom>
          <a:ln w="0">
            <a:noFill/>
          </a:ln>
        </p:spPr>
      </p:pic>
      <p:pic>
        <p:nvPicPr>
          <p:cNvPr id="134" name="" descr=""/>
          <p:cNvPicPr/>
          <p:nvPr/>
        </p:nvPicPr>
        <p:blipFill>
          <a:blip r:embed="rId5"/>
          <a:stretch/>
        </p:blipFill>
        <p:spPr>
          <a:xfrm>
            <a:off x="7154280" y="3882240"/>
            <a:ext cx="2689920" cy="16704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35" name=""/>
          <p:cNvSpPr/>
          <p:nvPr/>
        </p:nvSpPr>
        <p:spPr>
          <a:xfrm>
            <a:off x="279360" y="1272600"/>
            <a:ext cx="971640" cy="297108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latin typeface="URW Gothic"/>
                <a:ea typeface="DejaVu Sans"/>
              </a:rPr>
              <a:t>Home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Anatomy</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Options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Purchase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sp>
        <p:nvSpPr>
          <p:cNvPr id="136" name=""/>
          <p:cNvSpPr/>
          <p:nvPr/>
        </p:nvSpPr>
        <p:spPr>
          <a:xfrm>
            <a:off x="504000" y="215280"/>
            <a:ext cx="9066960" cy="795240"/>
          </a:xfrm>
          <a:prstGeom prst="rect">
            <a:avLst/>
          </a:prstGeom>
          <a:solidFill>
            <a:srgbClr val="99ccff"/>
          </a:solidFill>
          <a:ln w="0">
            <a:noFill/>
          </a:ln>
        </p:spPr>
        <p:style>
          <a:lnRef idx="0"/>
          <a:fillRef idx="0"/>
          <a:effectRef idx="0"/>
          <a:fontRef idx="minor"/>
        </p:style>
        <p:txBody>
          <a:bodyPr lIns="0" rIns="0" tIns="0" bIns="0" anchor="ctr">
            <a:noAutofit/>
          </a:bodyPr>
          <a:p>
            <a:pPr algn="ctr">
              <a:lnSpc>
                <a:spcPct val="100000"/>
              </a:lnSpc>
              <a:buNone/>
            </a:pPr>
            <a:r>
              <a:rPr b="0" lang="en-US" sz="4000" spc="-1" strike="noStrike">
                <a:solidFill>
                  <a:srgbClr val="000000"/>
                </a:solidFill>
                <a:latin typeface="Arial"/>
                <a:ea typeface="DejaVu Sans"/>
              </a:rPr>
              <a:t>Pilot’s License</a:t>
            </a:r>
            <a:endParaRPr b="0" lang="en-US" sz="4000" spc="-1" strike="noStrike">
              <a:latin typeface="Arial"/>
            </a:endParaRPr>
          </a:p>
        </p:txBody>
      </p:sp>
      <p:pic>
        <p:nvPicPr>
          <p:cNvPr id="137" name="" descr=""/>
          <p:cNvPicPr/>
          <p:nvPr/>
        </p:nvPicPr>
        <p:blipFill>
          <a:blip r:embed="rId1"/>
          <a:stretch/>
        </p:blipFill>
        <p:spPr>
          <a:xfrm>
            <a:off x="576360" y="268200"/>
            <a:ext cx="1264320" cy="689760"/>
          </a:xfrm>
          <a:prstGeom prst="rect">
            <a:avLst/>
          </a:prstGeom>
          <a:ln w="0">
            <a:noFill/>
          </a:ln>
        </p:spPr>
      </p:pic>
      <p:pic>
        <p:nvPicPr>
          <p:cNvPr id="138" name="" descr=""/>
          <p:cNvPicPr/>
          <p:nvPr/>
        </p:nvPicPr>
        <p:blipFill>
          <a:blip r:embed="rId2"/>
          <a:stretch/>
        </p:blipFill>
        <p:spPr>
          <a:xfrm>
            <a:off x="8225280" y="268200"/>
            <a:ext cx="1264320" cy="689760"/>
          </a:xfrm>
          <a:prstGeom prst="rect">
            <a:avLst/>
          </a:prstGeom>
          <a:ln w="0">
            <a:noFill/>
          </a:ln>
        </p:spPr>
      </p:pic>
      <p:sp>
        <p:nvSpPr>
          <p:cNvPr id="139" name=""/>
          <p:cNvSpPr/>
          <p:nvPr/>
        </p:nvSpPr>
        <p:spPr>
          <a:xfrm>
            <a:off x="1459800" y="1170000"/>
            <a:ext cx="8291160" cy="5190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en-US" sz="1800" spc="-1" strike="noStrike">
                <a:solidFill>
                  <a:srgbClr val="000000"/>
                </a:solidFill>
                <a:latin typeface="Arial"/>
                <a:ea typeface="DejaVu Sans"/>
              </a:rPr>
              <a:t>Sailplane Certificate Eligibility Requirements</a:t>
            </a:r>
            <a:endParaRPr b="0" lang="en-US" sz="1800" spc="-1" strike="noStrike">
              <a:latin typeface="Arial"/>
            </a:endParaRPr>
          </a:p>
          <a:p>
            <a:pPr>
              <a:lnSpc>
                <a:spcPct val="100000"/>
              </a:lnSpc>
              <a:buNone/>
            </a:pPr>
            <a:r>
              <a:rPr b="0" lang="en-US" sz="1400" spc="-1" strike="noStrike">
                <a:solidFill>
                  <a:srgbClr val="000000"/>
                </a:solidFill>
                <a:latin typeface="Arial"/>
                <a:ea typeface="DejaVu Sans"/>
              </a:rPr>
              <a:t>In the United States, licensing of aircraft pilots is handled under the authority of the FAA (</a:t>
            </a:r>
            <a:r>
              <a:rPr b="0" lang="en-US" sz="1400" spc="-1" strike="noStrike" u="sng">
                <a:solidFill>
                  <a:srgbClr val="0000ff"/>
                </a:solidFill>
                <a:uFillTx/>
                <a:latin typeface="Arial"/>
                <a:ea typeface="DejaVu Sans"/>
                <a:hlinkClick r:id="rId3"/>
              </a:rPr>
              <a:t>https://www.faa.gov</a:t>
            </a:r>
            <a:r>
              <a:rPr b="0" lang="en-US" sz="1400" spc="-1" strike="noStrike">
                <a:solidFill>
                  <a:srgbClr val="000000"/>
                </a:solidFill>
                <a:latin typeface="Arial"/>
                <a:ea typeface="DejaVu Sans"/>
              </a:rPr>
              <a:t>). Additional sailplane training information may be found on the SSA web site (</a:t>
            </a:r>
            <a:r>
              <a:rPr b="0" lang="en-US" sz="1400" spc="-1" strike="noStrike" u="sng">
                <a:solidFill>
                  <a:srgbClr val="0000ff"/>
                </a:solidFill>
                <a:uFillTx/>
                <a:latin typeface="Arial"/>
                <a:ea typeface="DejaVu Sans"/>
                <a:hlinkClick r:id="rId4"/>
              </a:rPr>
              <a:t>https://www.ssa.org</a:t>
            </a:r>
            <a:r>
              <a:rPr b="0" lang="en-US" sz="1400" spc="-1" strike="noStrike">
                <a:solidFill>
                  <a:srgbClr val="000000"/>
                </a:solidFill>
                <a:latin typeface="Arial"/>
                <a:ea typeface="DejaVu Sans"/>
              </a:rPr>
              <a:t>).</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These are the requirements for flying a sailplane solo:</a:t>
            </a: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An individual must be at least 14 years old.</a:t>
            </a: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A student must demonstrate satisfactory aeronautical knowledge on a test developed by an instructor.</a:t>
            </a: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A student must also have received and logged ground and flight training for the maneuvers and procedures in 14 CFR part 61 that are appropriate to the make and model of aircraft to be flown. </a:t>
            </a: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A student pilot must demonstrate satisfactory proficiency and safety</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To be eligible for a private pilot certificate with a glider rating:</a:t>
            </a: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An individual must be at least 16 years of age.</a:t>
            </a: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A student must complete the training and flight time requirements described in 14 CFR part 61.</a:t>
            </a: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A student pass a knowledge test.</a:t>
            </a: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A student must successfully complete a practical test.</a:t>
            </a:r>
            <a:endParaRPr b="0" lang="en-US"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ea typeface="DejaVu Sans"/>
              </a:rPr>
              <a:t> </a:t>
            </a:r>
            <a:endParaRPr b="0" lang="en-US" sz="1400" spc="-1" strike="noStrike">
              <a:latin typeface="Arial"/>
            </a:endParaRPr>
          </a:p>
          <a:p>
            <a:pPr marL="216000" indent="-216000">
              <a:lnSpc>
                <a:spcPct val="100000"/>
              </a:lnSpc>
              <a:buSzPct val="106998"/>
              <a:buBlip>
                <a:blip r:embed="rId5"/>
              </a:buBlip>
              <a:tabLst>
                <a:tab algn="l" pos="0"/>
              </a:tabLst>
            </a:pPr>
            <a:r>
              <a:rPr b="0" lang="en-US" sz="1400" spc="-1" strike="noStrike">
                <a:solidFill>
                  <a:srgbClr val="000000"/>
                </a:solidFill>
                <a:latin typeface="Arial"/>
                <a:ea typeface="DejaVu Sans"/>
              </a:rPr>
              <a:t>Locate a qualified sailplane ground school via http://www.ssa.org.</a:t>
            </a:r>
            <a:endParaRPr b="0" lang="en-US" sz="1400" spc="-1" strike="noStrike">
              <a:latin typeface="Arial"/>
            </a:endParaRPr>
          </a:p>
          <a:p>
            <a:pPr>
              <a:lnSpc>
                <a:spcPct val="100000"/>
              </a:lnSpc>
              <a:buNone/>
              <a:tabLst>
                <a:tab algn="l" pos="0"/>
              </a:tabLst>
            </a:pPr>
            <a:endParaRPr b="0" lang="en-US" sz="1400" spc="-1" strike="noStrike">
              <a:latin typeface="Arial"/>
            </a:endParaRPr>
          </a:p>
          <a:p>
            <a:pPr>
              <a:lnSpc>
                <a:spcPct val="100000"/>
              </a:lnSpc>
              <a:buNone/>
              <a:tabLst>
                <a:tab algn="l" pos="0"/>
              </a:tabLst>
            </a:pPr>
            <a:endParaRPr b="0" lang="en-US" sz="1400" spc="-1" strike="noStrike">
              <a:latin typeface="Arial"/>
            </a:endParaRPr>
          </a:p>
          <a:p>
            <a:pPr>
              <a:lnSpc>
                <a:spcPct val="100000"/>
              </a:lnSpc>
              <a:buNone/>
              <a:tabLst>
                <a:tab algn="l" pos="0"/>
              </a:tabLst>
            </a:pPr>
            <a:endParaRPr b="0" lang="en-US" sz="1400" spc="-1" strike="noStrike">
              <a:latin typeface="Arial"/>
            </a:endParaRPr>
          </a:p>
          <a:p>
            <a:pPr>
              <a:lnSpc>
                <a:spcPct val="100000"/>
              </a:lnSpc>
              <a:buNone/>
              <a:tabLst>
                <a:tab algn="l" pos="0"/>
              </a:tabLst>
            </a:pPr>
            <a:endParaRPr b="0" lang="en-US" sz="1800" spc="-1" strike="noStrike">
              <a:latin typeface="Arial"/>
            </a:endParaRPr>
          </a:p>
          <a:p>
            <a:pPr>
              <a:lnSpc>
                <a:spcPct val="100000"/>
              </a:lnSpc>
              <a:buNone/>
              <a:tabLst>
                <a:tab algn="l" pos="0"/>
              </a:tabLst>
            </a:pPr>
            <a:r>
              <a:rPr b="0" lang="en-US" sz="1600" spc="-1" strike="noStrike">
                <a:solidFill>
                  <a:srgbClr val="000000"/>
                </a:solidFill>
                <a:latin typeface="Arial"/>
                <a:ea typeface="DejaVu Sans"/>
              </a:rPr>
              <a:t>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40" name=""/>
          <p:cNvSpPr/>
          <p:nvPr/>
        </p:nvSpPr>
        <p:spPr>
          <a:xfrm>
            <a:off x="279360" y="1500840"/>
            <a:ext cx="971640" cy="299160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latin typeface="URW Gothic"/>
                <a:ea typeface="DejaVu Sans"/>
              </a:rPr>
              <a:t>Home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Anatomy</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Options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Purchase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sp>
        <p:nvSpPr>
          <p:cNvPr id="141" name=""/>
          <p:cNvSpPr/>
          <p:nvPr/>
        </p:nvSpPr>
        <p:spPr>
          <a:xfrm>
            <a:off x="504000" y="215280"/>
            <a:ext cx="9066960" cy="795240"/>
          </a:xfrm>
          <a:prstGeom prst="rect">
            <a:avLst/>
          </a:prstGeom>
          <a:solidFill>
            <a:srgbClr val="99ccff"/>
          </a:solidFill>
          <a:ln w="0">
            <a:noFill/>
          </a:ln>
        </p:spPr>
        <p:style>
          <a:lnRef idx="0"/>
          <a:fillRef idx="0"/>
          <a:effectRef idx="0"/>
          <a:fontRef idx="minor"/>
        </p:style>
        <p:txBody>
          <a:bodyPr lIns="0" rIns="0" tIns="0" bIns="0" anchor="ctr">
            <a:noAutofit/>
          </a:bodyPr>
          <a:p>
            <a:pPr algn="ctr">
              <a:lnSpc>
                <a:spcPct val="100000"/>
              </a:lnSpc>
              <a:buNone/>
            </a:pPr>
            <a:r>
              <a:rPr b="0" lang="en-US" sz="4000" spc="-1" strike="noStrike">
                <a:solidFill>
                  <a:srgbClr val="000000"/>
                </a:solidFill>
                <a:latin typeface="Arial"/>
                <a:ea typeface="DejaVu Sans"/>
              </a:rPr>
              <a:t>Sailplane: Anatomy</a:t>
            </a:r>
            <a:endParaRPr b="0" lang="en-US" sz="4000" spc="-1" strike="noStrike">
              <a:latin typeface="Arial"/>
            </a:endParaRPr>
          </a:p>
        </p:txBody>
      </p:sp>
      <p:pic>
        <p:nvPicPr>
          <p:cNvPr id="142" name="" descr=""/>
          <p:cNvPicPr/>
          <p:nvPr/>
        </p:nvPicPr>
        <p:blipFill>
          <a:blip r:embed="rId1"/>
          <a:stretch/>
        </p:blipFill>
        <p:spPr>
          <a:xfrm>
            <a:off x="576360" y="268200"/>
            <a:ext cx="1264320" cy="689760"/>
          </a:xfrm>
          <a:prstGeom prst="rect">
            <a:avLst/>
          </a:prstGeom>
          <a:ln w="0">
            <a:noFill/>
          </a:ln>
        </p:spPr>
      </p:pic>
      <p:pic>
        <p:nvPicPr>
          <p:cNvPr id="143" name="" descr=""/>
          <p:cNvPicPr/>
          <p:nvPr/>
        </p:nvPicPr>
        <p:blipFill>
          <a:blip r:embed="rId2"/>
          <a:stretch/>
        </p:blipFill>
        <p:spPr>
          <a:xfrm>
            <a:off x="8225280" y="268200"/>
            <a:ext cx="1264320" cy="689760"/>
          </a:xfrm>
          <a:prstGeom prst="rect">
            <a:avLst/>
          </a:prstGeom>
          <a:ln w="0">
            <a:noFill/>
          </a:ln>
        </p:spPr>
      </p:pic>
      <p:sp>
        <p:nvSpPr>
          <p:cNvPr id="144" name=""/>
          <p:cNvSpPr/>
          <p:nvPr/>
        </p:nvSpPr>
        <p:spPr>
          <a:xfrm>
            <a:off x="1439280" y="1418400"/>
            <a:ext cx="8011440" cy="2907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1800" spc="-1" strike="noStrike">
                <a:solidFill>
                  <a:srgbClr val="000000"/>
                </a:solidFill>
                <a:latin typeface="Arial"/>
                <a:ea typeface="DejaVu Sans"/>
              </a:rPr>
              <a:t>Anatomy of a Sailplane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pic>
        <p:nvPicPr>
          <p:cNvPr id="145" name="" descr=""/>
          <p:cNvPicPr/>
          <p:nvPr/>
        </p:nvPicPr>
        <p:blipFill>
          <a:blip r:embed="rId3"/>
          <a:stretch/>
        </p:blipFill>
        <p:spPr>
          <a:xfrm>
            <a:off x="1501560" y="1915920"/>
            <a:ext cx="7226280" cy="34351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46" name=""/>
          <p:cNvSpPr/>
          <p:nvPr/>
        </p:nvSpPr>
        <p:spPr>
          <a:xfrm>
            <a:off x="279360" y="1500480"/>
            <a:ext cx="971640" cy="297108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latin typeface="URW Gothic"/>
                <a:ea typeface="DejaVu Sans"/>
              </a:rPr>
              <a:t>Home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Anatomy</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Options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Purchase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sp>
        <p:nvSpPr>
          <p:cNvPr id="147" name=""/>
          <p:cNvSpPr/>
          <p:nvPr/>
        </p:nvSpPr>
        <p:spPr>
          <a:xfrm>
            <a:off x="504000" y="215280"/>
            <a:ext cx="9066960" cy="795240"/>
          </a:xfrm>
          <a:prstGeom prst="rect">
            <a:avLst/>
          </a:prstGeom>
          <a:solidFill>
            <a:srgbClr val="99ccff"/>
          </a:solidFill>
          <a:ln w="0">
            <a:noFill/>
          </a:ln>
        </p:spPr>
        <p:style>
          <a:lnRef idx="0"/>
          <a:fillRef idx="0"/>
          <a:effectRef idx="0"/>
          <a:fontRef idx="minor"/>
        </p:style>
        <p:txBody>
          <a:bodyPr lIns="0" rIns="0" tIns="0" bIns="0" anchor="ctr">
            <a:noAutofit/>
          </a:bodyPr>
          <a:p>
            <a:pPr algn="ctr">
              <a:lnSpc>
                <a:spcPct val="100000"/>
              </a:lnSpc>
              <a:buNone/>
            </a:pPr>
            <a:r>
              <a:rPr b="0" lang="en-US" sz="4000" spc="-1" strike="noStrike">
                <a:solidFill>
                  <a:srgbClr val="000000"/>
                </a:solidFill>
                <a:latin typeface="Arial"/>
                <a:ea typeface="DejaVu Sans"/>
              </a:rPr>
              <a:t>Sailplane: Anatomy</a:t>
            </a:r>
            <a:endParaRPr b="0" lang="en-US" sz="4000" spc="-1" strike="noStrike">
              <a:latin typeface="Arial"/>
            </a:endParaRPr>
          </a:p>
        </p:txBody>
      </p:sp>
      <p:pic>
        <p:nvPicPr>
          <p:cNvPr id="148" name="" descr=""/>
          <p:cNvPicPr/>
          <p:nvPr/>
        </p:nvPicPr>
        <p:blipFill>
          <a:blip r:embed="rId1"/>
          <a:stretch/>
        </p:blipFill>
        <p:spPr>
          <a:xfrm>
            <a:off x="576360" y="268200"/>
            <a:ext cx="1264320" cy="689760"/>
          </a:xfrm>
          <a:prstGeom prst="rect">
            <a:avLst/>
          </a:prstGeom>
          <a:ln w="0">
            <a:noFill/>
          </a:ln>
        </p:spPr>
      </p:pic>
      <p:pic>
        <p:nvPicPr>
          <p:cNvPr id="149" name="" descr=""/>
          <p:cNvPicPr/>
          <p:nvPr/>
        </p:nvPicPr>
        <p:blipFill>
          <a:blip r:embed="rId2"/>
          <a:stretch/>
        </p:blipFill>
        <p:spPr>
          <a:xfrm>
            <a:off x="8225280" y="268200"/>
            <a:ext cx="1264320" cy="689760"/>
          </a:xfrm>
          <a:prstGeom prst="rect">
            <a:avLst/>
          </a:prstGeom>
          <a:ln w="0">
            <a:noFill/>
          </a:ln>
        </p:spPr>
      </p:pic>
      <p:sp>
        <p:nvSpPr>
          <p:cNvPr id="150" name=""/>
          <p:cNvSpPr/>
          <p:nvPr/>
        </p:nvSpPr>
        <p:spPr>
          <a:xfrm>
            <a:off x="1439280" y="1418400"/>
            <a:ext cx="8011440" cy="2907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1800" spc="-1" strike="noStrike">
                <a:solidFill>
                  <a:srgbClr val="000000"/>
                </a:solidFill>
                <a:latin typeface="Arial"/>
                <a:ea typeface="DejaVu Sans"/>
              </a:rPr>
              <a:t>A Typical Instrument Panel Cluster</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pic>
        <p:nvPicPr>
          <p:cNvPr id="151" name="" descr=""/>
          <p:cNvPicPr/>
          <p:nvPr/>
        </p:nvPicPr>
        <p:blipFill>
          <a:blip r:embed="rId3"/>
          <a:stretch/>
        </p:blipFill>
        <p:spPr>
          <a:xfrm>
            <a:off x="1819080" y="1925640"/>
            <a:ext cx="6444360" cy="35827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52" name=""/>
          <p:cNvSpPr/>
          <p:nvPr/>
        </p:nvSpPr>
        <p:spPr>
          <a:xfrm>
            <a:off x="279360" y="1510920"/>
            <a:ext cx="971640" cy="300204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latin typeface="URW Gothic"/>
                <a:ea typeface="DejaVu Sans"/>
              </a:rPr>
              <a:t>Home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Anatomy</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Options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Purchase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sp>
        <p:nvSpPr>
          <p:cNvPr id="153" name=""/>
          <p:cNvSpPr/>
          <p:nvPr/>
        </p:nvSpPr>
        <p:spPr>
          <a:xfrm>
            <a:off x="504000" y="215280"/>
            <a:ext cx="9066960" cy="795240"/>
          </a:xfrm>
          <a:prstGeom prst="rect">
            <a:avLst/>
          </a:prstGeom>
          <a:solidFill>
            <a:srgbClr val="99ccff"/>
          </a:solidFill>
          <a:ln w="0">
            <a:noFill/>
          </a:ln>
        </p:spPr>
        <p:style>
          <a:lnRef idx="0"/>
          <a:fillRef idx="0"/>
          <a:effectRef idx="0"/>
          <a:fontRef idx="minor"/>
        </p:style>
        <p:txBody>
          <a:bodyPr lIns="0" rIns="0" tIns="0" bIns="0" anchor="ctr">
            <a:noAutofit/>
          </a:bodyPr>
          <a:p>
            <a:pPr algn="ctr">
              <a:lnSpc>
                <a:spcPct val="100000"/>
              </a:lnSpc>
              <a:buNone/>
            </a:pPr>
            <a:r>
              <a:rPr b="0" lang="en-US" sz="4000" spc="-1" strike="noStrike">
                <a:solidFill>
                  <a:srgbClr val="000000"/>
                </a:solidFill>
                <a:latin typeface="Arial"/>
                <a:ea typeface="DejaVu Sans"/>
              </a:rPr>
              <a:t>Sailplane: Options</a:t>
            </a:r>
            <a:endParaRPr b="0" lang="en-US" sz="4000" spc="-1" strike="noStrike">
              <a:latin typeface="Arial"/>
            </a:endParaRPr>
          </a:p>
        </p:txBody>
      </p:sp>
      <p:pic>
        <p:nvPicPr>
          <p:cNvPr id="154" name="" descr=""/>
          <p:cNvPicPr/>
          <p:nvPr/>
        </p:nvPicPr>
        <p:blipFill>
          <a:blip r:embed="rId1"/>
          <a:stretch/>
        </p:blipFill>
        <p:spPr>
          <a:xfrm>
            <a:off x="576360" y="268200"/>
            <a:ext cx="1264320" cy="689760"/>
          </a:xfrm>
          <a:prstGeom prst="rect">
            <a:avLst/>
          </a:prstGeom>
          <a:ln w="0">
            <a:noFill/>
          </a:ln>
        </p:spPr>
      </p:pic>
      <p:pic>
        <p:nvPicPr>
          <p:cNvPr id="155" name="" descr=""/>
          <p:cNvPicPr/>
          <p:nvPr/>
        </p:nvPicPr>
        <p:blipFill>
          <a:blip r:embed="rId2"/>
          <a:stretch/>
        </p:blipFill>
        <p:spPr>
          <a:xfrm>
            <a:off x="8225280" y="268200"/>
            <a:ext cx="1264320" cy="689760"/>
          </a:xfrm>
          <a:prstGeom prst="rect">
            <a:avLst/>
          </a:prstGeom>
          <a:ln w="0">
            <a:noFill/>
          </a:ln>
        </p:spPr>
      </p:pic>
      <p:sp>
        <p:nvSpPr>
          <p:cNvPr id="156" name=""/>
          <p:cNvSpPr/>
          <p:nvPr/>
        </p:nvSpPr>
        <p:spPr>
          <a:xfrm>
            <a:off x="1439280" y="1418400"/>
            <a:ext cx="8011440" cy="2907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en-US" sz="1800" spc="-1" strike="noStrike">
                <a:solidFill>
                  <a:srgbClr val="000000"/>
                </a:solidFill>
                <a:latin typeface="Arial"/>
                <a:ea typeface="DejaVu Sans"/>
              </a:rPr>
              <a:t>Optional Equipment: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graphicFrame>
        <p:nvGraphicFramePr>
          <p:cNvPr id="157" name=""/>
          <p:cNvGraphicFramePr/>
          <p:nvPr/>
        </p:nvGraphicFramePr>
        <p:xfrm>
          <a:off x="1573920" y="1895040"/>
          <a:ext cx="7453800" cy="3498840"/>
        </p:xfrm>
        <a:graphic>
          <a:graphicData uri="http://schemas.openxmlformats.org/drawingml/2006/table">
            <a:tbl>
              <a:tblPr/>
              <a:tblGrid>
                <a:gridCol w="1998000"/>
                <a:gridCol w="4648680"/>
                <a:gridCol w="807480"/>
              </a:tblGrid>
              <a:tr h="349920">
                <a:tc>
                  <a:txBody>
                    <a:bodyPr lIns="90000" rIns="90000" anchor="t">
                      <a:noAutofit/>
                    </a:bodyPr>
                    <a:p>
                      <a:pPr>
                        <a:lnSpc>
                          <a:spcPct val="100000"/>
                        </a:lnSpc>
                        <a:buNone/>
                      </a:pPr>
                      <a:r>
                        <a:rPr b="0" lang="en-US" sz="1800" spc="-1" strike="noStrike">
                          <a:latin typeface="Arial"/>
                        </a:rPr>
                        <a:t>Item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US" sz="1800" spc="-1" strike="noStrike">
                          <a:latin typeface="Arial"/>
                        </a:rPr>
                        <a:t>Description</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US" sz="1800" spc="-1" strike="noStrike">
                          <a:latin typeface="Arial"/>
                        </a:rPr>
                        <a:t>Photo</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9920">
                <a:tc>
                  <a:txBody>
                    <a:bodyPr lIns="90000" rIns="90000" anchor="t">
                      <a:noAutofit/>
                    </a:bodyPr>
                    <a:p>
                      <a:pPr>
                        <a:lnSpc>
                          <a:spcPct val="100000"/>
                        </a:lnSpc>
                        <a:buNone/>
                      </a:pPr>
                      <a:r>
                        <a:rPr b="0" lang="en-US" sz="1400" spc="-1" strike="noStrike">
                          <a:latin typeface="Arial"/>
                        </a:rPr>
                        <a:t>Parachute</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400" spc="-1" strike="noStrike">
                          <a:latin typeface="Arial"/>
                        </a:rPr>
                        <a:t>Used to safely eject from aircraft.</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nchor="t">
                      <a:noAutofit/>
                    </a:bodyPr>
                    <a:p>
                      <a:pPr>
                        <a:lnSpc>
                          <a:spcPct val="100000"/>
                        </a:lnSpc>
                        <a:buNone/>
                      </a:pPr>
                      <a:r>
                        <a:rPr b="0" lang="en-US" sz="1400" spc="-1" strike="noStrike">
                          <a:latin typeface="Arial"/>
                        </a:rPr>
                        <a:t>5-Point Harness</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400" spc="-1" strike="noStrike">
                          <a:latin typeface="Arial"/>
                        </a:rPr>
                        <a:t>Pilot Restraint. Safer than standard 3-point.</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nchor="t">
                      <a:noAutofit/>
                    </a:bodyPr>
                    <a:p>
                      <a:pPr>
                        <a:lnSpc>
                          <a:spcPct val="100000"/>
                        </a:lnSpc>
                        <a:buNone/>
                      </a:pPr>
                      <a:r>
                        <a:rPr b="0" lang="en-US" sz="1400" spc="-1" strike="noStrike">
                          <a:latin typeface="Arial"/>
                        </a:rPr>
                        <a:t>Emergency Transmitter (ELT)</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400" spc="-1" strike="noStrike">
                          <a:latin typeface="Arial"/>
                        </a:rPr>
                        <a:t>Sends emergency beacon in case of crash.</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nchor="t">
                      <a:noAutofit/>
                    </a:bodyPr>
                    <a:p>
                      <a:pPr>
                        <a:lnSpc>
                          <a:spcPct val="100000"/>
                        </a:lnSpc>
                        <a:buNone/>
                      </a:pPr>
                      <a:r>
                        <a:rPr b="0" lang="en-US" sz="1400" spc="-1" strike="noStrike">
                          <a:latin typeface="Arial"/>
                        </a:rPr>
                        <a:t>Battery Monitor</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400" spc="-1" strike="noStrike">
                          <a:latin typeface="Arial"/>
                        </a:rPr>
                        <a:t>Provides visual status of onboard power supply.</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nchor="t">
                      <a:noAutofit/>
                    </a:bodyPr>
                    <a:p>
                      <a:pPr>
                        <a:lnSpc>
                          <a:spcPct val="100000"/>
                        </a:lnSpc>
                        <a:buNone/>
                      </a:pPr>
                      <a:r>
                        <a:rPr b="0" lang="en-US" sz="1400" spc="-1" strike="noStrike">
                          <a:latin typeface="Arial"/>
                        </a:rPr>
                        <a:t>Battery, High Perf</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400" spc="-1" strike="noStrike">
                          <a:latin typeface="Arial"/>
                        </a:rPr>
                        <a:t>Provides much longer lasting power supply.</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nchor="t">
                      <a:noAutofit/>
                    </a:bodyPr>
                    <a:p>
                      <a:pPr>
                        <a:lnSpc>
                          <a:spcPct val="100000"/>
                        </a:lnSpc>
                        <a:buNone/>
                      </a:pPr>
                      <a:r>
                        <a:rPr b="0" lang="en-US" sz="1400" spc="-1" strike="noStrike">
                          <a:latin typeface="Arial"/>
                        </a:rPr>
                        <a:t>GPS, Aviation</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400" spc="-1" strike="noStrike">
                          <a:latin typeface="Arial"/>
                        </a:rPr>
                        <a:t>GPS specifically geared towards aviation.</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nchor="t">
                      <a:noAutofit/>
                    </a:bodyPr>
                    <a:p>
                      <a:pPr>
                        <a:lnSpc>
                          <a:spcPct val="100000"/>
                        </a:lnSpc>
                        <a:buNone/>
                      </a:pPr>
                      <a:r>
                        <a:rPr b="0" lang="en-US" sz="1400" spc="-1" strike="noStrike">
                          <a:latin typeface="Arial"/>
                        </a:rPr>
                        <a:t>UHF/VHF Radio</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400" spc="-1" strike="noStrike">
                          <a:latin typeface="Arial"/>
                        </a:rPr>
                        <a:t>Provides UHF/VHF radio communications.</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nchor="t">
                      <a:noAutofit/>
                    </a:bodyPr>
                    <a:p>
                      <a:pPr>
                        <a:lnSpc>
                          <a:spcPct val="100000"/>
                        </a:lnSpc>
                        <a:buNone/>
                      </a:pPr>
                      <a:r>
                        <a:rPr b="0" lang="en-US" sz="1400" spc="-1" strike="noStrike">
                          <a:latin typeface="Arial"/>
                        </a:rPr>
                        <a:t>Variometer, Electric</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400" spc="-1" strike="noStrike">
                          <a:latin typeface="Arial"/>
                        </a:rPr>
                        <a:t>Provides audio/visual status of rising/falling air.</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nchor="t">
                      <a:noAutofit/>
                    </a:bodyPr>
                    <a:p>
                      <a:pPr>
                        <a:lnSpc>
                          <a:spcPct val="100000"/>
                        </a:lnSpc>
                        <a:buNone/>
                      </a:pPr>
                      <a:r>
                        <a:rPr b="0" lang="en-US" sz="1400" spc="-1" strike="noStrike">
                          <a:latin typeface="Arial"/>
                        </a:rPr>
                        <a:t>Oxygen, On-Demand</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400" spc="-1" strike="noStrike">
                          <a:latin typeface="Arial"/>
                        </a:rPr>
                        <a:t>Provides oxygen to pilot on-demand above 13k feet.</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158" name=""/>
          <p:cNvSpPr/>
          <p:nvPr/>
        </p:nvSpPr>
        <p:spPr>
          <a:xfrm>
            <a:off x="8484840" y="2277720"/>
            <a:ext cx="216360" cy="24768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
        <p:nvSpPr>
          <p:cNvPr id="159" name=""/>
          <p:cNvSpPr/>
          <p:nvPr/>
        </p:nvSpPr>
        <p:spPr>
          <a:xfrm>
            <a:off x="8484840" y="5270760"/>
            <a:ext cx="216360" cy="24768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
        <p:nvSpPr>
          <p:cNvPr id="160" name=""/>
          <p:cNvSpPr/>
          <p:nvPr/>
        </p:nvSpPr>
        <p:spPr>
          <a:xfrm>
            <a:off x="8484840" y="4897080"/>
            <a:ext cx="216360" cy="24768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
        <p:nvSpPr>
          <p:cNvPr id="161" name=""/>
          <p:cNvSpPr/>
          <p:nvPr/>
        </p:nvSpPr>
        <p:spPr>
          <a:xfrm>
            <a:off x="8484840" y="4555800"/>
            <a:ext cx="216360" cy="24768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
        <p:nvSpPr>
          <p:cNvPr id="162" name=""/>
          <p:cNvSpPr/>
          <p:nvPr/>
        </p:nvSpPr>
        <p:spPr>
          <a:xfrm>
            <a:off x="8484840" y="4255200"/>
            <a:ext cx="216360" cy="24768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
        <p:nvSpPr>
          <p:cNvPr id="163" name=""/>
          <p:cNvSpPr/>
          <p:nvPr/>
        </p:nvSpPr>
        <p:spPr>
          <a:xfrm>
            <a:off x="8484840" y="3892680"/>
            <a:ext cx="216360" cy="24768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
        <p:nvSpPr>
          <p:cNvPr id="164" name=""/>
          <p:cNvSpPr/>
          <p:nvPr/>
        </p:nvSpPr>
        <p:spPr>
          <a:xfrm>
            <a:off x="8484840" y="3509640"/>
            <a:ext cx="216360" cy="24768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
        <p:nvSpPr>
          <p:cNvPr id="165" name=""/>
          <p:cNvSpPr/>
          <p:nvPr/>
        </p:nvSpPr>
        <p:spPr>
          <a:xfrm>
            <a:off x="8484840" y="2660760"/>
            <a:ext cx="216360" cy="24768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
        <p:nvSpPr>
          <p:cNvPr id="166" name=""/>
          <p:cNvSpPr/>
          <p:nvPr/>
        </p:nvSpPr>
        <p:spPr>
          <a:xfrm>
            <a:off x="8484840" y="3033720"/>
            <a:ext cx="216360" cy="24768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2024-04-26T10:55:25Z</dcterms:created>
  <dc:creator/>
  <dc:description/>
  <dc:language>en-US</dc:language>
  <cp:lastModifiedBy/>
  <cp:lastPrinted>2024-04-27T10:58:33Z</cp:lastPrinted>
  <dcterms:modified xsi:type="dcterms:W3CDTF">2024-04-29T17:08:00Z</dcterms:modified>
  <cp:revision>106</cp:revision>
  <dc:subject/>
  <dc:title/>
</cp:coreProperties>
</file>

<file path=docProps/custom.xml><?xml version="1.0" encoding="utf-8"?>
<Properties xmlns="http://schemas.openxmlformats.org/officeDocument/2006/custom-properties" xmlns:vt="http://schemas.openxmlformats.org/officeDocument/2006/docPropsVTypes"/>
</file>