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9" r:id="rId5"/>
    <p:sldId id="264" r:id="rId6"/>
    <p:sldId id="258" r:id="rId7"/>
    <p:sldId id="265"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04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46" d="100"/>
          <a:sy n="46" d="100"/>
        </p:scale>
        <p:origin x="1656" y="6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B11E33-632A-433F-BC93-5FCA5C307B8D}"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32A02-EBAB-4E30-AF0B-8C729C651AC4}" type="slidenum">
              <a:rPr lang="en-US" smtClean="0"/>
              <a:t>‹#›</a:t>
            </a:fld>
            <a:endParaRPr lang="en-US"/>
          </a:p>
        </p:txBody>
      </p:sp>
    </p:spTree>
    <p:extLst>
      <p:ext uri="{BB962C8B-B14F-4D97-AF65-F5344CB8AC3E}">
        <p14:creationId xmlns:p14="http://schemas.microsoft.com/office/powerpoint/2010/main" val="1396018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B11E33-632A-433F-BC93-5FCA5C307B8D}"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32A02-EBAB-4E30-AF0B-8C729C651AC4}" type="slidenum">
              <a:rPr lang="en-US" smtClean="0"/>
              <a:t>‹#›</a:t>
            </a:fld>
            <a:endParaRPr lang="en-US"/>
          </a:p>
        </p:txBody>
      </p:sp>
    </p:spTree>
    <p:extLst>
      <p:ext uri="{BB962C8B-B14F-4D97-AF65-F5344CB8AC3E}">
        <p14:creationId xmlns:p14="http://schemas.microsoft.com/office/powerpoint/2010/main" val="2593100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B11E33-632A-433F-BC93-5FCA5C307B8D}"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32A02-EBAB-4E30-AF0B-8C729C651AC4}" type="slidenum">
              <a:rPr lang="en-US" smtClean="0"/>
              <a:t>‹#›</a:t>
            </a:fld>
            <a:endParaRPr lang="en-US"/>
          </a:p>
        </p:txBody>
      </p:sp>
    </p:spTree>
    <p:extLst>
      <p:ext uri="{BB962C8B-B14F-4D97-AF65-F5344CB8AC3E}">
        <p14:creationId xmlns:p14="http://schemas.microsoft.com/office/powerpoint/2010/main" val="1020983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B11E33-632A-433F-BC93-5FCA5C307B8D}"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32A02-EBAB-4E30-AF0B-8C729C651AC4}" type="slidenum">
              <a:rPr lang="en-US" smtClean="0"/>
              <a:t>‹#›</a:t>
            </a:fld>
            <a:endParaRPr lang="en-US"/>
          </a:p>
        </p:txBody>
      </p:sp>
    </p:spTree>
    <p:extLst>
      <p:ext uri="{BB962C8B-B14F-4D97-AF65-F5344CB8AC3E}">
        <p14:creationId xmlns:p14="http://schemas.microsoft.com/office/powerpoint/2010/main" val="1009830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B11E33-632A-433F-BC93-5FCA5C307B8D}"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32A02-EBAB-4E30-AF0B-8C729C651AC4}" type="slidenum">
              <a:rPr lang="en-US" smtClean="0"/>
              <a:t>‹#›</a:t>
            </a:fld>
            <a:endParaRPr lang="en-US"/>
          </a:p>
        </p:txBody>
      </p:sp>
    </p:spTree>
    <p:extLst>
      <p:ext uri="{BB962C8B-B14F-4D97-AF65-F5344CB8AC3E}">
        <p14:creationId xmlns:p14="http://schemas.microsoft.com/office/powerpoint/2010/main" val="2679732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B11E33-632A-433F-BC93-5FCA5C307B8D}"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532A02-EBAB-4E30-AF0B-8C729C651AC4}" type="slidenum">
              <a:rPr lang="en-US" smtClean="0"/>
              <a:t>‹#›</a:t>
            </a:fld>
            <a:endParaRPr lang="en-US"/>
          </a:p>
        </p:txBody>
      </p:sp>
    </p:spTree>
    <p:extLst>
      <p:ext uri="{BB962C8B-B14F-4D97-AF65-F5344CB8AC3E}">
        <p14:creationId xmlns:p14="http://schemas.microsoft.com/office/powerpoint/2010/main" val="552672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B11E33-632A-433F-BC93-5FCA5C307B8D}" type="datetimeFigureOut">
              <a:rPr lang="en-US" smtClean="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532A02-EBAB-4E30-AF0B-8C729C651AC4}" type="slidenum">
              <a:rPr lang="en-US" smtClean="0"/>
              <a:t>‹#›</a:t>
            </a:fld>
            <a:endParaRPr lang="en-US"/>
          </a:p>
        </p:txBody>
      </p:sp>
    </p:spTree>
    <p:extLst>
      <p:ext uri="{BB962C8B-B14F-4D97-AF65-F5344CB8AC3E}">
        <p14:creationId xmlns:p14="http://schemas.microsoft.com/office/powerpoint/2010/main" val="4285043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B11E33-632A-433F-BC93-5FCA5C307B8D}"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532A02-EBAB-4E30-AF0B-8C729C651AC4}" type="slidenum">
              <a:rPr lang="en-US" smtClean="0"/>
              <a:t>‹#›</a:t>
            </a:fld>
            <a:endParaRPr lang="en-US"/>
          </a:p>
        </p:txBody>
      </p:sp>
    </p:spTree>
    <p:extLst>
      <p:ext uri="{BB962C8B-B14F-4D97-AF65-F5344CB8AC3E}">
        <p14:creationId xmlns:p14="http://schemas.microsoft.com/office/powerpoint/2010/main" val="4290959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B11E33-632A-433F-BC93-5FCA5C307B8D}" type="datetimeFigureOut">
              <a:rPr lang="en-US" smtClean="0"/>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532A02-EBAB-4E30-AF0B-8C729C651AC4}" type="slidenum">
              <a:rPr lang="en-US" smtClean="0"/>
              <a:t>‹#›</a:t>
            </a:fld>
            <a:endParaRPr lang="en-US"/>
          </a:p>
        </p:txBody>
      </p:sp>
    </p:spTree>
    <p:extLst>
      <p:ext uri="{BB962C8B-B14F-4D97-AF65-F5344CB8AC3E}">
        <p14:creationId xmlns:p14="http://schemas.microsoft.com/office/powerpoint/2010/main" val="2079342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B11E33-632A-433F-BC93-5FCA5C307B8D}"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532A02-EBAB-4E30-AF0B-8C729C651AC4}" type="slidenum">
              <a:rPr lang="en-US" smtClean="0"/>
              <a:t>‹#›</a:t>
            </a:fld>
            <a:endParaRPr lang="en-US"/>
          </a:p>
        </p:txBody>
      </p:sp>
    </p:spTree>
    <p:extLst>
      <p:ext uri="{BB962C8B-B14F-4D97-AF65-F5344CB8AC3E}">
        <p14:creationId xmlns:p14="http://schemas.microsoft.com/office/powerpoint/2010/main" val="108343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B11E33-632A-433F-BC93-5FCA5C307B8D}"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532A02-EBAB-4E30-AF0B-8C729C651AC4}" type="slidenum">
              <a:rPr lang="en-US" smtClean="0"/>
              <a:t>‹#›</a:t>
            </a:fld>
            <a:endParaRPr lang="en-US"/>
          </a:p>
        </p:txBody>
      </p:sp>
    </p:spTree>
    <p:extLst>
      <p:ext uri="{BB962C8B-B14F-4D97-AF65-F5344CB8AC3E}">
        <p14:creationId xmlns:p14="http://schemas.microsoft.com/office/powerpoint/2010/main" val="1532427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B11E33-632A-433F-BC93-5FCA5C307B8D}" type="datetimeFigureOut">
              <a:rPr lang="en-US" smtClean="0"/>
              <a:t>12/7/2020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532A02-EBAB-4E30-AF0B-8C729C651AC4}" type="slidenum">
              <a:rPr lang="en-US" smtClean="0"/>
              <a:t>‹#›</a:t>
            </a:fld>
            <a:endParaRPr lang="en-US"/>
          </a:p>
        </p:txBody>
      </p:sp>
    </p:spTree>
    <p:extLst>
      <p:ext uri="{BB962C8B-B14F-4D97-AF65-F5344CB8AC3E}">
        <p14:creationId xmlns:p14="http://schemas.microsoft.com/office/powerpoint/2010/main" val="2400940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1759" y="-78377"/>
            <a:ext cx="9144000" cy="2387600"/>
          </a:xfrm>
        </p:spPr>
        <p:txBody>
          <a:bodyPr/>
          <a:lstStyle/>
          <a:p>
            <a:r>
              <a:rPr lang="en-US" dirty="0" smtClean="0"/>
              <a:t>Earthquake Magnitudes and Location Predictions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9406" y="3531044"/>
            <a:ext cx="5381898" cy="3186720"/>
          </a:xfrm>
          <a:prstGeom prst="rect">
            <a:avLst/>
          </a:prstGeom>
        </p:spPr>
      </p:pic>
      <p:sp>
        <p:nvSpPr>
          <p:cNvPr id="5" name="TextBox 4"/>
          <p:cNvSpPr txBox="1"/>
          <p:nvPr/>
        </p:nvSpPr>
        <p:spPr>
          <a:xfrm>
            <a:off x="3108960" y="2458468"/>
            <a:ext cx="5969597" cy="923330"/>
          </a:xfrm>
          <a:prstGeom prst="rect">
            <a:avLst/>
          </a:prstGeom>
          <a:noFill/>
        </p:spPr>
        <p:txBody>
          <a:bodyPr wrap="square" rtlCol="0">
            <a:spAutoFit/>
          </a:bodyPr>
          <a:lstStyle/>
          <a:p>
            <a:pPr algn="ctr"/>
            <a:r>
              <a:rPr lang="en-US" dirty="0" smtClean="0"/>
              <a:t>Adrian Gonzalez</a:t>
            </a:r>
          </a:p>
          <a:p>
            <a:pPr algn="ctr"/>
            <a:r>
              <a:rPr lang="en-US" dirty="0" smtClean="0"/>
              <a:t>MET CS 677</a:t>
            </a:r>
          </a:p>
          <a:p>
            <a:pPr algn="ctr"/>
            <a:r>
              <a:rPr lang="en-US" dirty="0" smtClean="0"/>
              <a:t>Data Science with Python: Final Project</a:t>
            </a:r>
          </a:p>
        </p:txBody>
      </p:sp>
    </p:spTree>
    <p:extLst>
      <p:ext uri="{BB962C8B-B14F-4D97-AF65-F5344CB8AC3E}">
        <p14:creationId xmlns:p14="http://schemas.microsoft.com/office/powerpoint/2010/main" val="3774226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38200" y="1657079"/>
            <a:ext cx="10304417" cy="4691470"/>
          </a:xfrm>
        </p:spPr>
        <p:txBody>
          <a:bodyPr>
            <a:normAutofit/>
          </a:bodyPr>
          <a:lstStyle/>
          <a:p>
            <a:r>
              <a:rPr lang="en-US" sz="2400" dirty="0" smtClean="0"/>
              <a:t>This data contains information of earthquake coordinates, depth, time, date, and magnitude. There are 23,412 rows of worth of data ranging from the years 1965 to 2016. </a:t>
            </a:r>
          </a:p>
          <a:p>
            <a:r>
              <a:rPr lang="en-US" sz="2400" dirty="0" smtClean="0"/>
              <a:t>The primary goal of my project is to predict where earthquakes will occur and what their magnitude and depth will be from the years 2011-2016 (which is my testing data), which will be trained on years 2006-2011. </a:t>
            </a:r>
          </a:p>
          <a:p>
            <a:r>
              <a:rPr lang="en-US" sz="2400" dirty="0" smtClean="0"/>
              <a:t>Classifiers and </a:t>
            </a:r>
            <a:r>
              <a:rPr lang="en-US" sz="2400" dirty="0" err="1" smtClean="0"/>
              <a:t>regressors</a:t>
            </a:r>
            <a:r>
              <a:rPr lang="en-US" sz="2400" dirty="0" smtClean="0"/>
              <a:t> used are Decision Tree Classifiers, K Means Classifier, KNN Regression, and a Random Forest Classifier.</a:t>
            </a:r>
            <a:endParaRPr lang="en-US" sz="2400" dirty="0"/>
          </a:p>
        </p:txBody>
      </p:sp>
    </p:spTree>
    <p:extLst>
      <p:ext uri="{BB962C8B-B14F-4D97-AF65-F5344CB8AC3E}">
        <p14:creationId xmlns:p14="http://schemas.microsoft.com/office/powerpoint/2010/main" val="1749825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of Data</a:t>
            </a:r>
            <a:endParaRPr lang="en-US" dirty="0"/>
          </a:p>
        </p:txBody>
      </p:sp>
      <p:sp>
        <p:nvSpPr>
          <p:cNvPr id="4" name="TextBox 3"/>
          <p:cNvSpPr txBox="1"/>
          <p:nvPr/>
        </p:nvSpPr>
        <p:spPr>
          <a:xfrm>
            <a:off x="838200" y="1690688"/>
            <a:ext cx="11101251"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python library “</a:t>
            </a:r>
            <a:r>
              <a:rPr lang="en-US" dirty="0" err="1" smtClean="0"/>
              <a:t>geopy</a:t>
            </a:r>
            <a:r>
              <a:rPr lang="en-US" dirty="0" smtClean="0"/>
              <a:t>” enables for the generation of labels, in this case being the name of countries or ocean, in accordance to Latitude and Longitude, however the process is rather timely (6 hours of waiting to assign labels to rows of data). These labels will be used as one of the features to train the classifiers and </a:t>
            </a:r>
            <a:r>
              <a:rPr lang="en-US" dirty="0" err="1" smtClean="0"/>
              <a:t>regressor's</a:t>
            </a:r>
            <a:r>
              <a:rPr lang="en-US" dirty="0" smtClean="0"/>
              <a:t> on. </a:t>
            </a:r>
          </a:p>
          <a:p>
            <a:pPr marL="285750" indent="-285750">
              <a:buFont typeface="Arial" panose="020B0604020202020204" pitchFamily="34" charset="0"/>
              <a:buChar char="•"/>
            </a:pPr>
            <a:endParaRPr lang="en-US" dirty="0" smtClean="0"/>
          </a:p>
          <a:p>
            <a:endParaRPr lang="en-US" dirty="0" smtClean="0"/>
          </a:p>
        </p:txBody>
      </p:sp>
      <p:pic>
        <p:nvPicPr>
          <p:cNvPr id="7" name="Picture 6"/>
          <p:cNvPicPr>
            <a:picLocks noChangeAspect="1"/>
          </p:cNvPicPr>
          <p:nvPr/>
        </p:nvPicPr>
        <p:blipFill>
          <a:blip r:embed="rId2"/>
          <a:stretch>
            <a:fillRect/>
          </a:stretch>
        </p:blipFill>
        <p:spPr>
          <a:xfrm>
            <a:off x="6165669" y="3373346"/>
            <a:ext cx="5444018" cy="3027454"/>
          </a:xfrm>
          <a:prstGeom prst="rect">
            <a:avLst/>
          </a:prstGeom>
        </p:spPr>
      </p:pic>
      <p:sp>
        <p:nvSpPr>
          <p:cNvPr id="8" name="TextBox 7"/>
          <p:cNvSpPr txBox="1"/>
          <p:nvPr/>
        </p:nvSpPr>
        <p:spPr>
          <a:xfrm>
            <a:off x="6831875" y="2831585"/>
            <a:ext cx="4010298" cy="369332"/>
          </a:xfrm>
          <a:prstGeom prst="rect">
            <a:avLst/>
          </a:prstGeom>
          <a:noFill/>
        </p:spPr>
        <p:txBody>
          <a:bodyPr wrap="square" rtlCol="0">
            <a:spAutoFit/>
          </a:bodyPr>
          <a:lstStyle/>
          <a:p>
            <a:r>
              <a:rPr lang="en-US" b="1" dirty="0" smtClean="0"/>
              <a:t>Filtered Data with significant features </a:t>
            </a:r>
            <a:endParaRPr lang="en-US" b="1" dirty="0"/>
          </a:p>
        </p:txBody>
      </p:sp>
      <p:pic>
        <p:nvPicPr>
          <p:cNvPr id="9" name="Picture 8"/>
          <p:cNvPicPr>
            <a:picLocks noChangeAspect="1"/>
          </p:cNvPicPr>
          <p:nvPr/>
        </p:nvPicPr>
        <p:blipFill>
          <a:blip r:embed="rId3"/>
          <a:stretch>
            <a:fillRect/>
          </a:stretch>
        </p:blipFill>
        <p:spPr>
          <a:xfrm>
            <a:off x="529047" y="3637747"/>
            <a:ext cx="5505993" cy="2185143"/>
          </a:xfrm>
          <a:prstGeom prst="rect">
            <a:avLst/>
          </a:prstGeom>
        </p:spPr>
      </p:pic>
      <p:sp>
        <p:nvSpPr>
          <p:cNvPr id="10" name="TextBox 9"/>
          <p:cNvSpPr txBox="1"/>
          <p:nvPr/>
        </p:nvSpPr>
        <p:spPr>
          <a:xfrm>
            <a:off x="1724299" y="2798684"/>
            <a:ext cx="4010298" cy="369332"/>
          </a:xfrm>
          <a:prstGeom prst="rect">
            <a:avLst/>
          </a:prstGeom>
          <a:noFill/>
        </p:spPr>
        <p:txBody>
          <a:bodyPr wrap="square" rtlCol="0">
            <a:spAutoFit/>
          </a:bodyPr>
          <a:lstStyle/>
          <a:p>
            <a:r>
              <a:rPr lang="en-US" b="1" dirty="0" smtClean="0"/>
              <a:t>Data with insignificant features </a:t>
            </a:r>
            <a:endParaRPr lang="en-US" b="1" dirty="0"/>
          </a:p>
        </p:txBody>
      </p:sp>
    </p:spTree>
    <p:extLst>
      <p:ext uri="{BB962C8B-B14F-4D97-AF65-F5344CB8AC3E}">
        <p14:creationId xmlns:p14="http://schemas.microsoft.com/office/powerpoint/2010/main" val="2273869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7304"/>
            <a:ext cx="10515600" cy="1325563"/>
          </a:xfrm>
        </p:spPr>
        <p:txBody>
          <a:bodyPr/>
          <a:lstStyle/>
          <a:p>
            <a:r>
              <a:rPr lang="en-US" dirty="0" smtClean="0"/>
              <a:t>Visual Results of Prediction Model </a:t>
            </a:r>
            <a:endParaRPr lang="en-US" dirty="0"/>
          </a:p>
        </p:txBody>
      </p:sp>
      <p:pic>
        <p:nvPicPr>
          <p:cNvPr id="4" name="Picture 3"/>
          <p:cNvPicPr>
            <a:picLocks noChangeAspect="1"/>
          </p:cNvPicPr>
          <p:nvPr/>
        </p:nvPicPr>
        <p:blipFill>
          <a:blip r:embed="rId2"/>
          <a:stretch>
            <a:fillRect/>
          </a:stretch>
        </p:blipFill>
        <p:spPr>
          <a:xfrm>
            <a:off x="3775166" y="1305076"/>
            <a:ext cx="7994470" cy="5451467"/>
          </a:xfrm>
          <a:prstGeom prst="rect">
            <a:avLst/>
          </a:prstGeom>
        </p:spPr>
      </p:pic>
      <p:sp>
        <p:nvSpPr>
          <p:cNvPr id="7" name="Rectangle 6"/>
          <p:cNvSpPr/>
          <p:nvPr/>
        </p:nvSpPr>
        <p:spPr>
          <a:xfrm>
            <a:off x="838200" y="1334378"/>
            <a:ext cx="2780212" cy="14761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838200" y="1305076"/>
            <a:ext cx="1343297" cy="369332"/>
          </a:xfrm>
          <a:prstGeom prst="rect">
            <a:avLst/>
          </a:prstGeom>
          <a:noFill/>
        </p:spPr>
        <p:txBody>
          <a:bodyPr wrap="square" rtlCol="0">
            <a:spAutoFit/>
          </a:bodyPr>
          <a:lstStyle/>
          <a:p>
            <a:r>
              <a:rPr lang="en-US" dirty="0" smtClean="0"/>
              <a:t>Legend</a:t>
            </a:r>
            <a:endParaRPr lang="en-US" dirty="0"/>
          </a:p>
        </p:txBody>
      </p:sp>
      <p:sp>
        <p:nvSpPr>
          <p:cNvPr id="9" name="Oval 8"/>
          <p:cNvSpPr/>
          <p:nvPr/>
        </p:nvSpPr>
        <p:spPr>
          <a:xfrm>
            <a:off x="1005840" y="1817703"/>
            <a:ext cx="156754" cy="169818"/>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97990" y="2155791"/>
            <a:ext cx="156754" cy="16981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005840" y="2537752"/>
            <a:ext cx="156754" cy="169818"/>
          </a:xfrm>
          <a:prstGeom prst="ellipse">
            <a:avLst/>
          </a:prstGeom>
          <a:solidFill>
            <a:srgbClr val="FC04CD"/>
          </a:solidFill>
          <a:ln>
            <a:solidFill>
              <a:srgbClr val="FC04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162594" y="1736748"/>
            <a:ext cx="2952206" cy="307777"/>
          </a:xfrm>
          <a:prstGeom prst="rect">
            <a:avLst/>
          </a:prstGeom>
          <a:noFill/>
        </p:spPr>
        <p:txBody>
          <a:bodyPr wrap="square" rtlCol="0">
            <a:spAutoFit/>
          </a:bodyPr>
          <a:lstStyle/>
          <a:p>
            <a:r>
              <a:rPr lang="en-US" sz="1400" dirty="0" smtClean="0"/>
              <a:t>&gt;5.9 Medium Earthquake</a:t>
            </a:r>
            <a:endParaRPr lang="en-US" sz="1400" dirty="0"/>
          </a:p>
        </p:txBody>
      </p:sp>
      <p:sp>
        <p:nvSpPr>
          <p:cNvPr id="13" name="TextBox 12"/>
          <p:cNvSpPr txBox="1"/>
          <p:nvPr/>
        </p:nvSpPr>
        <p:spPr>
          <a:xfrm>
            <a:off x="1162594" y="2103398"/>
            <a:ext cx="2952206" cy="307777"/>
          </a:xfrm>
          <a:prstGeom prst="rect">
            <a:avLst/>
          </a:prstGeom>
          <a:noFill/>
        </p:spPr>
        <p:txBody>
          <a:bodyPr wrap="square" rtlCol="0">
            <a:spAutoFit/>
          </a:bodyPr>
          <a:lstStyle/>
          <a:p>
            <a:r>
              <a:rPr lang="en-US" sz="1400" dirty="0" smtClean="0"/>
              <a:t>5.9-6.9 Large Earthquake</a:t>
            </a:r>
            <a:endParaRPr lang="en-US" sz="1400" dirty="0"/>
          </a:p>
        </p:txBody>
      </p:sp>
      <p:sp>
        <p:nvSpPr>
          <p:cNvPr id="14" name="TextBox 13"/>
          <p:cNvSpPr txBox="1"/>
          <p:nvPr/>
        </p:nvSpPr>
        <p:spPr>
          <a:xfrm>
            <a:off x="1162594" y="2475033"/>
            <a:ext cx="2952206" cy="307777"/>
          </a:xfrm>
          <a:prstGeom prst="rect">
            <a:avLst/>
          </a:prstGeom>
          <a:noFill/>
        </p:spPr>
        <p:txBody>
          <a:bodyPr wrap="square" rtlCol="0">
            <a:spAutoFit/>
          </a:bodyPr>
          <a:lstStyle/>
          <a:p>
            <a:r>
              <a:rPr lang="en-US" sz="1400" dirty="0" smtClean="0"/>
              <a:t>&gt;= 7.0 Major Earthquake</a:t>
            </a:r>
            <a:endParaRPr lang="en-US" sz="1400" dirty="0"/>
          </a:p>
        </p:txBody>
      </p:sp>
    </p:spTree>
    <p:extLst>
      <p:ext uri="{BB962C8B-B14F-4D97-AF65-F5344CB8AC3E}">
        <p14:creationId xmlns:p14="http://schemas.microsoft.com/office/powerpoint/2010/main" val="157532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Prediction Model</a:t>
            </a:r>
            <a:endParaRPr lang="en-US" dirty="0"/>
          </a:p>
        </p:txBody>
      </p:sp>
      <p:pic>
        <p:nvPicPr>
          <p:cNvPr id="4" name="Picture 3"/>
          <p:cNvPicPr>
            <a:picLocks noChangeAspect="1"/>
          </p:cNvPicPr>
          <p:nvPr/>
        </p:nvPicPr>
        <p:blipFill>
          <a:blip r:embed="rId2"/>
          <a:stretch>
            <a:fillRect/>
          </a:stretch>
        </p:blipFill>
        <p:spPr>
          <a:xfrm>
            <a:off x="568375" y="2065442"/>
            <a:ext cx="3247016" cy="2161783"/>
          </a:xfrm>
          <a:prstGeom prst="rect">
            <a:avLst/>
          </a:prstGeom>
        </p:spPr>
      </p:pic>
      <p:sp>
        <p:nvSpPr>
          <p:cNvPr id="6" name="TextBox 5"/>
          <p:cNvSpPr txBox="1"/>
          <p:nvPr/>
        </p:nvSpPr>
        <p:spPr>
          <a:xfrm>
            <a:off x="366639" y="1419111"/>
            <a:ext cx="4064061" cy="646331"/>
          </a:xfrm>
          <a:prstGeom prst="rect">
            <a:avLst/>
          </a:prstGeom>
          <a:noFill/>
        </p:spPr>
        <p:txBody>
          <a:bodyPr wrap="none" rtlCol="0">
            <a:spAutoFit/>
          </a:bodyPr>
          <a:lstStyle/>
          <a:p>
            <a:r>
              <a:rPr lang="en-US" dirty="0" smtClean="0"/>
              <a:t># of Occurrences of Medium Earthquakes</a:t>
            </a:r>
          </a:p>
          <a:p>
            <a:pPr algn="ctr"/>
            <a:r>
              <a:rPr lang="en-US" dirty="0" smtClean="0"/>
              <a:t>Per Country/Ocean</a:t>
            </a:r>
            <a:endParaRPr lang="en-US" dirty="0"/>
          </a:p>
        </p:txBody>
      </p:sp>
      <p:pic>
        <p:nvPicPr>
          <p:cNvPr id="7" name="Picture 6"/>
          <p:cNvPicPr>
            <a:picLocks noChangeAspect="1"/>
          </p:cNvPicPr>
          <p:nvPr/>
        </p:nvPicPr>
        <p:blipFill>
          <a:blip r:embed="rId3"/>
          <a:stretch>
            <a:fillRect/>
          </a:stretch>
        </p:blipFill>
        <p:spPr>
          <a:xfrm>
            <a:off x="4486165" y="2065442"/>
            <a:ext cx="3318919" cy="2161783"/>
          </a:xfrm>
          <a:prstGeom prst="rect">
            <a:avLst/>
          </a:prstGeom>
        </p:spPr>
      </p:pic>
      <p:sp>
        <p:nvSpPr>
          <p:cNvPr id="8" name="TextBox 7"/>
          <p:cNvSpPr txBox="1"/>
          <p:nvPr/>
        </p:nvSpPr>
        <p:spPr>
          <a:xfrm>
            <a:off x="4300737" y="1419110"/>
            <a:ext cx="3831370" cy="646331"/>
          </a:xfrm>
          <a:prstGeom prst="rect">
            <a:avLst/>
          </a:prstGeom>
          <a:noFill/>
        </p:spPr>
        <p:txBody>
          <a:bodyPr wrap="none" rtlCol="0">
            <a:spAutoFit/>
          </a:bodyPr>
          <a:lstStyle/>
          <a:p>
            <a:r>
              <a:rPr lang="en-US" dirty="0" smtClean="0"/>
              <a:t> # of Occurrences of Large Earthquakes</a:t>
            </a:r>
          </a:p>
          <a:p>
            <a:pPr algn="ctr"/>
            <a:r>
              <a:rPr lang="en-US" dirty="0" smtClean="0"/>
              <a:t>Per Country/Ocean</a:t>
            </a:r>
            <a:endParaRPr lang="en-US" dirty="0"/>
          </a:p>
        </p:txBody>
      </p:sp>
      <p:pic>
        <p:nvPicPr>
          <p:cNvPr id="10" name="Picture 9"/>
          <p:cNvPicPr>
            <a:picLocks noChangeAspect="1"/>
          </p:cNvPicPr>
          <p:nvPr/>
        </p:nvPicPr>
        <p:blipFill>
          <a:blip r:embed="rId4"/>
          <a:stretch>
            <a:fillRect/>
          </a:stretch>
        </p:blipFill>
        <p:spPr>
          <a:xfrm>
            <a:off x="8132107" y="1974758"/>
            <a:ext cx="3562350" cy="2343150"/>
          </a:xfrm>
          <a:prstGeom prst="rect">
            <a:avLst/>
          </a:prstGeom>
        </p:spPr>
      </p:pic>
      <p:sp>
        <p:nvSpPr>
          <p:cNvPr id="11" name="TextBox 10"/>
          <p:cNvSpPr txBox="1"/>
          <p:nvPr/>
        </p:nvSpPr>
        <p:spPr>
          <a:xfrm>
            <a:off x="8090807" y="1407908"/>
            <a:ext cx="3887731" cy="646331"/>
          </a:xfrm>
          <a:prstGeom prst="rect">
            <a:avLst/>
          </a:prstGeom>
          <a:noFill/>
        </p:spPr>
        <p:txBody>
          <a:bodyPr wrap="none" rtlCol="0">
            <a:spAutoFit/>
          </a:bodyPr>
          <a:lstStyle/>
          <a:p>
            <a:r>
              <a:rPr lang="en-US" dirty="0" smtClean="0"/>
              <a:t> # of Occurrences of Major Earthquakes</a:t>
            </a:r>
          </a:p>
          <a:p>
            <a:pPr algn="ctr"/>
            <a:r>
              <a:rPr lang="en-US" dirty="0" smtClean="0"/>
              <a:t>Per Country/Ocean</a:t>
            </a:r>
            <a:endParaRPr lang="en-US" dirty="0"/>
          </a:p>
        </p:txBody>
      </p:sp>
      <p:sp>
        <p:nvSpPr>
          <p:cNvPr id="12" name="TextBox 11"/>
          <p:cNvSpPr txBox="1"/>
          <p:nvPr/>
        </p:nvSpPr>
        <p:spPr>
          <a:xfrm>
            <a:off x="568375" y="4512608"/>
            <a:ext cx="7276215" cy="1477328"/>
          </a:xfrm>
          <a:prstGeom prst="rect">
            <a:avLst/>
          </a:prstGeom>
          <a:noFill/>
        </p:spPr>
        <p:txBody>
          <a:bodyPr wrap="square" rtlCol="0">
            <a:spAutoFit/>
          </a:bodyPr>
          <a:lstStyle/>
          <a:p>
            <a:r>
              <a:rPr lang="en-US" dirty="0" smtClean="0"/>
              <a:t>The prediction model shows that major earthquakes are most likely to occur in Japan, Papua New Guinea, and New Zealand. Large earthquakes are to occur in the North Indian Ocean, South Indian Ocean, and Indonesia. This shows that large to major earthquakes are to occur in countries of Oceania, the North and South Indian Ocean, and Japan.</a:t>
            </a:r>
            <a:endParaRPr lang="en-US" dirty="0"/>
          </a:p>
        </p:txBody>
      </p:sp>
      <p:sp>
        <p:nvSpPr>
          <p:cNvPr id="13" name="TextBox 12"/>
          <p:cNvSpPr txBox="1"/>
          <p:nvPr/>
        </p:nvSpPr>
        <p:spPr>
          <a:xfrm>
            <a:off x="544903" y="4194797"/>
            <a:ext cx="2903359" cy="246221"/>
          </a:xfrm>
          <a:prstGeom prst="rect">
            <a:avLst/>
          </a:prstGeom>
          <a:noFill/>
        </p:spPr>
        <p:txBody>
          <a:bodyPr wrap="none" rtlCol="0">
            <a:spAutoFit/>
          </a:bodyPr>
          <a:lstStyle/>
          <a:p>
            <a:r>
              <a:rPr lang="en-US" sz="1000" dirty="0" smtClean="0"/>
              <a:t>Label Encoders are used to keep the data organized.</a:t>
            </a:r>
            <a:endParaRPr lang="en-US" sz="1000" dirty="0"/>
          </a:p>
        </p:txBody>
      </p:sp>
    </p:spTree>
    <p:extLst>
      <p:ext uri="{BB962C8B-B14F-4D97-AF65-F5344CB8AC3E}">
        <p14:creationId xmlns:p14="http://schemas.microsoft.com/office/powerpoint/2010/main" val="3101029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Methods</a:t>
            </a:r>
            <a:endParaRPr lang="en-US" dirty="0"/>
          </a:p>
        </p:txBody>
      </p:sp>
      <p:sp>
        <p:nvSpPr>
          <p:cNvPr id="5" name="TextBox 4"/>
          <p:cNvSpPr txBox="1"/>
          <p:nvPr/>
        </p:nvSpPr>
        <p:spPr>
          <a:xfrm>
            <a:off x="838200" y="1506022"/>
            <a:ext cx="1698171" cy="369332"/>
          </a:xfrm>
          <a:prstGeom prst="rect">
            <a:avLst/>
          </a:prstGeom>
          <a:noFill/>
        </p:spPr>
        <p:txBody>
          <a:bodyPr wrap="square" rtlCol="0">
            <a:spAutoFit/>
          </a:bodyPr>
          <a:lstStyle/>
          <a:p>
            <a:r>
              <a:rPr lang="en-US" b="1" dirty="0" smtClean="0"/>
              <a:t>Country/Labels</a:t>
            </a:r>
            <a:endParaRPr lang="en-US" b="1" dirty="0"/>
          </a:p>
        </p:txBody>
      </p:sp>
      <p:sp>
        <p:nvSpPr>
          <p:cNvPr id="6" name="TextBox 5"/>
          <p:cNvSpPr txBox="1"/>
          <p:nvPr/>
        </p:nvSpPr>
        <p:spPr>
          <a:xfrm>
            <a:off x="5366657" y="1506022"/>
            <a:ext cx="1698171" cy="369332"/>
          </a:xfrm>
          <a:prstGeom prst="rect">
            <a:avLst/>
          </a:prstGeom>
          <a:noFill/>
        </p:spPr>
        <p:txBody>
          <a:bodyPr wrap="square" rtlCol="0">
            <a:spAutoFit/>
          </a:bodyPr>
          <a:lstStyle/>
          <a:p>
            <a:r>
              <a:rPr lang="en-US" b="1" dirty="0" smtClean="0"/>
              <a:t>Magnitude</a:t>
            </a:r>
            <a:endParaRPr lang="en-US" b="1" dirty="0"/>
          </a:p>
        </p:txBody>
      </p:sp>
      <p:graphicFrame>
        <p:nvGraphicFramePr>
          <p:cNvPr id="8" name="Table 7"/>
          <p:cNvGraphicFramePr>
            <a:graphicFrameLocks noGrp="1"/>
          </p:cNvGraphicFramePr>
          <p:nvPr>
            <p:extLst>
              <p:ext uri="{D42A27DB-BD31-4B8C-83A1-F6EECF244321}">
                <p14:modId xmlns:p14="http://schemas.microsoft.com/office/powerpoint/2010/main" val="3109557177"/>
              </p:ext>
            </p:extLst>
          </p:nvPr>
        </p:nvGraphicFramePr>
        <p:xfrm>
          <a:off x="929640" y="2052078"/>
          <a:ext cx="3558904" cy="2494280"/>
        </p:xfrm>
        <a:graphic>
          <a:graphicData uri="http://schemas.openxmlformats.org/drawingml/2006/table">
            <a:tbl>
              <a:tblPr firstRow="1" bandRow="1">
                <a:tableStyleId>{93296810-A885-4BE3-A3E7-6D5BEEA58F35}</a:tableStyleId>
              </a:tblPr>
              <a:tblGrid>
                <a:gridCol w="1779452">
                  <a:extLst>
                    <a:ext uri="{9D8B030D-6E8A-4147-A177-3AD203B41FA5}">
                      <a16:colId xmlns:a16="http://schemas.microsoft.com/office/drawing/2014/main" val="3416168269"/>
                    </a:ext>
                  </a:extLst>
                </a:gridCol>
                <a:gridCol w="1779452">
                  <a:extLst>
                    <a:ext uri="{9D8B030D-6E8A-4147-A177-3AD203B41FA5}">
                      <a16:colId xmlns:a16="http://schemas.microsoft.com/office/drawing/2014/main" val="3046009522"/>
                    </a:ext>
                  </a:extLst>
                </a:gridCol>
              </a:tblGrid>
              <a:tr h="370840">
                <a:tc>
                  <a:txBody>
                    <a:bodyPr/>
                    <a:lstStyle/>
                    <a:p>
                      <a:r>
                        <a:rPr lang="en-US" dirty="0" smtClean="0"/>
                        <a:t>Classifier</a:t>
                      </a:r>
                      <a:endParaRPr lang="en-US" dirty="0"/>
                    </a:p>
                  </a:txBody>
                  <a:tcPr/>
                </a:tc>
                <a:tc>
                  <a:txBody>
                    <a:bodyPr/>
                    <a:lstStyle/>
                    <a:p>
                      <a:r>
                        <a:rPr lang="en-US" dirty="0" smtClean="0"/>
                        <a:t>R2</a:t>
                      </a:r>
                      <a:r>
                        <a:rPr lang="en-US" baseline="0" dirty="0" smtClean="0"/>
                        <a:t> Score</a:t>
                      </a:r>
                      <a:endParaRPr lang="en-US" dirty="0"/>
                    </a:p>
                  </a:txBody>
                  <a:tcPr/>
                </a:tc>
                <a:extLst>
                  <a:ext uri="{0D108BD9-81ED-4DB2-BD59-A6C34878D82A}">
                    <a16:rowId xmlns:a16="http://schemas.microsoft.com/office/drawing/2014/main" val="3842899732"/>
                  </a:ext>
                </a:extLst>
              </a:tr>
              <a:tr h="370840">
                <a:tc>
                  <a:txBody>
                    <a:bodyPr/>
                    <a:lstStyle/>
                    <a:p>
                      <a:r>
                        <a:rPr lang="en-US" dirty="0" smtClean="0"/>
                        <a:t>K-Means</a:t>
                      </a:r>
                      <a:endParaRPr lang="en-US" dirty="0"/>
                    </a:p>
                  </a:txBody>
                  <a:tcPr/>
                </a:tc>
                <a:tc>
                  <a:txBody>
                    <a:bodyPr/>
                    <a:lstStyle/>
                    <a:p>
                      <a:r>
                        <a:rPr lang="en-US" dirty="0" smtClean="0"/>
                        <a:t>-638.17%</a:t>
                      </a:r>
                      <a:endParaRPr lang="en-US" dirty="0"/>
                    </a:p>
                  </a:txBody>
                  <a:tcPr/>
                </a:tc>
                <a:extLst>
                  <a:ext uri="{0D108BD9-81ED-4DB2-BD59-A6C34878D82A}">
                    <a16:rowId xmlns:a16="http://schemas.microsoft.com/office/drawing/2014/main" val="1477991214"/>
                  </a:ext>
                </a:extLst>
              </a:tr>
              <a:tr h="370840">
                <a:tc>
                  <a:txBody>
                    <a:bodyPr/>
                    <a:lstStyle/>
                    <a:p>
                      <a:r>
                        <a:rPr lang="en-US" dirty="0" smtClean="0"/>
                        <a:t>KNN</a:t>
                      </a:r>
                      <a:r>
                        <a:rPr lang="en-US" baseline="0" dirty="0" smtClean="0"/>
                        <a:t> </a:t>
                      </a:r>
                      <a:endParaRPr lang="en-US" dirty="0"/>
                    </a:p>
                  </a:txBody>
                  <a:tcPr/>
                </a:tc>
                <a:tc>
                  <a:txBody>
                    <a:bodyPr/>
                    <a:lstStyle/>
                    <a:p>
                      <a:r>
                        <a:rPr lang="en-US" dirty="0" smtClean="0"/>
                        <a:t>20%</a:t>
                      </a:r>
                      <a:endParaRPr lang="en-US" dirty="0"/>
                    </a:p>
                  </a:txBody>
                  <a:tcPr/>
                </a:tc>
                <a:extLst>
                  <a:ext uri="{0D108BD9-81ED-4DB2-BD59-A6C34878D82A}">
                    <a16:rowId xmlns:a16="http://schemas.microsoft.com/office/drawing/2014/main" val="783269972"/>
                  </a:ext>
                </a:extLst>
              </a:tr>
              <a:tr h="370840">
                <a:tc>
                  <a:txBody>
                    <a:bodyPr/>
                    <a:lstStyle/>
                    <a:p>
                      <a:r>
                        <a:rPr lang="en-US" dirty="0" smtClean="0"/>
                        <a:t>Decision Tree</a:t>
                      </a:r>
                      <a:endParaRPr lang="en-US" dirty="0"/>
                    </a:p>
                  </a:txBody>
                  <a:tcPr/>
                </a:tc>
                <a:tc>
                  <a:txBody>
                    <a:bodyPr/>
                    <a:lstStyle/>
                    <a:p>
                      <a:r>
                        <a:rPr lang="en-US" dirty="0" smtClean="0"/>
                        <a:t>60.0</a:t>
                      </a:r>
                      <a:r>
                        <a:rPr lang="en-US" baseline="0" dirty="0" smtClean="0"/>
                        <a:t> – 74.0%</a:t>
                      </a:r>
                      <a:endParaRPr lang="en-US" dirty="0"/>
                    </a:p>
                  </a:txBody>
                  <a:tcPr/>
                </a:tc>
                <a:extLst>
                  <a:ext uri="{0D108BD9-81ED-4DB2-BD59-A6C34878D82A}">
                    <a16:rowId xmlns:a16="http://schemas.microsoft.com/office/drawing/2014/main" val="843533079"/>
                  </a:ext>
                </a:extLst>
              </a:tr>
              <a:tr h="370840">
                <a:tc>
                  <a:txBody>
                    <a:bodyPr/>
                    <a:lstStyle/>
                    <a:p>
                      <a:r>
                        <a:rPr lang="en-US" dirty="0" err="1" smtClean="0"/>
                        <a:t>RandomForest</a:t>
                      </a:r>
                      <a:endParaRPr lang="en-US" dirty="0"/>
                    </a:p>
                  </a:txBody>
                  <a:tcPr/>
                </a:tc>
                <a:tc>
                  <a:txBody>
                    <a:bodyPr/>
                    <a:lstStyle/>
                    <a:p>
                      <a:r>
                        <a:rPr lang="en-US" dirty="0" smtClean="0"/>
                        <a:t>73.92%</a:t>
                      </a:r>
                      <a:endParaRPr lang="en-US" dirty="0"/>
                    </a:p>
                  </a:txBody>
                  <a:tcPr/>
                </a:tc>
                <a:extLst>
                  <a:ext uri="{0D108BD9-81ED-4DB2-BD59-A6C34878D82A}">
                    <a16:rowId xmlns:a16="http://schemas.microsoft.com/office/drawing/2014/main" val="4147326299"/>
                  </a:ext>
                </a:extLst>
              </a:tr>
              <a:tr h="370840">
                <a:tc>
                  <a:txBody>
                    <a:bodyPr/>
                    <a:lstStyle/>
                    <a:p>
                      <a:r>
                        <a:rPr lang="en-US" dirty="0" smtClean="0"/>
                        <a:t>Logistic Regression</a:t>
                      </a:r>
                      <a:endParaRPr lang="en-US" dirty="0"/>
                    </a:p>
                  </a:txBody>
                  <a:tcPr/>
                </a:tc>
                <a:tc>
                  <a:txBody>
                    <a:bodyPr/>
                    <a:lstStyle/>
                    <a:p>
                      <a:r>
                        <a:rPr lang="en-US" dirty="0" smtClean="0"/>
                        <a:t>-9.27%</a:t>
                      </a:r>
                      <a:endParaRPr lang="en-US" dirty="0"/>
                    </a:p>
                  </a:txBody>
                  <a:tcPr/>
                </a:tc>
                <a:extLst>
                  <a:ext uri="{0D108BD9-81ED-4DB2-BD59-A6C34878D82A}">
                    <a16:rowId xmlns:a16="http://schemas.microsoft.com/office/drawing/2014/main" val="16489825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584347625"/>
              </p:ext>
            </p:extLst>
          </p:nvPr>
        </p:nvGraphicFramePr>
        <p:xfrm>
          <a:off x="5366657" y="2055073"/>
          <a:ext cx="3558904" cy="2494280"/>
        </p:xfrm>
        <a:graphic>
          <a:graphicData uri="http://schemas.openxmlformats.org/drawingml/2006/table">
            <a:tbl>
              <a:tblPr firstRow="1" bandRow="1">
                <a:tableStyleId>{93296810-A885-4BE3-A3E7-6D5BEEA58F35}</a:tableStyleId>
              </a:tblPr>
              <a:tblGrid>
                <a:gridCol w="1779452">
                  <a:extLst>
                    <a:ext uri="{9D8B030D-6E8A-4147-A177-3AD203B41FA5}">
                      <a16:colId xmlns:a16="http://schemas.microsoft.com/office/drawing/2014/main" val="3416168269"/>
                    </a:ext>
                  </a:extLst>
                </a:gridCol>
                <a:gridCol w="1779452">
                  <a:extLst>
                    <a:ext uri="{9D8B030D-6E8A-4147-A177-3AD203B41FA5}">
                      <a16:colId xmlns:a16="http://schemas.microsoft.com/office/drawing/2014/main" val="3046009522"/>
                    </a:ext>
                  </a:extLst>
                </a:gridCol>
              </a:tblGrid>
              <a:tr h="370840">
                <a:tc>
                  <a:txBody>
                    <a:bodyPr/>
                    <a:lstStyle/>
                    <a:p>
                      <a:r>
                        <a:rPr lang="en-US" dirty="0" smtClean="0"/>
                        <a:t>Classifier</a:t>
                      </a:r>
                      <a:endParaRPr lang="en-US" dirty="0"/>
                    </a:p>
                  </a:txBody>
                  <a:tcPr/>
                </a:tc>
                <a:tc>
                  <a:txBody>
                    <a:bodyPr/>
                    <a:lstStyle/>
                    <a:p>
                      <a:r>
                        <a:rPr lang="en-US" dirty="0" smtClean="0"/>
                        <a:t>R2</a:t>
                      </a:r>
                      <a:r>
                        <a:rPr lang="en-US" baseline="0" dirty="0" smtClean="0"/>
                        <a:t> Score</a:t>
                      </a:r>
                      <a:endParaRPr lang="en-US" dirty="0"/>
                    </a:p>
                  </a:txBody>
                  <a:tcPr/>
                </a:tc>
                <a:extLst>
                  <a:ext uri="{0D108BD9-81ED-4DB2-BD59-A6C34878D82A}">
                    <a16:rowId xmlns:a16="http://schemas.microsoft.com/office/drawing/2014/main" val="3842899732"/>
                  </a:ext>
                </a:extLst>
              </a:tr>
              <a:tr h="370840">
                <a:tc>
                  <a:txBody>
                    <a:bodyPr/>
                    <a:lstStyle/>
                    <a:p>
                      <a:r>
                        <a:rPr lang="en-US" dirty="0" smtClean="0"/>
                        <a:t>K-Means</a:t>
                      </a:r>
                      <a:endParaRPr lang="en-US" dirty="0"/>
                    </a:p>
                  </a:txBody>
                  <a:tcPr/>
                </a:tc>
                <a:tc>
                  <a:txBody>
                    <a:bodyPr/>
                    <a:lstStyle/>
                    <a:p>
                      <a:r>
                        <a:rPr lang="en-US" dirty="0" smtClean="0"/>
                        <a:t>-24.59%</a:t>
                      </a:r>
                      <a:endParaRPr lang="en-US" dirty="0"/>
                    </a:p>
                  </a:txBody>
                  <a:tcPr/>
                </a:tc>
                <a:extLst>
                  <a:ext uri="{0D108BD9-81ED-4DB2-BD59-A6C34878D82A}">
                    <a16:rowId xmlns:a16="http://schemas.microsoft.com/office/drawing/2014/main" val="1477991214"/>
                  </a:ext>
                </a:extLst>
              </a:tr>
              <a:tr h="370840">
                <a:tc>
                  <a:txBody>
                    <a:bodyPr/>
                    <a:lstStyle/>
                    <a:p>
                      <a:r>
                        <a:rPr lang="en-US" dirty="0" smtClean="0"/>
                        <a:t>KNN</a:t>
                      </a:r>
                      <a:r>
                        <a:rPr lang="en-US" baseline="0" dirty="0" smtClean="0"/>
                        <a:t> </a:t>
                      </a:r>
                      <a:endParaRPr lang="en-US" dirty="0"/>
                    </a:p>
                  </a:txBody>
                  <a:tcPr/>
                </a:tc>
                <a:tc>
                  <a:txBody>
                    <a:bodyPr/>
                    <a:lstStyle/>
                    <a:p>
                      <a:r>
                        <a:rPr lang="en-US" dirty="0" smtClean="0"/>
                        <a:t>-65.48%</a:t>
                      </a:r>
                      <a:endParaRPr lang="en-US" dirty="0"/>
                    </a:p>
                  </a:txBody>
                  <a:tcPr/>
                </a:tc>
                <a:extLst>
                  <a:ext uri="{0D108BD9-81ED-4DB2-BD59-A6C34878D82A}">
                    <a16:rowId xmlns:a16="http://schemas.microsoft.com/office/drawing/2014/main" val="783269972"/>
                  </a:ext>
                </a:extLst>
              </a:tr>
              <a:tr h="370840">
                <a:tc>
                  <a:txBody>
                    <a:bodyPr/>
                    <a:lstStyle/>
                    <a:p>
                      <a:r>
                        <a:rPr lang="en-US" dirty="0" smtClean="0"/>
                        <a:t>Decision Tree</a:t>
                      </a:r>
                      <a:endParaRPr lang="en-US" dirty="0"/>
                    </a:p>
                  </a:txBody>
                  <a:tcPr/>
                </a:tc>
                <a:tc>
                  <a:txBody>
                    <a:bodyPr/>
                    <a:lstStyle/>
                    <a:p>
                      <a:r>
                        <a:rPr lang="en-US" dirty="0" smtClean="0"/>
                        <a:t>-74.50%</a:t>
                      </a:r>
                      <a:endParaRPr lang="en-US" dirty="0"/>
                    </a:p>
                  </a:txBody>
                  <a:tcPr/>
                </a:tc>
                <a:extLst>
                  <a:ext uri="{0D108BD9-81ED-4DB2-BD59-A6C34878D82A}">
                    <a16:rowId xmlns:a16="http://schemas.microsoft.com/office/drawing/2014/main" val="843533079"/>
                  </a:ext>
                </a:extLst>
              </a:tr>
              <a:tr h="370840">
                <a:tc>
                  <a:txBody>
                    <a:bodyPr/>
                    <a:lstStyle/>
                    <a:p>
                      <a:r>
                        <a:rPr lang="en-US" dirty="0" err="1" smtClean="0"/>
                        <a:t>RandomForest</a:t>
                      </a:r>
                      <a:endParaRPr lang="en-US" dirty="0"/>
                    </a:p>
                  </a:txBody>
                  <a:tcPr/>
                </a:tc>
                <a:tc>
                  <a:txBody>
                    <a:bodyPr/>
                    <a:lstStyle/>
                    <a:p>
                      <a:r>
                        <a:rPr lang="en-US" dirty="0" smtClean="0"/>
                        <a:t>(-78%) </a:t>
                      </a:r>
                      <a:r>
                        <a:rPr lang="en-US" baseline="0" dirty="0" smtClean="0"/>
                        <a:t>– </a:t>
                      </a:r>
                      <a:r>
                        <a:rPr lang="en-US" baseline="0" dirty="0" smtClean="0"/>
                        <a:t>(-81%)</a:t>
                      </a:r>
                      <a:endParaRPr lang="en-US" dirty="0"/>
                    </a:p>
                  </a:txBody>
                  <a:tcPr/>
                </a:tc>
                <a:extLst>
                  <a:ext uri="{0D108BD9-81ED-4DB2-BD59-A6C34878D82A}">
                    <a16:rowId xmlns:a16="http://schemas.microsoft.com/office/drawing/2014/main" val="4147326299"/>
                  </a:ext>
                </a:extLst>
              </a:tr>
              <a:tr h="370840">
                <a:tc>
                  <a:txBody>
                    <a:bodyPr/>
                    <a:lstStyle/>
                    <a:p>
                      <a:r>
                        <a:rPr lang="en-US" dirty="0" smtClean="0"/>
                        <a:t>Logistic Regression</a:t>
                      </a:r>
                      <a:endParaRPr lang="en-US" dirty="0"/>
                    </a:p>
                  </a:txBody>
                  <a:tcPr/>
                </a:tc>
                <a:tc>
                  <a:txBody>
                    <a:bodyPr/>
                    <a:lstStyle/>
                    <a:p>
                      <a:r>
                        <a:rPr lang="en-US" dirty="0" smtClean="0"/>
                        <a:t>-96.04%</a:t>
                      </a:r>
                      <a:endParaRPr lang="en-US" dirty="0"/>
                    </a:p>
                  </a:txBody>
                  <a:tcPr/>
                </a:tc>
                <a:extLst>
                  <a:ext uri="{0D108BD9-81ED-4DB2-BD59-A6C34878D82A}">
                    <a16:rowId xmlns:a16="http://schemas.microsoft.com/office/drawing/2014/main" val="164898253"/>
                  </a:ext>
                </a:extLst>
              </a:tr>
            </a:tbl>
          </a:graphicData>
        </a:graphic>
      </p:graphicFrame>
    </p:spTree>
    <p:extLst>
      <p:ext uri="{BB962C8B-B14F-4D97-AF65-F5344CB8AC3E}">
        <p14:creationId xmlns:p14="http://schemas.microsoft.com/office/powerpoint/2010/main" val="2934896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Methods</a:t>
            </a:r>
            <a:endParaRPr lang="en-US" dirty="0"/>
          </a:p>
        </p:txBody>
      </p:sp>
      <p:sp>
        <p:nvSpPr>
          <p:cNvPr id="5" name="TextBox 4"/>
          <p:cNvSpPr txBox="1"/>
          <p:nvPr/>
        </p:nvSpPr>
        <p:spPr>
          <a:xfrm>
            <a:off x="838200" y="1506022"/>
            <a:ext cx="1698171" cy="369332"/>
          </a:xfrm>
          <a:prstGeom prst="rect">
            <a:avLst/>
          </a:prstGeom>
          <a:noFill/>
        </p:spPr>
        <p:txBody>
          <a:bodyPr wrap="square" rtlCol="0">
            <a:spAutoFit/>
          </a:bodyPr>
          <a:lstStyle/>
          <a:p>
            <a:r>
              <a:rPr lang="en-US" b="1" dirty="0" smtClean="0"/>
              <a:t>Coordinates</a:t>
            </a:r>
            <a:endParaRPr lang="en-US" b="1" dirty="0"/>
          </a:p>
        </p:txBody>
      </p:sp>
      <p:sp>
        <p:nvSpPr>
          <p:cNvPr id="6" name="TextBox 5"/>
          <p:cNvSpPr txBox="1"/>
          <p:nvPr/>
        </p:nvSpPr>
        <p:spPr>
          <a:xfrm>
            <a:off x="5366657" y="1506022"/>
            <a:ext cx="1698171" cy="369332"/>
          </a:xfrm>
          <a:prstGeom prst="rect">
            <a:avLst/>
          </a:prstGeom>
          <a:noFill/>
        </p:spPr>
        <p:txBody>
          <a:bodyPr wrap="square" rtlCol="0">
            <a:spAutoFit/>
          </a:bodyPr>
          <a:lstStyle/>
          <a:p>
            <a:r>
              <a:rPr lang="en-US" b="1" dirty="0" smtClean="0"/>
              <a:t>Depth</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2704970677"/>
              </p:ext>
            </p:extLst>
          </p:nvPr>
        </p:nvGraphicFramePr>
        <p:xfrm>
          <a:off x="838200" y="2175825"/>
          <a:ext cx="3558904" cy="2118360"/>
        </p:xfrm>
        <a:graphic>
          <a:graphicData uri="http://schemas.openxmlformats.org/drawingml/2006/table">
            <a:tbl>
              <a:tblPr firstRow="1" bandRow="1">
                <a:tableStyleId>{93296810-A885-4BE3-A3E7-6D5BEEA58F35}</a:tableStyleId>
              </a:tblPr>
              <a:tblGrid>
                <a:gridCol w="1779452">
                  <a:extLst>
                    <a:ext uri="{9D8B030D-6E8A-4147-A177-3AD203B41FA5}">
                      <a16:colId xmlns:a16="http://schemas.microsoft.com/office/drawing/2014/main" val="145592495"/>
                    </a:ext>
                  </a:extLst>
                </a:gridCol>
                <a:gridCol w="1779452">
                  <a:extLst>
                    <a:ext uri="{9D8B030D-6E8A-4147-A177-3AD203B41FA5}">
                      <a16:colId xmlns:a16="http://schemas.microsoft.com/office/drawing/2014/main" val="3534073719"/>
                    </a:ext>
                  </a:extLst>
                </a:gridCol>
              </a:tblGrid>
              <a:tr h="337457">
                <a:tc>
                  <a:txBody>
                    <a:bodyPr/>
                    <a:lstStyle/>
                    <a:p>
                      <a:r>
                        <a:rPr lang="en-US" dirty="0" smtClean="0"/>
                        <a:t>Classifier</a:t>
                      </a:r>
                      <a:endParaRPr lang="en-US" dirty="0"/>
                    </a:p>
                  </a:txBody>
                  <a:tcPr/>
                </a:tc>
                <a:tc>
                  <a:txBody>
                    <a:bodyPr/>
                    <a:lstStyle/>
                    <a:p>
                      <a:r>
                        <a:rPr lang="en-US" dirty="0" smtClean="0"/>
                        <a:t>R2 Score</a:t>
                      </a:r>
                      <a:endParaRPr lang="en-US" dirty="0"/>
                    </a:p>
                  </a:txBody>
                  <a:tcPr/>
                </a:tc>
                <a:extLst>
                  <a:ext uri="{0D108BD9-81ED-4DB2-BD59-A6C34878D82A}">
                    <a16:rowId xmlns:a16="http://schemas.microsoft.com/office/drawing/2014/main" val="258195134"/>
                  </a:ext>
                </a:extLst>
              </a:tr>
              <a:tr h="370840">
                <a:tc>
                  <a:txBody>
                    <a:bodyPr/>
                    <a:lstStyle/>
                    <a:p>
                      <a:r>
                        <a:rPr lang="en-US" dirty="0" smtClean="0"/>
                        <a:t>KNN </a:t>
                      </a:r>
                      <a:r>
                        <a:rPr lang="en-US" dirty="0" err="1" smtClean="0"/>
                        <a:t>Regressor</a:t>
                      </a:r>
                      <a:endParaRPr lang="en-US" dirty="0"/>
                    </a:p>
                  </a:txBody>
                  <a:tcPr/>
                </a:tc>
                <a:tc>
                  <a:txBody>
                    <a:bodyPr/>
                    <a:lstStyle/>
                    <a:p>
                      <a:r>
                        <a:rPr lang="en-US" dirty="0" smtClean="0"/>
                        <a:t>9.16%</a:t>
                      </a:r>
                      <a:endParaRPr lang="en-US" dirty="0"/>
                    </a:p>
                  </a:txBody>
                  <a:tcPr/>
                </a:tc>
                <a:extLst>
                  <a:ext uri="{0D108BD9-81ED-4DB2-BD59-A6C34878D82A}">
                    <a16:rowId xmlns:a16="http://schemas.microsoft.com/office/drawing/2014/main" val="1336746535"/>
                  </a:ext>
                </a:extLst>
              </a:tr>
              <a:tr h="370840">
                <a:tc>
                  <a:txBody>
                    <a:bodyPr/>
                    <a:lstStyle/>
                    <a:p>
                      <a:r>
                        <a:rPr lang="en-US" dirty="0" smtClean="0"/>
                        <a:t>Decision Tree</a:t>
                      </a:r>
                      <a:endParaRPr lang="en-US" dirty="0"/>
                    </a:p>
                  </a:txBody>
                  <a:tcPr/>
                </a:tc>
                <a:tc>
                  <a:txBody>
                    <a:bodyPr/>
                    <a:lstStyle/>
                    <a:p>
                      <a:r>
                        <a:rPr lang="en-US" dirty="0" smtClean="0"/>
                        <a:t>N/A</a:t>
                      </a:r>
                      <a:endParaRPr lang="en-US" dirty="0"/>
                    </a:p>
                  </a:txBody>
                  <a:tcPr/>
                </a:tc>
                <a:extLst>
                  <a:ext uri="{0D108BD9-81ED-4DB2-BD59-A6C34878D82A}">
                    <a16:rowId xmlns:a16="http://schemas.microsoft.com/office/drawing/2014/main" val="2718171975"/>
                  </a:ext>
                </a:extLst>
              </a:tr>
              <a:tr h="370840">
                <a:tc>
                  <a:txBody>
                    <a:bodyPr/>
                    <a:lstStyle/>
                    <a:p>
                      <a:r>
                        <a:rPr lang="en-US" dirty="0" err="1" smtClean="0"/>
                        <a:t>RandomForest</a:t>
                      </a:r>
                      <a:endParaRPr lang="en-US" dirty="0"/>
                    </a:p>
                  </a:txBody>
                  <a:tcPr/>
                </a:tc>
                <a:tc>
                  <a:txBody>
                    <a:bodyPr/>
                    <a:lstStyle/>
                    <a:p>
                      <a:r>
                        <a:rPr lang="en-US" dirty="0" smtClean="0"/>
                        <a:t>34</a:t>
                      </a:r>
                      <a:r>
                        <a:rPr lang="en-US" baseline="0" dirty="0" smtClean="0"/>
                        <a:t>.0% - 41.0%</a:t>
                      </a:r>
                      <a:endParaRPr lang="en-US" dirty="0"/>
                    </a:p>
                  </a:txBody>
                  <a:tcPr/>
                </a:tc>
                <a:extLst>
                  <a:ext uri="{0D108BD9-81ED-4DB2-BD59-A6C34878D82A}">
                    <a16:rowId xmlns:a16="http://schemas.microsoft.com/office/drawing/2014/main" val="1988650414"/>
                  </a:ext>
                </a:extLst>
              </a:tr>
              <a:tr h="370840">
                <a:tc>
                  <a:txBody>
                    <a:bodyPr/>
                    <a:lstStyle/>
                    <a:p>
                      <a:r>
                        <a:rPr lang="en-US" dirty="0" smtClean="0"/>
                        <a:t>Logistic Regression</a:t>
                      </a:r>
                      <a:endParaRPr lang="en-US" dirty="0"/>
                    </a:p>
                  </a:txBody>
                  <a:tcPr/>
                </a:tc>
                <a:tc>
                  <a:txBody>
                    <a:bodyPr/>
                    <a:lstStyle/>
                    <a:p>
                      <a:r>
                        <a:rPr lang="en-US" dirty="0" smtClean="0"/>
                        <a:t>N/A</a:t>
                      </a:r>
                      <a:endParaRPr lang="en-US" dirty="0"/>
                    </a:p>
                  </a:txBody>
                  <a:tcPr/>
                </a:tc>
                <a:extLst>
                  <a:ext uri="{0D108BD9-81ED-4DB2-BD59-A6C34878D82A}">
                    <a16:rowId xmlns:a16="http://schemas.microsoft.com/office/drawing/2014/main" val="87525996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426321079"/>
              </p:ext>
            </p:extLst>
          </p:nvPr>
        </p:nvGraphicFramePr>
        <p:xfrm>
          <a:off x="5366657" y="2175825"/>
          <a:ext cx="3558904" cy="2118360"/>
        </p:xfrm>
        <a:graphic>
          <a:graphicData uri="http://schemas.openxmlformats.org/drawingml/2006/table">
            <a:tbl>
              <a:tblPr firstRow="1" bandRow="1">
                <a:tableStyleId>{93296810-A885-4BE3-A3E7-6D5BEEA58F35}</a:tableStyleId>
              </a:tblPr>
              <a:tblGrid>
                <a:gridCol w="1779452">
                  <a:extLst>
                    <a:ext uri="{9D8B030D-6E8A-4147-A177-3AD203B41FA5}">
                      <a16:colId xmlns:a16="http://schemas.microsoft.com/office/drawing/2014/main" val="145592495"/>
                    </a:ext>
                  </a:extLst>
                </a:gridCol>
                <a:gridCol w="1779452">
                  <a:extLst>
                    <a:ext uri="{9D8B030D-6E8A-4147-A177-3AD203B41FA5}">
                      <a16:colId xmlns:a16="http://schemas.microsoft.com/office/drawing/2014/main" val="3534073719"/>
                    </a:ext>
                  </a:extLst>
                </a:gridCol>
              </a:tblGrid>
              <a:tr h="337457">
                <a:tc>
                  <a:txBody>
                    <a:bodyPr/>
                    <a:lstStyle/>
                    <a:p>
                      <a:r>
                        <a:rPr lang="en-US" dirty="0" smtClean="0"/>
                        <a:t>Classifier</a:t>
                      </a:r>
                      <a:endParaRPr lang="en-US" dirty="0"/>
                    </a:p>
                  </a:txBody>
                  <a:tcPr/>
                </a:tc>
                <a:tc>
                  <a:txBody>
                    <a:bodyPr/>
                    <a:lstStyle/>
                    <a:p>
                      <a:r>
                        <a:rPr lang="en-US" dirty="0" smtClean="0"/>
                        <a:t>R2 Score</a:t>
                      </a:r>
                      <a:endParaRPr lang="en-US" dirty="0"/>
                    </a:p>
                  </a:txBody>
                  <a:tcPr/>
                </a:tc>
                <a:extLst>
                  <a:ext uri="{0D108BD9-81ED-4DB2-BD59-A6C34878D82A}">
                    <a16:rowId xmlns:a16="http://schemas.microsoft.com/office/drawing/2014/main" val="258195134"/>
                  </a:ext>
                </a:extLst>
              </a:tr>
              <a:tr h="370840">
                <a:tc>
                  <a:txBody>
                    <a:bodyPr/>
                    <a:lstStyle/>
                    <a:p>
                      <a:r>
                        <a:rPr lang="en-US" dirty="0" smtClean="0"/>
                        <a:t>KNN </a:t>
                      </a:r>
                      <a:r>
                        <a:rPr lang="en-US" dirty="0" err="1" smtClean="0"/>
                        <a:t>Regressor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34</a:t>
                      </a:r>
                      <a:r>
                        <a:rPr lang="en-US" baseline="0" dirty="0" smtClean="0"/>
                        <a:t>.0% - 41.0%</a:t>
                      </a:r>
                      <a:endParaRPr lang="en-US" dirty="0" smtClean="0"/>
                    </a:p>
                  </a:txBody>
                  <a:tcPr/>
                </a:tc>
                <a:extLst>
                  <a:ext uri="{0D108BD9-81ED-4DB2-BD59-A6C34878D82A}">
                    <a16:rowId xmlns:a16="http://schemas.microsoft.com/office/drawing/2014/main" val="1336746535"/>
                  </a:ext>
                </a:extLst>
              </a:tr>
              <a:tr h="370840">
                <a:tc>
                  <a:txBody>
                    <a:bodyPr/>
                    <a:lstStyle/>
                    <a:p>
                      <a:r>
                        <a:rPr lang="en-US" dirty="0" smtClean="0"/>
                        <a:t>Decision Tree</a:t>
                      </a:r>
                      <a:endParaRPr lang="en-US" dirty="0"/>
                    </a:p>
                  </a:txBody>
                  <a:tcPr/>
                </a:tc>
                <a:tc>
                  <a:txBody>
                    <a:bodyPr/>
                    <a:lstStyle/>
                    <a:p>
                      <a:r>
                        <a:rPr lang="en-US" dirty="0" smtClean="0"/>
                        <a:t>61.41%</a:t>
                      </a:r>
                      <a:endParaRPr lang="en-US" dirty="0"/>
                    </a:p>
                  </a:txBody>
                  <a:tcPr/>
                </a:tc>
                <a:extLst>
                  <a:ext uri="{0D108BD9-81ED-4DB2-BD59-A6C34878D82A}">
                    <a16:rowId xmlns:a16="http://schemas.microsoft.com/office/drawing/2014/main" val="2718171975"/>
                  </a:ext>
                </a:extLst>
              </a:tr>
              <a:tr h="370840">
                <a:tc>
                  <a:txBody>
                    <a:bodyPr/>
                    <a:lstStyle/>
                    <a:p>
                      <a:r>
                        <a:rPr lang="en-US" dirty="0" err="1" smtClean="0"/>
                        <a:t>RandomForest</a:t>
                      </a:r>
                      <a:endParaRPr lang="en-US" dirty="0"/>
                    </a:p>
                  </a:txBody>
                  <a:tcPr/>
                </a:tc>
                <a:tc>
                  <a:txBody>
                    <a:bodyPr/>
                    <a:lstStyle/>
                    <a:p>
                      <a:r>
                        <a:rPr lang="en-US" dirty="0" smtClean="0"/>
                        <a:t>59.19%</a:t>
                      </a:r>
                      <a:endParaRPr lang="en-US" dirty="0"/>
                    </a:p>
                  </a:txBody>
                  <a:tcPr/>
                </a:tc>
                <a:extLst>
                  <a:ext uri="{0D108BD9-81ED-4DB2-BD59-A6C34878D82A}">
                    <a16:rowId xmlns:a16="http://schemas.microsoft.com/office/drawing/2014/main" val="1988650414"/>
                  </a:ext>
                </a:extLst>
              </a:tr>
              <a:tr h="370840">
                <a:tc>
                  <a:txBody>
                    <a:bodyPr/>
                    <a:lstStyle/>
                    <a:p>
                      <a:r>
                        <a:rPr lang="en-US" dirty="0" smtClean="0"/>
                        <a:t>Logistic Regression</a:t>
                      </a:r>
                      <a:endParaRPr lang="en-US" dirty="0"/>
                    </a:p>
                  </a:txBody>
                  <a:tcPr/>
                </a:tc>
                <a:tc>
                  <a:txBody>
                    <a:bodyPr/>
                    <a:lstStyle/>
                    <a:p>
                      <a:r>
                        <a:rPr lang="en-US" dirty="0" smtClean="0"/>
                        <a:t>N/A</a:t>
                      </a:r>
                      <a:endParaRPr lang="en-US" dirty="0"/>
                    </a:p>
                  </a:txBody>
                  <a:tcPr/>
                </a:tc>
                <a:extLst>
                  <a:ext uri="{0D108BD9-81ED-4DB2-BD59-A6C34878D82A}">
                    <a16:rowId xmlns:a16="http://schemas.microsoft.com/office/drawing/2014/main" val="875259962"/>
                  </a:ext>
                </a:extLst>
              </a:tr>
            </a:tbl>
          </a:graphicData>
        </a:graphic>
      </p:graphicFrame>
    </p:spTree>
    <p:extLst>
      <p:ext uri="{BB962C8B-B14F-4D97-AF65-F5344CB8AC3E}">
        <p14:creationId xmlns:p14="http://schemas.microsoft.com/office/powerpoint/2010/main" val="467829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 Processes</a:t>
            </a:r>
            <a:endParaRPr lang="en-US" dirty="0"/>
          </a:p>
        </p:txBody>
      </p:sp>
      <p:sp>
        <p:nvSpPr>
          <p:cNvPr id="6" name="TextBox 5"/>
          <p:cNvSpPr txBox="1"/>
          <p:nvPr/>
        </p:nvSpPr>
        <p:spPr>
          <a:xfrm>
            <a:off x="838199" y="1321356"/>
            <a:ext cx="3772989" cy="369332"/>
          </a:xfrm>
          <a:prstGeom prst="rect">
            <a:avLst/>
          </a:prstGeom>
          <a:noFill/>
        </p:spPr>
        <p:txBody>
          <a:bodyPr wrap="square" rtlCol="0">
            <a:spAutoFit/>
          </a:bodyPr>
          <a:lstStyle/>
          <a:p>
            <a:r>
              <a:rPr lang="en-US" b="1" dirty="0" smtClean="0"/>
              <a:t>Feature Contributions (vs all.) </a:t>
            </a:r>
            <a:endParaRPr lang="en-US" b="1" dirty="0"/>
          </a:p>
        </p:txBody>
      </p:sp>
      <p:graphicFrame>
        <p:nvGraphicFramePr>
          <p:cNvPr id="7" name="Table 6"/>
          <p:cNvGraphicFramePr>
            <a:graphicFrameLocks noGrp="1"/>
          </p:cNvGraphicFramePr>
          <p:nvPr>
            <p:extLst>
              <p:ext uri="{D42A27DB-BD31-4B8C-83A1-F6EECF244321}">
                <p14:modId xmlns:p14="http://schemas.microsoft.com/office/powerpoint/2010/main" val="388317115"/>
              </p:ext>
            </p:extLst>
          </p:nvPr>
        </p:nvGraphicFramePr>
        <p:xfrm>
          <a:off x="838200" y="2052077"/>
          <a:ext cx="3132909" cy="1854200"/>
        </p:xfrm>
        <a:graphic>
          <a:graphicData uri="http://schemas.openxmlformats.org/drawingml/2006/table">
            <a:tbl>
              <a:tblPr firstRow="1" bandRow="1">
                <a:tableStyleId>{93296810-A885-4BE3-A3E7-6D5BEEA58F35}</a:tableStyleId>
              </a:tblPr>
              <a:tblGrid>
                <a:gridCol w="1617617">
                  <a:extLst>
                    <a:ext uri="{9D8B030D-6E8A-4147-A177-3AD203B41FA5}">
                      <a16:colId xmlns:a16="http://schemas.microsoft.com/office/drawing/2014/main" val="3977875489"/>
                    </a:ext>
                  </a:extLst>
                </a:gridCol>
                <a:gridCol w="1515292">
                  <a:extLst>
                    <a:ext uri="{9D8B030D-6E8A-4147-A177-3AD203B41FA5}">
                      <a16:colId xmlns:a16="http://schemas.microsoft.com/office/drawing/2014/main" val="1624992918"/>
                    </a:ext>
                  </a:extLst>
                </a:gridCol>
              </a:tblGrid>
              <a:tr h="370840">
                <a:tc>
                  <a:txBody>
                    <a:bodyPr/>
                    <a:lstStyle/>
                    <a:p>
                      <a:r>
                        <a:rPr lang="en-US" dirty="0" smtClean="0"/>
                        <a:t>Feature Name</a:t>
                      </a:r>
                      <a:endParaRPr lang="en-US" dirty="0"/>
                    </a:p>
                  </a:txBody>
                  <a:tcPr/>
                </a:tc>
                <a:tc>
                  <a:txBody>
                    <a:bodyPr/>
                    <a:lstStyle/>
                    <a:p>
                      <a:r>
                        <a:rPr lang="en-US" dirty="0" smtClean="0"/>
                        <a:t>R2</a:t>
                      </a:r>
                      <a:r>
                        <a:rPr lang="en-US" baseline="0" dirty="0" smtClean="0"/>
                        <a:t> Score</a:t>
                      </a:r>
                      <a:endParaRPr lang="en-US" dirty="0"/>
                    </a:p>
                  </a:txBody>
                  <a:tcPr/>
                </a:tc>
                <a:extLst>
                  <a:ext uri="{0D108BD9-81ED-4DB2-BD59-A6C34878D82A}">
                    <a16:rowId xmlns:a16="http://schemas.microsoft.com/office/drawing/2014/main" val="1711835325"/>
                  </a:ext>
                </a:extLst>
              </a:tr>
              <a:tr h="370840">
                <a:tc>
                  <a:txBody>
                    <a:bodyPr/>
                    <a:lstStyle/>
                    <a:p>
                      <a:r>
                        <a:rPr lang="en-US" dirty="0" smtClean="0"/>
                        <a:t>All</a:t>
                      </a:r>
                      <a:r>
                        <a:rPr lang="en-US" baseline="0" dirty="0" smtClean="0"/>
                        <a:t> Features</a:t>
                      </a:r>
                      <a:endParaRPr lang="en-US" dirty="0"/>
                    </a:p>
                  </a:txBody>
                  <a:tcPr/>
                </a:tc>
                <a:tc>
                  <a:txBody>
                    <a:bodyPr/>
                    <a:lstStyle/>
                    <a:p>
                      <a:r>
                        <a:rPr lang="en-US" dirty="0" smtClean="0"/>
                        <a:t>59.84%</a:t>
                      </a:r>
                      <a:endParaRPr lang="en-US" dirty="0"/>
                    </a:p>
                  </a:txBody>
                  <a:tcPr/>
                </a:tc>
                <a:extLst>
                  <a:ext uri="{0D108BD9-81ED-4DB2-BD59-A6C34878D82A}">
                    <a16:rowId xmlns:a16="http://schemas.microsoft.com/office/drawing/2014/main" val="1731090722"/>
                  </a:ext>
                </a:extLst>
              </a:tr>
              <a:tr h="370840">
                <a:tc>
                  <a:txBody>
                    <a:bodyPr/>
                    <a:lstStyle/>
                    <a:p>
                      <a:r>
                        <a:rPr lang="en-US" dirty="0" smtClean="0"/>
                        <a:t>Lon/</a:t>
                      </a:r>
                      <a:r>
                        <a:rPr lang="en-US" dirty="0" err="1" smtClean="0"/>
                        <a:t>Lat</a:t>
                      </a:r>
                      <a:endParaRPr lang="en-US" dirty="0"/>
                    </a:p>
                  </a:txBody>
                  <a:tcPr/>
                </a:tc>
                <a:tc>
                  <a:txBody>
                    <a:bodyPr/>
                    <a:lstStyle/>
                    <a:p>
                      <a:r>
                        <a:rPr lang="en-US" dirty="0" smtClean="0"/>
                        <a:t>-80.26%</a:t>
                      </a:r>
                      <a:endParaRPr lang="en-US" dirty="0"/>
                    </a:p>
                  </a:txBody>
                  <a:tcPr/>
                </a:tc>
                <a:extLst>
                  <a:ext uri="{0D108BD9-81ED-4DB2-BD59-A6C34878D82A}">
                    <a16:rowId xmlns:a16="http://schemas.microsoft.com/office/drawing/2014/main" val="1832072923"/>
                  </a:ext>
                </a:extLst>
              </a:tr>
              <a:tr h="370840">
                <a:tc>
                  <a:txBody>
                    <a:bodyPr/>
                    <a:lstStyle/>
                    <a:p>
                      <a:r>
                        <a:rPr lang="en-US" dirty="0" smtClean="0"/>
                        <a:t>Depth</a:t>
                      </a:r>
                      <a:endParaRPr lang="en-US" dirty="0"/>
                    </a:p>
                  </a:txBody>
                  <a:tcPr/>
                </a:tc>
                <a:tc>
                  <a:txBody>
                    <a:bodyPr/>
                    <a:lstStyle/>
                    <a:p>
                      <a:r>
                        <a:rPr lang="en-US" dirty="0" smtClean="0"/>
                        <a:t>70.00%</a:t>
                      </a:r>
                      <a:endParaRPr lang="en-US" dirty="0"/>
                    </a:p>
                  </a:txBody>
                  <a:tcPr/>
                </a:tc>
                <a:extLst>
                  <a:ext uri="{0D108BD9-81ED-4DB2-BD59-A6C34878D82A}">
                    <a16:rowId xmlns:a16="http://schemas.microsoft.com/office/drawing/2014/main" val="3028814004"/>
                  </a:ext>
                </a:extLst>
              </a:tr>
              <a:tr h="370840">
                <a:tc>
                  <a:txBody>
                    <a:bodyPr/>
                    <a:lstStyle/>
                    <a:p>
                      <a:r>
                        <a:rPr lang="en-US" dirty="0" smtClean="0"/>
                        <a:t>Magnitude</a:t>
                      </a:r>
                      <a:endParaRPr lang="en-US" dirty="0"/>
                    </a:p>
                  </a:txBody>
                  <a:tcPr/>
                </a:tc>
                <a:tc>
                  <a:txBody>
                    <a:bodyPr/>
                    <a:lstStyle/>
                    <a:p>
                      <a:r>
                        <a:rPr lang="en-US" dirty="0" smtClean="0"/>
                        <a:t>65.73%</a:t>
                      </a:r>
                      <a:endParaRPr lang="en-US" dirty="0"/>
                    </a:p>
                  </a:txBody>
                  <a:tcPr/>
                </a:tc>
                <a:extLst>
                  <a:ext uri="{0D108BD9-81ED-4DB2-BD59-A6C34878D82A}">
                    <a16:rowId xmlns:a16="http://schemas.microsoft.com/office/drawing/2014/main" val="201343811"/>
                  </a:ext>
                </a:extLst>
              </a:tr>
            </a:tbl>
          </a:graphicData>
        </a:graphic>
      </p:graphicFrame>
      <p:sp>
        <p:nvSpPr>
          <p:cNvPr id="8" name="TextBox 7"/>
          <p:cNvSpPr txBox="1"/>
          <p:nvPr/>
        </p:nvSpPr>
        <p:spPr>
          <a:xfrm>
            <a:off x="838200" y="1677448"/>
            <a:ext cx="1698171" cy="369332"/>
          </a:xfrm>
          <a:prstGeom prst="rect">
            <a:avLst/>
          </a:prstGeom>
          <a:noFill/>
        </p:spPr>
        <p:txBody>
          <a:bodyPr wrap="square" rtlCol="0">
            <a:spAutoFit/>
          </a:bodyPr>
          <a:lstStyle/>
          <a:p>
            <a:r>
              <a:rPr lang="en-US" b="1" i="1" dirty="0" smtClean="0"/>
              <a:t>Country/Labels</a:t>
            </a:r>
            <a:endParaRPr lang="en-US" b="1" i="1" dirty="0"/>
          </a:p>
        </p:txBody>
      </p:sp>
      <p:sp>
        <p:nvSpPr>
          <p:cNvPr id="9" name="TextBox 8"/>
          <p:cNvSpPr txBox="1"/>
          <p:nvPr/>
        </p:nvSpPr>
        <p:spPr>
          <a:xfrm>
            <a:off x="4870268" y="1677448"/>
            <a:ext cx="1698171" cy="369332"/>
          </a:xfrm>
          <a:prstGeom prst="rect">
            <a:avLst/>
          </a:prstGeom>
          <a:noFill/>
        </p:spPr>
        <p:txBody>
          <a:bodyPr wrap="square" rtlCol="0">
            <a:spAutoFit/>
          </a:bodyPr>
          <a:lstStyle/>
          <a:p>
            <a:r>
              <a:rPr lang="en-US" b="1" i="1" dirty="0" smtClean="0"/>
              <a:t>Magnitude</a:t>
            </a:r>
            <a:endParaRPr lang="en-US" b="1" i="1" dirty="0"/>
          </a:p>
        </p:txBody>
      </p:sp>
      <p:sp>
        <p:nvSpPr>
          <p:cNvPr id="10" name="TextBox 9"/>
          <p:cNvSpPr txBox="1"/>
          <p:nvPr/>
        </p:nvSpPr>
        <p:spPr>
          <a:xfrm>
            <a:off x="8902336" y="1690688"/>
            <a:ext cx="1698171" cy="369332"/>
          </a:xfrm>
          <a:prstGeom prst="rect">
            <a:avLst/>
          </a:prstGeom>
          <a:noFill/>
        </p:spPr>
        <p:txBody>
          <a:bodyPr wrap="square" rtlCol="0">
            <a:spAutoFit/>
          </a:bodyPr>
          <a:lstStyle/>
          <a:p>
            <a:r>
              <a:rPr lang="en-US" b="1" i="1" dirty="0" smtClean="0"/>
              <a:t>Coordinates</a:t>
            </a:r>
            <a:endParaRPr lang="en-US" b="1" i="1" dirty="0"/>
          </a:p>
        </p:txBody>
      </p:sp>
      <p:graphicFrame>
        <p:nvGraphicFramePr>
          <p:cNvPr id="11" name="Table 10"/>
          <p:cNvGraphicFramePr>
            <a:graphicFrameLocks noGrp="1"/>
          </p:cNvGraphicFramePr>
          <p:nvPr>
            <p:extLst>
              <p:ext uri="{D42A27DB-BD31-4B8C-83A1-F6EECF244321}">
                <p14:modId xmlns:p14="http://schemas.microsoft.com/office/powerpoint/2010/main" val="1090100534"/>
              </p:ext>
            </p:extLst>
          </p:nvPr>
        </p:nvGraphicFramePr>
        <p:xfrm>
          <a:off x="4870268" y="2046780"/>
          <a:ext cx="3132909" cy="1854200"/>
        </p:xfrm>
        <a:graphic>
          <a:graphicData uri="http://schemas.openxmlformats.org/drawingml/2006/table">
            <a:tbl>
              <a:tblPr firstRow="1" bandRow="1">
                <a:tableStyleId>{93296810-A885-4BE3-A3E7-6D5BEEA58F35}</a:tableStyleId>
              </a:tblPr>
              <a:tblGrid>
                <a:gridCol w="1617617">
                  <a:extLst>
                    <a:ext uri="{9D8B030D-6E8A-4147-A177-3AD203B41FA5}">
                      <a16:colId xmlns:a16="http://schemas.microsoft.com/office/drawing/2014/main" val="3977875489"/>
                    </a:ext>
                  </a:extLst>
                </a:gridCol>
                <a:gridCol w="1515292">
                  <a:extLst>
                    <a:ext uri="{9D8B030D-6E8A-4147-A177-3AD203B41FA5}">
                      <a16:colId xmlns:a16="http://schemas.microsoft.com/office/drawing/2014/main" val="1624992918"/>
                    </a:ext>
                  </a:extLst>
                </a:gridCol>
              </a:tblGrid>
              <a:tr h="370840">
                <a:tc>
                  <a:txBody>
                    <a:bodyPr/>
                    <a:lstStyle/>
                    <a:p>
                      <a:r>
                        <a:rPr lang="en-US" dirty="0" smtClean="0"/>
                        <a:t>Feature Name</a:t>
                      </a:r>
                      <a:endParaRPr lang="en-US" dirty="0"/>
                    </a:p>
                  </a:txBody>
                  <a:tcPr/>
                </a:tc>
                <a:tc>
                  <a:txBody>
                    <a:bodyPr/>
                    <a:lstStyle/>
                    <a:p>
                      <a:r>
                        <a:rPr lang="en-US" dirty="0" smtClean="0"/>
                        <a:t>R2</a:t>
                      </a:r>
                      <a:r>
                        <a:rPr lang="en-US" baseline="0" dirty="0" smtClean="0"/>
                        <a:t> Score</a:t>
                      </a:r>
                      <a:endParaRPr lang="en-US" dirty="0"/>
                    </a:p>
                  </a:txBody>
                  <a:tcPr/>
                </a:tc>
                <a:extLst>
                  <a:ext uri="{0D108BD9-81ED-4DB2-BD59-A6C34878D82A}">
                    <a16:rowId xmlns:a16="http://schemas.microsoft.com/office/drawing/2014/main" val="1711835325"/>
                  </a:ext>
                </a:extLst>
              </a:tr>
              <a:tr h="370840">
                <a:tc>
                  <a:txBody>
                    <a:bodyPr/>
                    <a:lstStyle/>
                    <a:p>
                      <a:r>
                        <a:rPr lang="en-US" dirty="0" smtClean="0"/>
                        <a:t>All</a:t>
                      </a:r>
                      <a:r>
                        <a:rPr lang="en-US" baseline="0" dirty="0" smtClean="0"/>
                        <a:t> Features</a:t>
                      </a:r>
                      <a:endParaRPr lang="en-US" dirty="0"/>
                    </a:p>
                  </a:txBody>
                  <a:tcPr/>
                </a:tc>
                <a:tc>
                  <a:txBody>
                    <a:bodyPr/>
                    <a:lstStyle/>
                    <a:p>
                      <a:r>
                        <a:rPr lang="en-US" dirty="0" smtClean="0"/>
                        <a:t>66.86%</a:t>
                      </a:r>
                      <a:endParaRPr lang="en-US" dirty="0"/>
                    </a:p>
                  </a:txBody>
                  <a:tcPr/>
                </a:tc>
                <a:extLst>
                  <a:ext uri="{0D108BD9-81ED-4DB2-BD59-A6C34878D82A}">
                    <a16:rowId xmlns:a16="http://schemas.microsoft.com/office/drawing/2014/main" val="1731090722"/>
                  </a:ext>
                </a:extLst>
              </a:tr>
              <a:tr h="370840">
                <a:tc>
                  <a:txBody>
                    <a:bodyPr/>
                    <a:lstStyle/>
                    <a:p>
                      <a:r>
                        <a:rPr lang="en-US" dirty="0" smtClean="0"/>
                        <a:t>Lon/</a:t>
                      </a:r>
                      <a:r>
                        <a:rPr lang="en-US" dirty="0" err="1" smtClean="0"/>
                        <a:t>Lat</a:t>
                      </a:r>
                      <a:endParaRPr lang="en-US" dirty="0"/>
                    </a:p>
                  </a:txBody>
                  <a:tcPr/>
                </a:tc>
                <a:tc>
                  <a:txBody>
                    <a:bodyPr/>
                    <a:lstStyle/>
                    <a:p>
                      <a:r>
                        <a:rPr lang="en-US" dirty="0" smtClean="0"/>
                        <a:t>-58.35%</a:t>
                      </a:r>
                      <a:endParaRPr lang="en-US" dirty="0"/>
                    </a:p>
                  </a:txBody>
                  <a:tcPr/>
                </a:tc>
                <a:extLst>
                  <a:ext uri="{0D108BD9-81ED-4DB2-BD59-A6C34878D82A}">
                    <a16:rowId xmlns:a16="http://schemas.microsoft.com/office/drawing/2014/main" val="1832072923"/>
                  </a:ext>
                </a:extLst>
              </a:tr>
              <a:tr h="370840">
                <a:tc>
                  <a:txBody>
                    <a:bodyPr/>
                    <a:lstStyle/>
                    <a:p>
                      <a:r>
                        <a:rPr lang="en-US" dirty="0" smtClean="0"/>
                        <a:t>Depth</a:t>
                      </a:r>
                      <a:endParaRPr lang="en-US" dirty="0"/>
                    </a:p>
                  </a:txBody>
                  <a:tcPr/>
                </a:tc>
                <a:tc>
                  <a:txBody>
                    <a:bodyPr/>
                    <a:lstStyle/>
                    <a:p>
                      <a:r>
                        <a:rPr lang="en-US" dirty="0" smtClean="0"/>
                        <a:t>-90.70%</a:t>
                      </a:r>
                      <a:endParaRPr lang="en-US" dirty="0"/>
                    </a:p>
                  </a:txBody>
                  <a:tcPr/>
                </a:tc>
                <a:extLst>
                  <a:ext uri="{0D108BD9-81ED-4DB2-BD59-A6C34878D82A}">
                    <a16:rowId xmlns:a16="http://schemas.microsoft.com/office/drawing/2014/main" val="3028814004"/>
                  </a:ext>
                </a:extLst>
              </a:tr>
              <a:tr h="370840">
                <a:tc>
                  <a:txBody>
                    <a:bodyPr/>
                    <a:lstStyle/>
                    <a:p>
                      <a:r>
                        <a:rPr lang="en-US" dirty="0" smtClean="0"/>
                        <a:t>Countries</a:t>
                      </a:r>
                      <a:endParaRPr lang="en-US" dirty="0"/>
                    </a:p>
                  </a:txBody>
                  <a:tcPr/>
                </a:tc>
                <a:tc>
                  <a:txBody>
                    <a:bodyPr/>
                    <a:lstStyle/>
                    <a:p>
                      <a:r>
                        <a:rPr lang="en-US" dirty="0" smtClean="0"/>
                        <a:t>-64.04%</a:t>
                      </a:r>
                      <a:endParaRPr lang="en-US" dirty="0"/>
                    </a:p>
                  </a:txBody>
                  <a:tcPr/>
                </a:tc>
                <a:extLst>
                  <a:ext uri="{0D108BD9-81ED-4DB2-BD59-A6C34878D82A}">
                    <a16:rowId xmlns:a16="http://schemas.microsoft.com/office/drawing/2014/main" val="20134381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617618147"/>
              </p:ext>
            </p:extLst>
          </p:nvPr>
        </p:nvGraphicFramePr>
        <p:xfrm>
          <a:off x="8912132" y="2046780"/>
          <a:ext cx="3132909" cy="1854200"/>
        </p:xfrm>
        <a:graphic>
          <a:graphicData uri="http://schemas.openxmlformats.org/drawingml/2006/table">
            <a:tbl>
              <a:tblPr firstRow="1" bandRow="1">
                <a:tableStyleId>{93296810-A885-4BE3-A3E7-6D5BEEA58F35}</a:tableStyleId>
              </a:tblPr>
              <a:tblGrid>
                <a:gridCol w="1617617">
                  <a:extLst>
                    <a:ext uri="{9D8B030D-6E8A-4147-A177-3AD203B41FA5}">
                      <a16:colId xmlns:a16="http://schemas.microsoft.com/office/drawing/2014/main" val="3977875489"/>
                    </a:ext>
                  </a:extLst>
                </a:gridCol>
                <a:gridCol w="1515292">
                  <a:extLst>
                    <a:ext uri="{9D8B030D-6E8A-4147-A177-3AD203B41FA5}">
                      <a16:colId xmlns:a16="http://schemas.microsoft.com/office/drawing/2014/main" val="1624992918"/>
                    </a:ext>
                  </a:extLst>
                </a:gridCol>
              </a:tblGrid>
              <a:tr h="370840">
                <a:tc>
                  <a:txBody>
                    <a:bodyPr/>
                    <a:lstStyle/>
                    <a:p>
                      <a:r>
                        <a:rPr lang="en-US" dirty="0" smtClean="0"/>
                        <a:t>Feature Name</a:t>
                      </a:r>
                      <a:endParaRPr lang="en-US" dirty="0"/>
                    </a:p>
                  </a:txBody>
                  <a:tcPr/>
                </a:tc>
                <a:tc>
                  <a:txBody>
                    <a:bodyPr/>
                    <a:lstStyle/>
                    <a:p>
                      <a:r>
                        <a:rPr lang="en-US" dirty="0" smtClean="0"/>
                        <a:t>R2</a:t>
                      </a:r>
                      <a:r>
                        <a:rPr lang="en-US" baseline="0" dirty="0" smtClean="0"/>
                        <a:t> Score</a:t>
                      </a:r>
                      <a:endParaRPr lang="en-US" dirty="0"/>
                    </a:p>
                  </a:txBody>
                  <a:tcPr/>
                </a:tc>
                <a:extLst>
                  <a:ext uri="{0D108BD9-81ED-4DB2-BD59-A6C34878D82A}">
                    <a16:rowId xmlns:a16="http://schemas.microsoft.com/office/drawing/2014/main" val="1711835325"/>
                  </a:ext>
                </a:extLst>
              </a:tr>
              <a:tr h="370840">
                <a:tc>
                  <a:txBody>
                    <a:bodyPr/>
                    <a:lstStyle/>
                    <a:p>
                      <a:r>
                        <a:rPr lang="en-US" dirty="0" smtClean="0"/>
                        <a:t>All</a:t>
                      </a:r>
                      <a:r>
                        <a:rPr lang="en-US" baseline="0" dirty="0" smtClean="0"/>
                        <a:t> Features</a:t>
                      </a:r>
                      <a:endParaRPr lang="en-US" dirty="0"/>
                    </a:p>
                  </a:txBody>
                  <a:tcPr/>
                </a:tc>
                <a:tc>
                  <a:txBody>
                    <a:bodyPr/>
                    <a:lstStyle/>
                    <a:p>
                      <a:r>
                        <a:rPr lang="en-US" dirty="0" smtClean="0"/>
                        <a:t>38.16%</a:t>
                      </a:r>
                      <a:endParaRPr lang="en-US" dirty="0"/>
                    </a:p>
                  </a:txBody>
                  <a:tcPr/>
                </a:tc>
                <a:extLst>
                  <a:ext uri="{0D108BD9-81ED-4DB2-BD59-A6C34878D82A}">
                    <a16:rowId xmlns:a16="http://schemas.microsoft.com/office/drawing/2014/main" val="1731090722"/>
                  </a:ext>
                </a:extLst>
              </a:tr>
              <a:tr h="370840">
                <a:tc>
                  <a:txBody>
                    <a:bodyPr/>
                    <a:lstStyle/>
                    <a:p>
                      <a:r>
                        <a:rPr lang="en-US" dirty="0" smtClean="0"/>
                        <a:t>Countries</a:t>
                      </a:r>
                      <a:endParaRPr lang="en-US" dirty="0"/>
                    </a:p>
                  </a:txBody>
                  <a:tcPr/>
                </a:tc>
                <a:tc>
                  <a:txBody>
                    <a:bodyPr/>
                    <a:lstStyle/>
                    <a:p>
                      <a:r>
                        <a:rPr lang="en-US" dirty="0" smtClean="0"/>
                        <a:t>-228.75%</a:t>
                      </a:r>
                      <a:endParaRPr lang="en-US" dirty="0"/>
                    </a:p>
                  </a:txBody>
                  <a:tcPr/>
                </a:tc>
                <a:extLst>
                  <a:ext uri="{0D108BD9-81ED-4DB2-BD59-A6C34878D82A}">
                    <a16:rowId xmlns:a16="http://schemas.microsoft.com/office/drawing/2014/main" val="1832072923"/>
                  </a:ext>
                </a:extLst>
              </a:tr>
              <a:tr h="370840">
                <a:tc>
                  <a:txBody>
                    <a:bodyPr/>
                    <a:lstStyle/>
                    <a:p>
                      <a:r>
                        <a:rPr lang="en-US" dirty="0" smtClean="0"/>
                        <a:t>Depth</a:t>
                      </a:r>
                      <a:endParaRPr lang="en-US" dirty="0"/>
                    </a:p>
                  </a:txBody>
                  <a:tcPr/>
                </a:tc>
                <a:tc>
                  <a:txBody>
                    <a:bodyPr/>
                    <a:lstStyle/>
                    <a:p>
                      <a:r>
                        <a:rPr lang="en-US" dirty="0" smtClean="0"/>
                        <a:t>21.19%</a:t>
                      </a:r>
                      <a:endParaRPr lang="en-US" dirty="0"/>
                    </a:p>
                  </a:txBody>
                  <a:tcPr/>
                </a:tc>
                <a:extLst>
                  <a:ext uri="{0D108BD9-81ED-4DB2-BD59-A6C34878D82A}">
                    <a16:rowId xmlns:a16="http://schemas.microsoft.com/office/drawing/2014/main" val="3028814004"/>
                  </a:ext>
                </a:extLst>
              </a:tr>
              <a:tr h="370840">
                <a:tc>
                  <a:txBody>
                    <a:bodyPr/>
                    <a:lstStyle/>
                    <a:p>
                      <a:r>
                        <a:rPr lang="en-US" dirty="0" smtClean="0"/>
                        <a:t>Magnitude</a:t>
                      </a:r>
                      <a:endParaRPr lang="en-US" dirty="0"/>
                    </a:p>
                  </a:txBody>
                  <a:tcPr/>
                </a:tc>
                <a:tc>
                  <a:txBody>
                    <a:bodyPr/>
                    <a:lstStyle/>
                    <a:p>
                      <a:r>
                        <a:rPr lang="en-US" dirty="0" smtClean="0"/>
                        <a:t>37.49%</a:t>
                      </a:r>
                      <a:endParaRPr lang="en-US" dirty="0"/>
                    </a:p>
                  </a:txBody>
                  <a:tcPr/>
                </a:tc>
                <a:extLst>
                  <a:ext uri="{0D108BD9-81ED-4DB2-BD59-A6C34878D82A}">
                    <a16:rowId xmlns:a16="http://schemas.microsoft.com/office/drawing/2014/main" val="201343811"/>
                  </a:ext>
                </a:extLst>
              </a:tr>
            </a:tbl>
          </a:graphicData>
        </a:graphic>
      </p:graphicFrame>
      <p:sp>
        <p:nvSpPr>
          <p:cNvPr id="13" name="TextBox 12"/>
          <p:cNvSpPr txBox="1"/>
          <p:nvPr/>
        </p:nvSpPr>
        <p:spPr>
          <a:xfrm>
            <a:off x="4870267" y="4243832"/>
            <a:ext cx="1698171" cy="369332"/>
          </a:xfrm>
          <a:prstGeom prst="rect">
            <a:avLst/>
          </a:prstGeom>
          <a:noFill/>
        </p:spPr>
        <p:txBody>
          <a:bodyPr wrap="square" rtlCol="0">
            <a:spAutoFit/>
          </a:bodyPr>
          <a:lstStyle/>
          <a:p>
            <a:r>
              <a:rPr lang="en-US" b="1" dirty="0" smtClean="0"/>
              <a:t>Depth</a:t>
            </a:r>
            <a:endParaRPr lang="en-US" b="1" dirty="0"/>
          </a:p>
        </p:txBody>
      </p:sp>
      <p:graphicFrame>
        <p:nvGraphicFramePr>
          <p:cNvPr id="14" name="Table 13"/>
          <p:cNvGraphicFramePr>
            <a:graphicFrameLocks noGrp="1"/>
          </p:cNvGraphicFramePr>
          <p:nvPr>
            <p:extLst>
              <p:ext uri="{D42A27DB-BD31-4B8C-83A1-F6EECF244321}">
                <p14:modId xmlns:p14="http://schemas.microsoft.com/office/powerpoint/2010/main" val="4165583648"/>
              </p:ext>
            </p:extLst>
          </p:nvPr>
        </p:nvGraphicFramePr>
        <p:xfrm>
          <a:off x="4870268" y="4613164"/>
          <a:ext cx="3132909" cy="1854200"/>
        </p:xfrm>
        <a:graphic>
          <a:graphicData uri="http://schemas.openxmlformats.org/drawingml/2006/table">
            <a:tbl>
              <a:tblPr firstRow="1" bandRow="1">
                <a:tableStyleId>{93296810-A885-4BE3-A3E7-6D5BEEA58F35}</a:tableStyleId>
              </a:tblPr>
              <a:tblGrid>
                <a:gridCol w="1617617">
                  <a:extLst>
                    <a:ext uri="{9D8B030D-6E8A-4147-A177-3AD203B41FA5}">
                      <a16:colId xmlns:a16="http://schemas.microsoft.com/office/drawing/2014/main" val="3977875489"/>
                    </a:ext>
                  </a:extLst>
                </a:gridCol>
                <a:gridCol w="1515292">
                  <a:extLst>
                    <a:ext uri="{9D8B030D-6E8A-4147-A177-3AD203B41FA5}">
                      <a16:colId xmlns:a16="http://schemas.microsoft.com/office/drawing/2014/main" val="1624992918"/>
                    </a:ext>
                  </a:extLst>
                </a:gridCol>
              </a:tblGrid>
              <a:tr h="370840">
                <a:tc>
                  <a:txBody>
                    <a:bodyPr/>
                    <a:lstStyle/>
                    <a:p>
                      <a:r>
                        <a:rPr lang="en-US" dirty="0" smtClean="0"/>
                        <a:t>Feature Name</a:t>
                      </a:r>
                      <a:endParaRPr lang="en-US" dirty="0"/>
                    </a:p>
                  </a:txBody>
                  <a:tcPr/>
                </a:tc>
                <a:tc>
                  <a:txBody>
                    <a:bodyPr/>
                    <a:lstStyle/>
                    <a:p>
                      <a:r>
                        <a:rPr lang="en-US" dirty="0" smtClean="0"/>
                        <a:t>R2</a:t>
                      </a:r>
                      <a:r>
                        <a:rPr lang="en-US" baseline="0" dirty="0" smtClean="0"/>
                        <a:t> Score</a:t>
                      </a:r>
                      <a:endParaRPr lang="en-US" dirty="0"/>
                    </a:p>
                  </a:txBody>
                  <a:tcPr/>
                </a:tc>
                <a:extLst>
                  <a:ext uri="{0D108BD9-81ED-4DB2-BD59-A6C34878D82A}">
                    <a16:rowId xmlns:a16="http://schemas.microsoft.com/office/drawing/2014/main" val="1711835325"/>
                  </a:ext>
                </a:extLst>
              </a:tr>
              <a:tr h="370840">
                <a:tc>
                  <a:txBody>
                    <a:bodyPr/>
                    <a:lstStyle/>
                    <a:p>
                      <a:r>
                        <a:rPr lang="en-US" dirty="0" smtClean="0"/>
                        <a:t>All</a:t>
                      </a:r>
                      <a:r>
                        <a:rPr lang="en-US" baseline="0" dirty="0" smtClean="0"/>
                        <a:t> Features</a:t>
                      </a:r>
                      <a:endParaRPr lang="en-US" dirty="0"/>
                    </a:p>
                  </a:txBody>
                  <a:tcPr/>
                </a:tc>
                <a:tc>
                  <a:txBody>
                    <a:bodyPr/>
                    <a:lstStyle/>
                    <a:p>
                      <a:r>
                        <a:rPr lang="en-US" dirty="0" smtClean="0"/>
                        <a:t>16.62%</a:t>
                      </a:r>
                      <a:endParaRPr lang="en-US" dirty="0"/>
                    </a:p>
                  </a:txBody>
                  <a:tcPr/>
                </a:tc>
                <a:extLst>
                  <a:ext uri="{0D108BD9-81ED-4DB2-BD59-A6C34878D82A}">
                    <a16:rowId xmlns:a16="http://schemas.microsoft.com/office/drawing/2014/main" val="1731090722"/>
                  </a:ext>
                </a:extLst>
              </a:tr>
              <a:tr h="370840">
                <a:tc>
                  <a:txBody>
                    <a:bodyPr/>
                    <a:lstStyle/>
                    <a:p>
                      <a:r>
                        <a:rPr lang="en-US" dirty="0" smtClean="0"/>
                        <a:t>Lon/</a:t>
                      </a:r>
                      <a:r>
                        <a:rPr lang="en-US" dirty="0" err="1" smtClean="0"/>
                        <a:t>Lat</a:t>
                      </a:r>
                      <a:endParaRPr lang="en-US" dirty="0"/>
                    </a:p>
                  </a:txBody>
                  <a:tcPr/>
                </a:tc>
                <a:tc>
                  <a:txBody>
                    <a:bodyPr/>
                    <a:lstStyle/>
                    <a:p>
                      <a:r>
                        <a:rPr lang="en-US" dirty="0" smtClean="0"/>
                        <a:t>-47.59%</a:t>
                      </a:r>
                      <a:endParaRPr lang="en-US" dirty="0"/>
                    </a:p>
                  </a:txBody>
                  <a:tcPr/>
                </a:tc>
                <a:extLst>
                  <a:ext uri="{0D108BD9-81ED-4DB2-BD59-A6C34878D82A}">
                    <a16:rowId xmlns:a16="http://schemas.microsoft.com/office/drawing/2014/main" val="1832072923"/>
                  </a:ext>
                </a:extLst>
              </a:tr>
              <a:tr h="370840">
                <a:tc>
                  <a:txBody>
                    <a:bodyPr/>
                    <a:lstStyle/>
                    <a:p>
                      <a:r>
                        <a:rPr lang="en-US" dirty="0" smtClean="0"/>
                        <a:t>Countries</a:t>
                      </a:r>
                      <a:endParaRPr lang="en-US" dirty="0"/>
                    </a:p>
                  </a:txBody>
                  <a:tcPr/>
                </a:tc>
                <a:tc>
                  <a:txBody>
                    <a:bodyPr/>
                    <a:lstStyle/>
                    <a:p>
                      <a:r>
                        <a:rPr lang="en-US" dirty="0" smtClean="0"/>
                        <a:t>14.76%</a:t>
                      </a:r>
                      <a:endParaRPr lang="en-US" dirty="0"/>
                    </a:p>
                  </a:txBody>
                  <a:tcPr/>
                </a:tc>
                <a:extLst>
                  <a:ext uri="{0D108BD9-81ED-4DB2-BD59-A6C34878D82A}">
                    <a16:rowId xmlns:a16="http://schemas.microsoft.com/office/drawing/2014/main" val="3028814004"/>
                  </a:ext>
                </a:extLst>
              </a:tr>
              <a:tr h="370840">
                <a:tc>
                  <a:txBody>
                    <a:bodyPr/>
                    <a:lstStyle/>
                    <a:p>
                      <a:r>
                        <a:rPr lang="en-US" dirty="0" smtClean="0"/>
                        <a:t>Magnitude</a:t>
                      </a:r>
                      <a:endParaRPr lang="en-US" dirty="0"/>
                    </a:p>
                  </a:txBody>
                  <a:tcPr/>
                </a:tc>
                <a:tc>
                  <a:txBody>
                    <a:bodyPr/>
                    <a:lstStyle/>
                    <a:p>
                      <a:r>
                        <a:rPr lang="en-US" dirty="0" smtClean="0"/>
                        <a:t>76.07%</a:t>
                      </a:r>
                      <a:endParaRPr lang="en-US" dirty="0"/>
                    </a:p>
                  </a:txBody>
                  <a:tcPr/>
                </a:tc>
                <a:extLst>
                  <a:ext uri="{0D108BD9-81ED-4DB2-BD59-A6C34878D82A}">
                    <a16:rowId xmlns:a16="http://schemas.microsoft.com/office/drawing/2014/main" val="201343811"/>
                  </a:ext>
                </a:extLst>
              </a:tr>
            </a:tbl>
          </a:graphicData>
        </a:graphic>
      </p:graphicFrame>
    </p:spTree>
    <p:extLst>
      <p:ext uri="{BB962C8B-B14F-4D97-AF65-F5344CB8AC3E}">
        <p14:creationId xmlns:p14="http://schemas.microsoft.com/office/powerpoint/2010/main" val="2572422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What I have learned from this project is that every classifier has its purpose and picking the right classifier in accordance to data is very important because it can change results drastically or very little. </a:t>
            </a:r>
          </a:p>
          <a:p>
            <a:pPr marL="0" indent="0">
              <a:buNone/>
            </a:pPr>
            <a:r>
              <a:rPr lang="en-US" sz="2400" dirty="0" smtClean="0"/>
              <a:t>I wish I could have improved the accuracy of the prediction model in terms of regression while maintaining variation of results in the model. Maybe more input or features could have increased the accuracy of the regression, however it would have been better if there was another regression method to help increase the accuracy of the prediction. </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4132735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600</Words>
  <Application>Microsoft Office PowerPoint</Application>
  <PresentationFormat>Widescreen</PresentationFormat>
  <Paragraphs>125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Earthquake Magnitudes and Location Predictions</vt:lpstr>
      <vt:lpstr>Introduction</vt:lpstr>
      <vt:lpstr>Filtering of Data</vt:lpstr>
      <vt:lpstr>Visual Results of Prediction Model </vt:lpstr>
      <vt:lpstr>Analysis of Prediction Model</vt:lpstr>
      <vt:lpstr>Classification Methods</vt:lpstr>
      <vt:lpstr>Regression Methods</vt:lpstr>
      <vt:lpstr>Feature Selection Processes</vt:lpstr>
      <vt:lpstr>Conclusion</vt:lpstr>
    </vt:vector>
  </TitlesOfParts>
  <Company>Boston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Magnitudes and Location Predictions</dc:title>
  <dc:creator>Adrian Gonzalez</dc:creator>
  <cp:lastModifiedBy>Adrian Gonzalez</cp:lastModifiedBy>
  <cp:revision>45</cp:revision>
  <dcterms:created xsi:type="dcterms:W3CDTF">2020-12-07T23:39:44Z</dcterms:created>
  <dcterms:modified xsi:type="dcterms:W3CDTF">2020-12-08T04:09:39Z</dcterms:modified>
</cp:coreProperties>
</file>