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3" r:id="rId3"/>
    <p:sldId id="257" r:id="rId4"/>
    <p:sldId id="281" r:id="rId5"/>
    <p:sldId id="280" r:id="rId6"/>
    <p:sldId id="282" r:id="rId7"/>
    <p:sldId id="274" r:id="rId8"/>
    <p:sldId id="275" r:id="rId9"/>
    <p:sldId id="276" r:id="rId10"/>
    <p:sldId id="278"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uSbhnmbw/z2aMC8ojtYZNZ/uBO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321D"/>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8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98E65E-85E3-468E-BD59-82C2F4BC009A}" type="doc">
      <dgm:prSet loTypeId="urn:microsoft.com/office/officeart/2005/8/layout/process1" loCatId="process" qsTypeId="urn:microsoft.com/office/officeart/2005/8/quickstyle/simple1" qsCatId="simple" csTypeId="urn:microsoft.com/office/officeart/2005/8/colors/accent3_4" csCatId="accent3" phldr="1"/>
      <dgm:spPr/>
    </dgm:pt>
    <dgm:pt modelId="{70FAE609-5E4C-417A-B528-B53D38ED9A2C}">
      <dgm:prSet phldrT="[Texto]" custT="1"/>
      <dgm:spPr/>
      <dgm:t>
        <a:bodyPr/>
        <a:lstStyle/>
        <a:p>
          <a:r>
            <a:rPr lang="es-PE" sz="1600" b="1" dirty="0">
              <a:solidFill>
                <a:schemeClr val="tx1"/>
              </a:solidFill>
            </a:rPr>
            <a:t>Adquisición de la señal</a:t>
          </a:r>
        </a:p>
      </dgm:t>
    </dgm:pt>
    <dgm:pt modelId="{5A94D468-0FD7-4989-BBC5-0BA685662D86}" type="parTrans" cxnId="{F16C0A9B-6D52-42F2-B183-1ADB60962CAC}">
      <dgm:prSet/>
      <dgm:spPr/>
      <dgm:t>
        <a:bodyPr/>
        <a:lstStyle/>
        <a:p>
          <a:endParaRPr lang="es-PE" sz="2400" b="1">
            <a:solidFill>
              <a:schemeClr val="tx1"/>
            </a:solidFill>
          </a:endParaRPr>
        </a:p>
      </dgm:t>
    </dgm:pt>
    <dgm:pt modelId="{14C0BEB6-7872-4932-8F5C-68B81429DD79}" type="sibTrans" cxnId="{F16C0A9B-6D52-42F2-B183-1ADB60962CAC}">
      <dgm:prSet custT="1"/>
      <dgm:spPr/>
      <dgm:t>
        <a:bodyPr/>
        <a:lstStyle/>
        <a:p>
          <a:endParaRPr lang="es-PE" sz="1400" b="1">
            <a:solidFill>
              <a:schemeClr val="tx1"/>
            </a:solidFill>
          </a:endParaRPr>
        </a:p>
      </dgm:t>
    </dgm:pt>
    <dgm:pt modelId="{659820ED-6188-414B-BC0C-B9152F59FFE2}">
      <dgm:prSet phldrT="[Texto]" custT="1"/>
      <dgm:spPr/>
      <dgm:t>
        <a:bodyPr/>
        <a:lstStyle/>
        <a:p>
          <a:r>
            <a:rPr lang="es-PE" sz="1600" b="1" dirty="0">
              <a:solidFill>
                <a:schemeClr val="tx1"/>
              </a:solidFill>
            </a:rPr>
            <a:t>Preprocesamiento</a:t>
          </a:r>
        </a:p>
      </dgm:t>
    </dgm:pt>
    <dgm:pt modelId="{0A1A9AB0-AE3B-4195-B6DB-7D208BF75122}" type="parTrans" cxnId="{2B8B252B-EBBF-4191-8CF3-40EA97624964}">
      <dgm:prSet/>
      <dgm:spPr/>
      <dgm:t>
        <a:bodyPr/>
        <a:lstStyle/>
        <a:p>
          <a:endParaRPr lang="es-PE" sz="2400" b="1">
            <a:solidFill>
              <a:schemeClr val="tx1"/>
            </a:solidFill>
          </a:endParaRPr>
        </a:p>
      </dgm:t>
    </dgm:pt>
    <dgm:pt modelId="{5B11C8F0-EB98-4CBA-A162-210F785776F5}" type="sibTrans" cxnId="{2B8B252B-EBBF-4191-8CF3-40EA97624964}">
      <dgm:prSet custT="1"/>
      <dgm:spPr/>
      <dgm:t>
        <a:bodyPr/>
        <a:lstStyle/>
        <a:p>
          <a:endParaRPr lang="es-PE" sz="1400" b="1">
            <a:solidFill>
              <a:schemeClr val="tx1"/>
            </a:solidFill>
          </a:endParaRPr>
        </a:p>
      </dgm:t>
    </dgm:pt>
    <dgm:pt modelId="{0F205F3F-6E20-401B-80D9-5AEBF3534857}">
      <dgm:prSet phldrT="[Texto]" custT="1"/>
      <dgm:spPr/>
      <dgm:t>
        <a:bodyPr/>
        <a:lstStyle/>
        <a:p>
          <a:r>
            <a:rPr lang="es-PE" sz="1600" b="1" dirty="0">
              <a:solidFill>
                <a:schemeClr val="tx1"/>
              </a:solidFill>
            </a:rPr>
            <a:t>Extracción de características</a:t>
          </a:r>
        </a:p>
      </dgm:t>
    </dgm:pt>
    <dgm:pt modelId="{A678A30D-4382-452B-8057-A9C325DD8149}" type="parTrans" cxnId="{9E2C0D33-7BFB-4118-B98C-1A3C9E302DBC}">
      <dgm:prSet/>
      <dgm:spPr/>
      <dgm:t>
        <a:bodyPr/>
        <a:lstStyle/>
        <a:p>
          <a:endParaRPr lang="es-PE" sz="2400" b="1">
            <a:solidFill>
              <a:schemeClr val="tx1"/>
            </a:solidFill>
          </a:endParaRPr>
        </a:p>
      </dgm:t>
    </dgm:pt>
    <dgm:pt modelId="{94D9C1F6-EE78-4625-A2FD-AFB5D17A26CF}" type="sibTrans" cxnId="{9E2C0D33-7BFB-4118-B98C-1A3C9E302DBC}">
      <dgm:prSet custT="1"/>
      <dgm:spPr/>
      <dgm:t>
        <a:bodyPr/>
        <a:lstStyle/>
        <a:p>
          <a:endParaRPr lang="es-PE" sz="1400" b="1">
            <a:solidFill>
              <a:schemeClr val="tx1"/>
            </a:solidFill>
          </a:endParaRPr>
        </a:p>
      </dgm:t>
    </dgm:pt>
    <dgm:pt modelId="{C544B1BE-5C45-41E6-B87C-A0702959F627}">
      <dgm:prSet phldrT="[Texto]" custT="1"/>
      <dgm:spPr/>
      <dgm:t>
        <a:bodyPr/>
        <a:lstStyle/>
        <a:p>
          <a:r>
            <a:rPr lang="es-PE" sz="1600" b="1" dirty="0">
              <a:solidFill>
                <a:schemeClr val="tx1"/>
              </a:solidFill>
            </a:rPr>
            <a:t>Cuantificación</a:t>
          </a:r>
        </a:p>
      </dgm:t>
    </dgm:pt>
    <dgm:pt modelId="{172982A3-2260-49EE-A548-511A794D4F76}" type="parTrans" cxnId="{4D344F1A-742A-473A-B5C4-A15BC170E1E0}">
      <dgm:prSet/>
      <dgm:spPr/>
      <dgm:t>
        <a:bodyPr/>
        <a:lstStyle/>
        <a:p>
          <a:endParaRPr lang="es-PE" sz="2400" b="1">
            <a:solidFill>
              <a:schemeClr val="tx1"/>
            </a:solidFill>
          </a:endParaRPr>
        </a:p>
      </dgm:t>
    </dgm:pt>
    <dgm:pt modelId="{B5814BEF-1509-4714-A324-E5CF841DA5D5}" type="sibTrans" cxnId="{4D344F1A-742A-473A-B5C4-A15BC170E1E0}">
      <dgm:prSet/>
      <dgm:spPr/>
      <dgm:t>
        <a:bodyPr/>
        <a:lstStyle/>
        <a:p>
          <a:endParaRPr lang="es-PE" sz="2400" b="1">
            <a:solidFill>
              <a:schemeClr val="tx1"/>
            </a:solidFill>
          </a:endParaRPr>
        </a:p>
      </dgm:t>
    </dgm:pt>
    <dgm:pt modelId="{4BEBDC9D-2FA5-4576-AFB0-C8E8575D2BD5}" type="pres">
      <dgm:prSet presAssocID="{A098E65E-85E3-468E-BD59-82C2F4BC009A}" presName="Name0" presStyleCnt="0">
        <dgm:presLayoutVars>
          <dgm:dir/>
          <dgm:resizeHandles val="exact"/>
        </dgm:presLayoutVars>
      </dgm:prSet>
      <dgm:spPr/>
    </dgm:pt>
    <dgm:pt modelId="{786071AF-DA44-4A32-B571-EE77A90D9B35}" type="pres">
      <dgm:prSet presAssocID="{70FAE609-5E4C-417A-B528-B53D38ED9A2C}" presName="node" presStyleLbl="node1" presStyleIdx="0" presStyleCnt="4">
        <dgm:presLayoutVars>
          <dgm:bulletEnabled val="1"/>
        </dgm:presLayoutVars>
      </dgm:prSet>
      <dgm:spPr/>
    </dgm:pt>
    <dgm:pt modelId="{4851A41B-BA4C-48E1-A5CA-17ACD803C6C9}" type="pres">
      <dgm:prSet presAssocID="{14C0BEB6-7872-4932-8F5C-68B81429DD79}" presName="sibTrans" presStyleLbl="sibTrans2D1" presStyleIdx="0" presStyleCnt="3"/>
      <dgm:spPr/>
    </dgm:pt>
    <dgm:pt modelId="{33F56EB6-D497-49E2-9684-BD899FA2031A}" type="pres">
      <dgm:prSet presAssocID="{14C0BEB6-7872-4932-8F5C-68B81429DD79}" presName="connectorText" presStyleLbl="sibTrans2D1" presStyleIdx="0" presStyleCnt="3"/>
      <dgm:spPr/>
    </dgm:pt>
    <dgm:pt modelId="{19416A78-8044-4500-823C-57E367DE526B}" type="pres">
      <dgm:prSet presAssocID="{659820ED-6188-414B-BC0C-B9152F59FFE2}" presName="node" presStyleLbl="node1" presStyleIdx="1" presStyleCnt="4" custScaleX="112508">
        <dgm:presLayoutVars>
          <dgm:bulletEnabled val="1"/>
        </dgm:presLayoutVars>
      </dgm:prSet>
      <dgm:spPr/>
    </dgm:pt>
    <dgm:pt modelId="{8A338011-E15D-485B-AC3F-76A072612F06}" type="pres">
      <dgm:prSet presAssocID="{5B11C8F0-EB98-4CBA-A162-210F785776F5}" presName="sibTrans" presStyleLbl="sibTrans2D1" presStyleIdx="1" presStyleCnt="3"/>
      <dgm:spPr/>
    </dgm:pt>
    <dgm:pt modelId="{556C085D-CE15-4EDC-99AE-FBF314CF6040}" type="pres">
      <dgm:prSet presAssocID="{5B11C8F0-EB98-4CBA-A162-210F785776F5}" presName="connectorText" presStyleLbl="sibTrans2D1" presStyleIdx="1" presStyleCnt="3"/>
      <dgm:spPr/>
    </dgm:pt>
    <dgm:pt modelId="{C93AEAC3-B160-49F0-91C2-7D61933F3965}" type="pres">
      <dgm:prSet presAssocID="{0F205F3F-6E20-401B-80D9-5AEBF3534857}" presName="node" presStyleLbl="node1" presStyleIdx="2" presStyleCnt="4">
        <dgm:presLayoutVars>
          <dgm:bulletEnabled val="1"/>
        </dgm:presLayoutVars>
      </dgm:prSet>
      <dgm:spPr/>
    </dgm:pt>
    <dgm:pt modelId="{0764D68B-B91E-483E-89E3-264380755C62}" type="pres">
      <dgm:prSet presAssocID="{94D9C1F6-EE78-4625-A2FD-AFB5D17A26CF}" presName="sibTrans" presStyleLbl="sibTrans2D1" presStyleIdx="2" presStyleCnt="3"/>
      <dgm:spPr/>
    </dgm:pt>
    <dgm:pt modelId="{90514240-45FF-4500-8E82-F63BC956791A}" type="pres">
      <dgm:prSet presAssocID="{94D9C1F6-EE78-4625-A2FD-AFB5D17A26CF}" presName="connectorText" presStyleLbl="sibTrans2D1" presStyleIdx="2" presStyleCnt="3"/>
      <dgm:spPr/>
    </dgm:pt>
    <dgm:pt modelId="{5651DB73-011C-4331-88F7-21BF74373C29}" type="pres">
      <dgm:prSet presAssocID="{C544B1BE-5C45-41E6-B87C-A0702959F627}" presName="node" presStyleLbl="node1" presStyleIdx="3" presStyleCnt="4">
        <dgm:presLayoutVars>
          <dgm:bulletEnabled val="1"/>
        </dgm:presLayoutVars>
      </dgm:prSet>
      <dgm:spPr/>
    </dgm:pt>
  </dgm:ptLst>
  <dgm:cxnLst>
    <dgm:cxn modelId="{68340812-C212-4479-8C38-BB6F6C1CB6BD}" type="presOf" srcId="{14C0BEB6-7872-4932-8F5C-68B81429DD79}" destId="{33F56EB6-D497-49E2-9684-BD899FA2031A}" srcOrd="1" destOrd="0" presId="urn:microsoft.com/office/officeart/2005/8/layout/process1"/>
    <dgm:cxn modelId="{4D344F1A-742A-473A-B5C4-A15BC170E1E0}" srcId="{A098E65E-85E3-468E-BD59-82C2F4BC009A}" destId="{C544B1BE-5C45-41E6-B87C-A0702959F627}" srcOrd="3" destOrd="0" parTransId="{172982A3-2260-49EE-A548-511A794D4F76}" sibTransId="{B5814BEF-1509-4714-A324-E5CF841DA5D5}"/>
    <dgm:cxn modelId="{2B8B252B-EBBF-4191-8CF3-40EA97624964}" srcId="{A098E65E-85E3-468E-BD59-82C2F4BC009A}" destId="{659820ED-6188-414B-BC0C-B9152F59FFE2}" srcOrd="1" destOrd="0" parTransId="{0A1A9AB0-AE3B-4195-B6DB-7D208BF75122}" sibTransId="{5B11C8F0-EB98-4CBA-A162-210F785776F5}"/>
    <dgm:cxn modelId="{9E2C0D33-7BFB-4118-B98C-1A3C9E302DBC}" srcId="{A098E65E-85E3-468E-BD59-82C2F4BC009A}" destId="{0F205F3F-6E20-401B-80D9-5AEBF3534857}" srcOrd="2" destOrd="0" parTransId="{A678A30D-4382-452B-8057-A9C325DD8149}" sibTransId="{94D9C1F6-EE78-4625-A2FD-AFB5D17A26CF}"/>
    <dgm:cxn modelId="{E6F11B5D-1171-4FCD-997B-CA2977BCD36C}" type="presOf" srcId="{C544B1BE-5C45-41E6-B87C-A0702959F627}" destId="{5651DB73-011C-4331-88F7-21BF74373C29}" srcOrd="0" destOrd="0" presId="urn:microsoft.com/office/officeart/2005/8/layout/process1"/>
    <dgm:cxn modelId="{773FE146-28CF-4C12-859F-B7BFEFB9EE52}" type="presOf" srcId="{5B11C8F0-EB98-4CBA-A162-210F785776F5}" destId="{8A338011-E15D-485B-AC3F-76A072612F06}" srcOrd="0" destOrd="0" presId="urn:microsoft.com/office/officeart/2005/8/layout/process1"/>
    <dgm:cxn modelId="{284F8247-B3C5-4A81-BAC3-9D12A78CD124}" type="presOf" srcId="{94D9C1F6-EE78-4625-A2FD-AFB5D17A26CF}" destId="{90514240-45FF-4500-8E82-F63BC956791A}" srcOrd="1" destOrd="0" presId="urn:microsoft.com/office/officeart/2005/8/layout/process1"/>
    <dgm:cxn modelId="{025F966B-63A5-4A3E-99F2-D9557652CA1D}" type="presOf" srcId="{0F205F3F-6E20-401B-80D9-5AEBF3534857}" destId="{C93AEAC3-B160-49F0-91C2-7D61933F3965}" srcOrd="0" destOrd="0" presId="urn:microsoft.com/office/officeart/2005/8/layout/process1"/>
    <dgm:cxn modelId="{A7F1E36B-4130-4CBC-ABE2-E961823AD686}" type="presOf" srcId="{A098E65E-85E3-468E-BD59-82C2F4BC009A}" destId="{4BEBDC9D-2FA5-4576-AFB0-C8E8575D2BD5}" srcOrd="0" destOrd="0" presId="urn:microsoft.com/office/officeart/2005/8/layout/process1"/>
    <dgm:cxn modelId="{49464357-1188-478E-A409-14B7B5FB25F1}" type="presOf" srcId="{14C0BEB6-7872-4932-8F5C-68B81429DD79}" destId="{4851A41B-BA4C-48E1-A5CA-17ACD803C6C9}" srcOrd="0" destOrd="0" presId="urn:microsoft.com/office/officeart/2005/8/layout/process1"/>
    <dgm:cxn modelId="{F16C0A9B-6D52-42F2-B183-1ADB60962CAC}" srcId="{A098E65E-85E3-468E-BD59-82C2F4BC009A}" destId="{70FAE609-5E4C-417A-B528-B53D38ED9A2C}" srcOrd="0" destOrd="0" parTransId="{5A94D468-0FD7-4989-BBC5-0BA685662D86}" sibTransId="{14C0BEB6-7872-4932-8F5C-68B81429DD79}"/>
    <dgm:cxn modelId="{383822AB-CC4D-4EAD-9D85-7B983D2E6382}" type="presOf" srcId="{5B11C8F0-EB98-4CBA-A162-210F785776F5}" destId="{556C085D-CE15-4EDC-99AE-FBF314CF6040}" srcOrd="1" destOrd="0" presId="urn:microsoft.com/office/officeart/2005/8/layout/process1"/>
    <dgm:cxn modelId="{10CC31BA-0D79-47BE-8433-5BC5F9FE5A2B}" type="presOf" srcId="{70FAE609-5E4C-417A-B528-B53D38ED9A2C}" destId="{786071AF-DA44-4A32-B571-EE77A90D9B35}" srcOrd="0" destOrd="0" presId="urn:microsoft.com/office/officeart/2005/8/layout/process1"/>
    <dgm:cxn modelId="{D0F2E8CB-9DD0-4F02-AB09-547FB195F2AD}" type="presOf" srcId="{659820ED-6188-414B-BC0C-B9152F59FFE2}" destId="{19416A78-8044-4500-823C-57E367DE526B}" srcOrd="0" destOrd="0" presId="urn:microsoft.com/office/officeart/2005/8/layout/process1"/>
    <dgm:cxn modelId="{E205C9D8-63B4-4A15-AA06-200BA10CC025}" type="presOf" srcId="{94D9C1F6-EE78-4625-A2FD-AFB5D17A26CF}" destId="{0764D68B-B91E-483E-89E3-264380755C62}" srcOrd="0" destOrd="0" presId="urn:microsoft.com/office/officeart/2005/8/layout/process1"/>
    <dgm:cxn modelId="{13B951E7-12C3-4E27-8B7D-77FD05030879}" type="presParOf" srcId="{4BEBDC9D-2FA5-4576-AFB0-C8E8575D2BD5}" destId="{786071AF-DA44-4A32-B571-EE77A90D9B35}" srcOrd="0" destOrd="0" presId="urn:microsoft.com/office/officeart/2005/8/layout/process1"/>
    <dgm:cxn modelId="{3A5AE9C8-1403-4679-A73E-DA9DFDD6A77F}" type="presParOf" srcId="{4BEBDC9D-2FA5-4576-AFB0-C8E8575D2BD5}" destId="{4851A41B-BA4C-48E1-A5CA-17ACD803C6C9}" srcOrd="1" destOrd="0" presId="urn:microsoft.com/office/officeart/2005/8/layout/process1"/>
    <dgm:cxn modelId="{F8C71699-9FC4-4B9B-99D4-40E7ABDEBBB6}" type="presParOf" srcId="{4851A41B-BA4C-48E1-A5CA-17ACD803C6C9}" destId="{33F56EB6-D497-49E2-9684-BD899FA2031A}" srcOrd="0" destOrd="0" presId="urn:microsoft.com/office/officeart/2005/8/layout/process1"/>
    <dgm:cxn modelId="{B50E7885-A45E-4031-858A-F32A14D20E25}" type="presParOf" srcId="{4BEBDC9D-2FA5-4576-AFB0-C8E8575D2BD5}" destId="{19416A78-8044-4500-823C-57E367DE526B}" srcOrd="2" destOrd="0" presId="urn:microsoft.com/office/officeart/2005/8/layout/process1"/>
    <dgm:cxn modelId="{5F119FBE-0F27-4C2D-98C4-8FF1C8FF541E}" type="presParOf" srcId="{4BEBDC9D-2FA5-4576-AFB0-C8E8575D2BD5}" destId="{8A338011-E15D-485B-AC3F-76A072612F06}" srcOrd="3" destOrd="0" presId="urn:microsoft.com/office/officeart/2005/8/layout/process1"/>
    <dgm:cxn modelId="{B456985E-91CC-443D-B6F1-9281350A0738}" type="presParOf" srcId="{8A338011-E15D-485B-AC3F-76A072612F06}" destId="{556C085D-CE15-4EDC-99AE-FBF314CF6040}" srcOrd="0" destOrd="0" presId="urn:microsoft.com/office/officeart/2005/8/layout/process1"/>
    <dgm:cxn modelId="{E0581AE7-AA97-488F-974B-A9BB4ABD5E93}" type="presParOf" srcId="{4BEBDC9D-2FA5-4576-AFB0-C8E8575D2BD5}" destId="{C93AEAC3-B160-49F0-91C2-7D61933F3965}" srcOrd="4" destOrd="0" presId="urn:microsoft.com/office/officeart/2005/8/layout/process1"/>
    <dgm:cxn modelId="{FD27DD0D-F6CC-411A-8261-F01225F2B9AE}" type="presParOf" srcId="{4BEBDC9D-2FA5-4576-AFB0-C8E8575D2BD5}" destId="{0764D68B-B91E-483E-89E3-264380755C62}" srcOrd="5" destOrd="0" presId="urn:microsoft.com/office/officeart/2005/8/layout/process1"/>
    <dgm:cxn modelId="{42E7D0EF-AC13-482B-A33C-8DDD2C4B1698}" type="presParOf" srcId="{0764D68B-B91E-483E-89E3-264380755C62}" destId="{90514240-45FF-4500-8E82-F63BC956791A}" srcOrd="0" destOrd="0" presId="urn:microsoft.com/office/officeart/2005/8/layout/process1"/>
    <dgm:cxn modelId="{325E61FC-39C0-45DC-8E51-C8A385588E3A}" type="presParOf" srcId="{4BEBDC9D-2FA5-4576-AFB0-C8E8575D2BD5}" destId="{5651DB73-011C-4331-88F7-21BF74373C29}"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071AF-DA44-4A32-B571-EE77A90D9B35}">
      <dsp:nvSpPr>
        <dsp:cNvPr id="0" name=""/>
        <dsp:cNvSpPr/>
      </dsp:nvSpPr>
      <dsp:spPr>
        <a:xfrm>
          <a:off x="6012" y="1021515"/>
          <a:ext cx="1842982" cy="1105789"/>
        </a:xfrm>
        <a:prstGeom prst="roundRect">
          <a:avLst>
            <a:gd name="adj" fmla="val 10000"/>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b="1" kern="1200" dirty="0">
              <a:solidFill>
                <a:schemeClr val="tx1"/>
              </a:solidFill>
            </a:rPr>
            <a:t>Adquisición de la señal</a:t>
          </a:r>
        </a:p>
      </dsp:txBody>
      <dsp:txXfrm>
        <a:off x="38399" y="1053902"/>
        <a:ext cx="1778208" cy="1041015"/>
      </dsp:txXfrm>
    </dsp:sp>
    <dsp:sp modelId="{4851A41B-BA4C-48E1-A5CA-17ACD803C6C9}">
      <dsp:nvSpPr>
        <dsp:cNvPr id="0" name=""/>
        <dsp:cNvSpPr/>
      </dsp:nvSpPr>
      <dsp:spPr>
        <a:xfrm>
          <a:off x="2033292" y="1345880"/>
          <a:ext cx="390712" cy="45705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PE" sz="1400" b="1" kern="1200">
            <a:solidFill>
              <a:schemeClr val="tx1"/>
            </a:solidFill>
          </a:endParaRPr>
        </a:p>
      </dsp:txBody>
      <dsp:txXfrm>
        <a:off x="2033292" y="1437292"/>
        <a:ext cx="273498" cy="274235"/>
      </dsp:txXfrm>
    </dsp:sp>
    <dsp:sp modelId="{19416A78-8044-4500-823C-57E367DE526B}">
      <dsp:nvSpPr>
        <dsp:cNvPr id="0" name=""/>
        <dsp:cNvSpPr/>
      </dsp:nvSpPr>
      <dsp:spPr>
        <a:xfrm>
          <a:off x="2586187" y="1021515"/>
          <a:ext cx="2073502" cy="1105789"/>
        </a:xfrm>
        <a:prstGeom prst="roundRect">
          <a:avLst>
            <a:gd name="adj" fmla="val 10000"/>
          </a:avLst>
        </a:prstGeom>
        <a:solidFill>
          <a:schemeClr val="accent3">
            <a:shade val="50000"/>
            <a:hueOff val="0"/>
            <a:satOff val="0"/>
            <a:lumOff val="17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b="1" kern="1200" dirty="0">
              <a:solidFill>
                <a:schemeClr val="tx1"/>
              </a:solidFill>
            </a:rPr>
            <a:t>Preprocesamiento</a:t>
          </a:r>
        </a:p>
      </dsp:txBody>
      <dsp:txXfrm>
        <a:off x="2618574" y="1053902"/>
        <a:ext cx="2008728" cy="1041015"/>
      </dsp:txXfrm>
    </dsp:sp>
    <dsp:sp modelId="{8A338011-E15D-485B-AC3F-76A072612F06}">
      <dsp:nvSpPr>
        <dsp:cNvPr id="0" name=""/>
        <dsp:cNvSpPr/>
      </dsp:nvSpPr>
      <dsp:spPr>
        <a:xfrm>
          <a:off x="4843987" y="1345880"/>
          <a:ext cx="390712" cy="457059"/>
        </a:xfrm>
        <a:prstGeom prst="rightArrow">
          <a:avLst>
            <a:gd name="adj1" fmla="val 60000"/>
            <a:gd name="adj2" fmla="val 50000"/>
          </a:avLst>
        </a:prstGeom>
        <a:solidFill>
          <a:schemeClr val="accent3">
            <a:shade val="90000"/>
            <a:hueOff val="0"/>
            <a:satOff val="0"/>
            <a:lumOff val="1539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PE" sz="1400" b="1" kern="1200">
            <a:solidFill>
              <a:schemeClr val="tx1"/>
            </a:solidFill>
          </a:endParaRPr>
        </a:p>
      </dsp:txBody>
      <dsp:txXfrm>
        <a:off x="4843987" y="1437292"/>
        <a:ext cx="273498" cy="274235"/>
      </dsp:txXfrm>
    </dsp:sp>
    <dsp:sp modelId="{C93AEAC3-B160-49F0-91C2-7D61933F3965}">
      <dsp:nvSpPr>
        <dsp:cNvPr id="0" name=""/>
        <dsp:cNvSpPr/>
      </dsp:nvSpPr>
      <dsp:spPr>
        <a:xfrm>
          <a:off x="5396882" y="1021515"/>
          <a:ext cx="1842982" cy="1105789"/>
        </a:xfrm>
        <a:prstGeom prst="roundRect">
          <a:avLst>
            <a:gd name="adj" fmla="val 10000"/>
          </a:avLst>
        </a:prstGeom>
        <a:solidFill>
          <a:schemeClr val="accent3">
            <a:shade val="50000"/>
            <a:hueOff val="0"/>
            <a:satOff val="0"/>
            <a:lumOff val="359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b="1" kern="1200" dirty="0">
              <a:solidFill>
                <a:schemeClr val="tx1"/>
              </a:solidFill>
            </a:rPr>
            <a:t>Extracción de características</a:t>
          </a:r>
        </a:p>
      </dsp:txBody>
      <dsp:txXfrm>
        <a:off x="5429269" y="1053902"/>
        <a:ext cx="1778208" cy="1041015"/>
      </dsp:txXfrm>
    </dsp:sp>
    <dsp:sp modelId="{0764D68B-B91E-483E-89E3-264380755C62}">
      <dsp:nvSpPr>
        <dsp:cNvPr id="0" name=""/>
        <dsp:cNvSpPr/>
      </dsp:nvSpPr>
      <dsp:spPr>
        <a:xfrm>
          <a:off x="7424162" y="1345880"/>
          <a:ext cx="390712" cy="457059"/>
        </a:xfrm>
        <a:prstGeom prst="rightArrow">
          <a:avLst>
            <a:gd name="adj1" fmla="val 60000"/>
            <a:gd name="adj2" fmla="val 50000"/>
          </a:avLst>
        </a:prstGeom>
        <a:solidFill>
          <a:schemeClr val="accent3">
            <a:shade val="90000"/>
            <a:hueOff val="0"/>
            <a:satOff val="0"/>
            <a:lumOff val="1539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PE" sz="1400" b="1" kern="1200">
            <a:solidFill>
              <a:schemeClr val="tx1"/>
            </a:solidFill>
          </a:endParaRPr>
        </a:p>
      </dsp:txBody>
      <dsp:txXfrm>
        <a:off x="7424162" y="1437292"/>
        <a:ext cx="273498" cy="274235"/>
      </dsp:txXfrm>
    </dsp:sp>
    <dsp:sp modelId="{5651DB73-011C-4331-88F7-21BF74373C29}">
      <dsp:nvSpPr>
        <dsp:cNvPr id="0" name=""/>
        <dsp:cNvSpPr/>
      </dsp:nvSpPr>
      <dsp:spPr>
        <a:xfrm>
          <a:off x="7977057" y="1021515"/>
          <a:ext cx="1842982" cy="1105789"/>
        </a:xfrm>
        <a:prstGeom prst="roundRect">
          <a:avLst>
            <a:gd name="adj" fmla="val 10000"/>
          </a:avLst>
        </a:prstGeom>
        <a:solidFill>
          <a:schemeClr val="accent3">
            <a:shade val="50000"/>
            <a:hueOff val="0"/>
            <a:satOff val="0"/>
            <a:lumOff val="17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b="1" kern="1200" dirty="0">
              <a:solidFill>
                <a:schemeClr val="tx1"/>
              </a:solidFill>
            </a:rPr>
            <a:t>Cuantificación</a:t>
          </a:r>
        </a:p>
      </dsp:txBody>
      <dsp:txXfrm>
        <a:off x="8009444" y="1053902"/>
        <a:ext cx="1778208" cy="10410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f58cd308d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0f58cd308d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868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f58cd308d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0f58cd308d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186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f58cd308d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0f58cd308d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f58cd308d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0f58cd308d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551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f58cd308d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0f58cd308d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047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f58cd308d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0f58cd308d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8148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f58cd308d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0f58cd308d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331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f58cd308d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0f58cd308d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175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f58cd308d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0f58cd308d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417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notebooks.pluxbiosignals.com/notebooks/Categories/Extract/hrv_parameters_rev.html" TargetMode="External"/><Relationship Id="rId4" Type="http://schemas.openxmlformats.org/officeDocument/2006/relationships/hyperlink" Target="http://notebooks.pluxbiosignals.com/notebooks/Categories/Detect/r_peaks_rev.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2.png"/><Relationship Id="rId4" Type="http://schemas.openxmlformats.org/officeDocument/2006/relationships/diagramData" Target="../diagrams/data1.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247076" y="0"/>
            <a:ext cx="11944924" cy="6858000"/>
          </a:xfrm>
          <a:prstGeom prst="rect">
            <a:avLst/>
          </a:prstGeom>
          <a:noFill/>
          <a:ln>
            <a:noFill/>
          </a:ln>
        </p:spPr>
      </p:pic>
      <p:sp>
        <p:nvSpPr>
          <p:cNvPr id="85" name="Google Shape;85;p1"/>
          <p:cNvSpPr/>
          <p:nvPr/>
        </p:nvSpPr>
        <p:spPr>
          <a:xfrm>
            <a:off x="1" y="0"/>
            <a:ext cx="4986068" cy="6858000"/>
          </a:xfrm>
          <a:prstGeom prst="rect">
            <a:avLst/>
          </a:prstGeom>
          <a:solidFill>
            <a:schemeClr val="accent3">
              <a:lumMod val="40000"/>
              <a:lumOff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6" name="Google Shape;86;p1"/>
          <p:cNvPicPr preferRelativeResize="0"/>
          <p:nvPr/>
        </p:nvPicPr>
        <p:blipFill rotWithShape="1">
          <a:blip r:embed="rId4">
            <a:alphaModFix/>
            <a:duotone>
              <a:prstClr val="black"/>
              <a:srgbClr val="FF0000">
                <a:tint val="45000"/>
                <a:satMod val="400000"/>
              </a:srgbClr>
            </a:duotone>
          </a:blip>
          <a:srcRect t="16535" r="40571" b="16535"/>
          <a:stretch/>
        </p:blipFill>
        <p:spPr>
          <a:xfrm>
            <a:off x="2681344" y="0"/>
            <a:ext cx="6621289" cy="6858000"/>
          </a:xfrm>
          <a:prstGeom prst="rect">
            <a:avLst/>
          </a:prstGeom>
          <a:noFill/>
          <a:ln>
            <a:noFill/>
          </a:ln>
        </p:spPr>
      </p:pic>
      <p:pic>
        <p:nvPicPr>
          <p:cNvPr id="87" name="Google Shape;87;p1"/>
          <p:cNvPicPr preferRelativeResize="0"/>
          <p:nvPr/>
        </p:nvPicPr>
        <p:blipFill rotWithShape="1">
          <a:blip r:embed="rId5">
            <a:alphaModFix/>
            <a:duotone>
              <a:schemeClr val="accent3">
                <a:shade val="45000"/>
                <a:satMod val="135000"/>
              </a:schemeClr>
              <a:prstClr val="white"/>
            </a:duotone>
          </a:blip>
          <a:srcRect t="16535" r="40571" b="16535"/>
          <a:stretch/>
        </p:blipFill>
        <p:spPr>
          <a:xfrm>
            <a:off x="2098264" y="0"/>
            <a:ext cx="6621289" cy="6858000"/>
          </a:xfrm>
          <a:prstGeom prst="rect">
            <a:avLst/>
          </a:prstGeom>
          <a:noFill/>
          <a:ln>
            <a:noFill/>
          </a:ln>
        </p:spPr>
      </p:pic>
      <p:sp>
        <p:nvSpPr>
          <p:cNvPr id="88" name="Google Shape;88;p1"/>
          <p:cNvSpPr txBox="1"/>
          <p:nvPr/>
        </p:nvSpPr>
        <p:spPr>
          <a:xfrm>
            <a:off x="247076" y="1990505"/>
            <a:ext cx="5461320" cy="230828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4800"/>
              <a:buFont typeface="Arial"/>
              <a:buNone/>
            </a:pPr>
            <a:r>
              <a:rPr lang="es-PE" sz="4800" b="1" i="0" u="none" strike="noStrike" cap="none" dirty="0">
                <a:solidFill>
                  <a:srgbClr val="262626"/>
                </a:solidFill>
                <a:latin typeface="Calibri"/>
                <a:ea typeface="Calibri"/>
                <a:cs typeface="Calibri"/>
                <a:sym typeface="Calibri"/>
              </a:rPr>
              <a:t>Tratamiento de la señal ECG</a:t>
            </a:r>
            <a:endParaRPr sz="1400" b="0" i="0" u="none" strike="noStrike" cap="none" dirty="0">
              <a:solidFill>
                <a:srgbClr val="000000"/>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endParaRPr sz="4800" b="1" i="0" u="none" strike="noStrike" cap="none" dirty="0">
              <a:solidFill>
                <a:srgbClr val="262626"/>
              </a:solidFill>
              <a:latin typeface="Calibri"/>
              <a:ea typeface="Calibri"/>
              <a:cs typeface="Calibri"/>
              <a:sym typeface="Calibri"/>
            </a:endParaRPr>
          </a:p>
        </p:txBody>
      </p:sp>
      <p:sp>
        <p:nvSpPr>
          <p:cNvPr id="89" name="Google Shape;89;p1"/>
          <p:cNvSpPr txBox="1"/>
          <p:nvPr/>
        </p:nvSpPr>
        <p:spPr>
          <a:xfrm>
            <a:off x="2077200" y="6129245"/>
            <a:ext cx="4018800" cy="36929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s-PE" sz="1800" b="1" i="0" u="none" strike="noStrike" cap="none" dirty="0">
                <a:solidFill>
                  <a:schemeClr val="dk1"/>
                </a:solidFill>
                <a:latin typeface="Calibri"/>
                <a:ea typeface="Calibri"/>
                <a:cs typeface="Calibri"/>
                <a:sym typeface="Calibri"/>
              </a:rPr>
              <a:t>Ing. Julissa Venancio Huerta</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0f58cd308d_1_91"/>
          <p:cNvSpPr/>
          <p:nvPr/>
        </p:nvSpPr>
        <p:spPr>
          <a:xfrm>
            <a:off x="0" y="0"/>
            <a:ext cx="8940900" cy="79500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g20f58cd308d_1_91"/>
          <p:cNvSpPr/>
          <p:nvPr/>
        </p:nvSpPr>
        <p:spPr>
          <a:xfrm>
            <a:off x="0" y="6732104"/>
            <a:ext cx="12192000" cy="126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6" name="Google Shape;96;g20f58cd308d_1_91" descr="Comunicado Oficial – Universidad Peruana Cayetano Heredia"/>
          <p:cNvPicPr preferRelativeResize="0"/>
          <p:nvPr/>
        </p:nvPicPr>
        <p:blipFill rotWithShape="1">
          <a:blip r:embed="rId3">
            <a:alphaModFix/>
          </a:blip>
          <a:srcRect/>
          <a:stretch/>
        </p:blipFill>
        <p:spPr>
          <a:xfrm>
            <a:off x="9226778" y="0"/>
            <a:ext cx="2683723" cy="1177018"/>
          </a:xfrm>
          <a:prstGeom prst="rect">
            <a:avLst/>
          </a:prstGeom>
          <a:noFill/>
          <a:ln>
            <a:noFill/>
          </a:ln>
        </p:spPr>
      </p:pic>
      <p:sp>
        <p:nvSpPr>
          <p:cNvPr id="98" name="Google Shape;98;g20f58cd308d_1_91"/>
          <p:cNvSpPr/>
          <p:nvPr/>
        </p:nvSpPr>
        <p:spPr>
          <a:xfrm>
            <a:off x="10472672" y="1070645"/>
            <a:ext cx="1066800" cy="37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7;p2">
            <a:extLst>
              <a:ext uri="{FF2B5EF4-FFF2-40B4-BE49-F238E27FC236}">
                <a16:creationId xmlns:a16="http://schemas.microsoft.com/office/drawing/2014/main" id="{140C512C-CBB5-3C9C-1DAB-677C2741EA0C}"/>
              </a:ext>
            </a:extLst>
          </p:cNvPr>
          <p:cNvSpPr txBox="1"/>
          <p:nvPr/>
        </p:nvSpPr>
        <p:spPr>
          <a:xfrm>
            <a:off x="275924" y="43563"/>
            <a:ext cx="7359909"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ES" sz="4000" b="1" i="0" u="none" strike="noStrike" cap="none" dirty="0">
                <a:solidFill>
                  <a:schemeClr val="dk1"/>
                </a:solidFill>
                <a:latin typeface="Calibri"/>
                <a:ea typeface="Calibri"/>
                <a:cs typeface="Calibri"/>
                <a:sym typeface="Calibri"/>
              </a:rPr>
              <a:t>Pasos a seguir: </a:t>
            </a:r>
            <a:endParaRPr sz="1400" b="0" i="0" u="none" strike="noStrike" cap="none" dirty="0">
              <a:solidFill>
                <a:srgbClr val="000000"/>
              </a:solidFill>
              <a:latin typeface="Arial"/>
              <a:ea typeface="Arial"/>
              <a:cs typeface="Arial"/>
              <a:sym typeface="Arial"/>
            </a:endParaRPr>
          </a:p>
        </p:txBody>
      </p:sp>
      <p:sp>
        <p:nvSpPr>
          <p:cNvPr id="3" name="Google Shape;238;g20f58cd308d_0_62">
            <a:extLst>
              <a:ext uri="{FF2B5EF4-FFF2-40B4-BE49-F238E27FC236}">
                <a16:creationId xmlns:a16="http://schemas.microsoft.com/office/drawing/2014/main" id="{B9909734-55D7-D23F-9EA3-0AD45BA75677}"/>
              </a:ext>
            </a:extLst>
          </p:cNvPr>
          <p:cNvSpPr txBox="1"/>
          <p:nvPr/>
        </p:nvSpPr>
        <p:spPr>
          <a:xfrm>
            <a:off x="884420" y="1138815"/>
            <a:ext cx="10275758" cy="4339609"/>
          </a:xfrm>
          <a:prstGeom prst="rect">
            <a:avLst/>
          </a:prstGeom>
          <a:noFill/>
          <a:ln>
            <a:noFill/>
          </a:ln>
        </p:spPr>
        <p:txBody>
          <a:bodyPr spcFirstLastPara="1" wrap="square" lIns="91425" tIns="45700" rIns="91425" bIns="45700" anchor="t" anchorCtr="0">
            <a:spAutoFit/>
          </a:bodyPr>
          <a:lstStyle/>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lee el </a:t>
            </a:r>
            <a:r>
              <a:rPr lang="es-PE" sz="2000" dirty="0" err="1">
                <a:latin typeface="Calibri"/>
                <a:ea typeface="Calibri"/>
                <a:cs typeface="Calibri"/>
                <a:sym typeface="Calibri"/>
              </a:rPr>
              <a:t>DataSet</a:t>
            </a:r>
            <a:endParaRPr lang="es-PE" sz="2000" dirty="0">
              <a:latin typeface="Calibri"/>
              <a:ea typeface="Calibri"/>
              <a:cs typeface="Calibri"/>
              <a:sym typeface="Calibri"/>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analiza el ECG en frecuencia  (se detecta los ruidos en 50 Hz y 150 Hz)</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reducen los ruidos con filtro </a:t>
            </a:r>
            <a:r>
              <a:rPr lang="es-PE" sz="2000" dirty="0" err="1">
                <a:latin typeface="Calibri"/>
                <a:ea typeface="Calibri"/>
                <a:cs typeface="Calibri"/>
                <a:sym typeface="Calibri"/>
              </a:rPr>
              <a:t>Notch</a:t>
            </a:r>
            <a:endParaRPr lang="es-PE" sz="2000" dirty="0">
              <a:latin typeface="Calibri"/>
              <a:ea typeface="Calibri"/>
              <a:cs typeface="Calibri"/>
              <a:sym typeface="Calibri"/>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filtra la señal con un filtro pasa banda</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filtra la señal con un filtro pasa alto</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realiza el filtrado derivativo</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eleva al cuadrado la señal</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emplea el operador </a:t>
            </a:r>
            <a:r>
              <a:rPr lang="es-PE" sz="2000" dirty="0" err="1">
                <a:latin typeface="Calibri"/>
                <a:ea typeface="Calibri"/>
                <a:cs typeface="Calibri"/>
                <a:sym typeface="Calibri"/>
              </a:rPr>
              <a:t>Moving</a:t>
            </a:r>
            <a:r>
              <a:rPr lang="es-PE" sz="2000" dirty="0">
                <a:latin typeface="Calibri"/>
                <a:ea typeface="Calibri"/>
                <a:cs typeface="Calibri"/>
                <a:sym typeface="Calibri"/>
              </a:rPr>
              <a:t> </a:t>
            </a:r>
            <a:r>
              <a:rPr lang="es-PE" sz="2000" dirty="0" err="1">
                <a:latin typeface="Calibri"/>
                <a:ea typeface="Calibri"/>
                <a:cs typeface="Calibri"/>
                <a:sym typeface="Calibri"/>
              </a:rPr>
              <a:t>Window</a:t>
            </a:r>
            <a:r>
              <a:rPr lang="es-PE" sz="2000" dirty="0">
                <a:latin typeface="Calibri"/>
                <a:ea typeface="Calibri"/>
                <a:cs typeface="Calibri"/>
                <a:sym typeface="Calibri"/>
              </a:rPr>
              <a:t> </a:t>
            </a:r>
            <a:r>
              <a:rPr lang="es-PE" sz="2000" dirty="0" err="1">
                <a:latin typeface="Calibri"/>
                <a:ea typeface="Calibri"/>
                <a:cs typeface="Calibri"/>
                <a:sym typeface="Calibri"/>
              </a:rPr>
              <a:t>Integration</a:t>
            </a:r>
            <a:endParaRPr lang="es-PE" sz="2000" dirty="0">
              <a:latin typeface="Calibri"/>
              <a:ea typeface="Calibri"/>
              <a:cs typeface="Calibri"/>
              <a:sym typeface="Calibri"/>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marcan los picos</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realiza el análisis de </a:t>
            </a:r>
            <a:r>
              <a:rPr lang="es-PE" sz="2000" dirty="0" err="1">
                <a:latin typeface="Calibri"/>
                <a:ea typeface="Calibri"/>
                <a:cs typeface="Calibri"/>
                <a:sym typeface="Calibri"/>
              </a:rPr>
              <a:t>Threshold</a:t>
            </a:r>
            <a:r>
              <a:rPr lang="es-PE" sz="2000" dirty="0">
                <a:latin typeface="Calibri"/>
                <a:ea typeface="Calibri"/>
                <a:cs typeface="Calibri"/>
                <a:sym typeface="Calibri"/>
              </a:rPr>
              <a:t>: se halla el umbral del pico R y ruidos</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s-PE" sz="2000" dirty="0">
                <a:latin typeface="Calibri"/>
                <a:ea typeface="Calibri"/>
                <a:cs typeface="Calibri"/>
                <a:sym typeface="Calibri"/>
              </a:rPr>
              <a:t>Se obtienen los complejos QRS en la señal ECG inicial</a:t>
            </a:r>
          </a:p>
          <a:p>
            <a:pPr marL="0" marR="0" lvl="0" indent="0" rtl="0">
              <a:lnSpc>
                <a:spcPct val="100000"/>
              </a:lnSpc>
              <a:spcBef>
                <a:spcPts val="0"/>
              </a:spcBef>
              <a:spcAft>
                <a:spcPts val="0"/>
              </a:spcAft>
              <a:buClr>
                <a:srgbClr val="000000"/>
              </a:buClr>
              <a:buSzPts val="1800"/>
              <a:buFont typeface="Arial"/>
              <a:buNone/>
            </a:pPr>
            <a:endParaRPr lang="es-PE" sz="2000" dirty="0">
              <a:latin typeface="Calibri"/>
              <a:ea typeface="Calibri"/>
              <a:cs typeface="Calibri"/>
              <a:sym typeface="Calibri"/>
            </a:endParaRPr>
          </a:p>
          <a:p>
            <a:pPr marL="0" marR="0" lvl="0" indent="0" rtl="0">
              <a:lnSpc>
                <a:spcPct val="100000"/>
              </a:lnSpc>
              <a:spcBef>
                <a:spcPts val="0"/>
              </a:spcBef>
              <a:spcAft>
                <a:spcPts val="0"/>
              </a:spcAft>
              <a:buClr>
                <a:srgbClr val="000000"/>
              </a:buClr>
              <a:buSzPts val="1800"/>
              <a:buFont typeface="Arial"/>
              <a:buNone/>
            </a:pPr>
            <a:endParaRPr lang="es-PE" sz="2000" dirty="0">
              <a:latin typeface="Calibri"/>
              <a:ea typeface="Calibri"/>
              <a:cs typeface="Calibri"/>
              <a:sym typeface="Calibri"/>
            </a:endParaRPr>
          </a:p>
          <a:p>
            <a:pPr marL="0" marR="0" lvl="0" indent="0" rtl="0">
              <a:lnSpc>
                <a:spcPct val="100000"/>
              </a:lnSpc>
              <a:spcBef>
                <a:spcPts val="0"/>
              </a:spcBef>
              <a:spcAft>
                <a:spcPts val="0"/>
              </a:spcAft>
              <a:buClr>
                <a:srgbClr val="000000"/>
              </a:buClr>
              <a:buSzPts val="1800"/>
              <a:buFont typeface="Arial"/>
              <a:buNone/>
            </a:pPr>
            <a:endParaRPr sz="1600" dirty="0">
              <a:latin typeface="Calibri"/>
              <a:ea typeface="Calibri"/>
              <a:cs typeface="Calibri"/>
              <a:sym typeface="Calibri"/>
            </a:endParaRPr>
          </a:p>
        </p:txBody>
      </p:sp>
      <p:sp>
        <p:nvSpPr>
          <p:cNvPr id="2" name="CuadroTexto 1">
            <a:extLst>
              <a:ext uri="{FF2B5EF4-FFF2-40B4-BE49-F238E27FC236}">
                <a16:creationId xmlns:a16="http://schemas.microsoft.com/office/drawing/2014/main" id="{D1150BB0-F8FF-3603-04C3-0DB4E22415C9}"/>
              </a:ext>
            </a:extLst>
          </p:cNvPr>
          <p:cNvSpPr txBox="1"/>
          <p:nvPr/>
        </p:nvSpPr>
        <p:spPr>
          <a:xfrm>
            <a:off x="1031822" y="5078314"/>
            <a:ext cx="6097978" cy="400110"/>
          </a:xfrm>
          <a:prstGeom prst="rect">
            <a:avLst/>
          </a:prstGeom>
          <a:noFill/>
        </p:spPr>
        <p:txBody>
          <a:bodyPr wrap="square">
            <a:spAutoFit/>
          </a:bodyPr>
          <a:lstStyle/>
          <a:p>
            <a:pPr algn="l"/>
            <a:r>
              <a:rPr lang="es-ES" sz="2000" dirty="0">
                <a:latin typeface="Calibri"/>
                <a:ea typeface="Calibri"/>
                <a:cs typeface="Calibri"/>
              </a:rPr>
              <a:t>Revisar el archivo .</a:t>
            </a:r>
            <a:r>
              <a:rPr lang="es-ES" sz="2000" dirty="0" err="1">
                <a:latin typeface="Calibri"/>
                <a:ea typeface="Calibri"/>
                <a:cs typeface="Calibri"/>
              </a:rPr>
              <a:t>ipynb</a:t>
            </a:r>
            <a:r>
              <a:rPr lang="es-ES" sz="2000" dirty="0">
                <a:latin typeface="Calibri"/>
                <a:ea typeface="Calibri"/>
                <a:cs typeface="Calibri"/>
              </a:rPr>
              <a:t> adjunto</a:t>
            </a:r>
          </a:p>
        </p:txBody>
      </p:sp>
    </p:spTree>
    <p:extLst>
      <p:ext uri="{BB962C8B-B14F-4D97-AF65-F5344CB8AC3E}">
        <p14:creationId xmlns:p14="http://schemas.microsoft.com/office/powerpoint/2010/main" val="292362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0f58cd308d_1_91"/>
          <p:cNvSpPr/>
          <p:nvPr/>
        </p:nvSpPr>
        <p:spPr>
          <a:xfrm>
            <a:off x="0" y="0"/>
            <a:ext cx="8940900" cy="79500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g20f58cd308d_1_91"/>
          <p:cNvSpPr/>
          <p:nvPr/>
        </p:nvSpPr>
        <p:spPr>
          <a:xfrm>
            <a:off x="0" y="6732104"/>
            <a:ext cx="12192000" cy="126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6" name="Google Shape;96;g20f58cd308d_1_91" descr="Comunicado Oficial – Universidad Peruana Cayetano Heredia"/>
          <p:cNvPicPr preferRelativeResize="0"/>
          <p:nvPr/>
        </p:nvPicPr>
        <p:blipFill rotWithShape="1">
          <a:blip r:embed="rId3">
            <a:alphaModFix/>
          </a:blip>
          <a:srcRect/>
          <a:stretch/>
        </p:blipFill>
        <p:spPr>
          <a:xfrm>
            <a:off x="9226778" y="0"/>
            <a:ext cx="2683723" cy="1177018"/>
          </a:xfrm>
          <a:prstGeom prst="rect">
            <a:avLst/>
          </a:prstGeom>
          <a:noFill/>
          <a:ln>
            <a:noFill/>
          </a:ln>
        </p:spPr>
      </p:pic>
      <p:sp>
        <p:nvSpPr>
          <p:cNvPr id="98" name="Google Shape;98;g20f58cd308d_1_91"/>
          <p:cNvSpPr/>
          <p:nvPr/>
        </p:nvSpPr>
        <p:spPr>
          <a:xfrm>
            <a:off x="10472672" y="1070645"/>
            <a:ext cx="1066800" cy="37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7;p2">
            <a:extLst>
              <a:ext uri="{FF2B5EF4-FFF2-40B4-BE49-F238E27FC236}">
                <a16:creationId xmlns:a16="http://schemas.microsoft.com/office/drawing/2014/main" id="{140C512C-CBB5-3C9C-1DAB-677C2741EA0C}"/>
              </a:ext>
            </a:extLst>
          </p:cNvPr>
          <p:cNvSpPr txBox="1"/>
          <p:nvPr/>
        </p:nvSpPr>
        <p:spPr>
          <a:xfrm>
            <a:off x="275925" y="43563"/>
            <a:ext cx="6006122"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ES" sz="4000" b="1" dirty="0">
                <a:solidFill>
                  <a:schemeClr val="dk1"/>
                </a:solidFill>
                <a:latin typeface="Calibri"/>
                <a:ea typeface="Calibri"/>
                <a:cs typeface="Calibri"/>
                <a:sym typeface="Calibri"/>
              </a:rPr>
              <a:t>Electrocardiograma (ECG)</a:t>
            </a:r>
            <a:endParaRPr sz="1400" b="0" i="0" u="none" strike="noStrike" cap="none" dirty="0">
              <a:solidFill>
                <a:srgbClr val="000000"/>
              </a:solidFill>
              <a:latin typeface="Arial"/>
              <a:ea typeface="Arial"/>
              <a:cs typeface="Arial"/>
              <a:sym typeface="Arial"/>
            </a:endParaRPr>
          </a:p>
        </p:txBody>
      </p:sp>
      <p:sp>
        <p:nvSpPr>
          <p:cNvPr id="9" name="Google Shape;238;g20f58cd308d_0_62">
            <a:extLst>
              <a:ext uri="{FF2B5EF4-FFF2-40B4-BE49-F238E27FC236}">
                <a16:creationId xmlns:a16="http://schemas.microsoft.com/office/drawing/2014/main" id="{32F195D6-ADD6-7BE2-B491-255D51804C19}"/>
              </a:ext>
            </a:extLst>
          </p:cNvPr>
          <p:cNvSpPr txBox="1"/>
          <p:nvPr/>
        </p:nvSpPr>
        <p:spPr>
          <a:xfrm>
            <a:off x="275925" y="1138815"/>
            <a:ext cx="11480646" cy="187739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800"/>
              <a:buFont typeface="Arial"/>
              <a:buNone/>
            </a:pPr>
            <a:r>
              <a:rPr lang="es-PE" sz="2000" dirty="0">
                <a:latin typeface="Calibri"/>
                <a:ea typeface="Calibri"/>
                <a:cs typeface="Calibri"/>
                <a:sym typeface="Calibri"/>
              </a:rPr>
              <a:t>El </a:t>
            </a:r>
            <a:r>
              <a:rPr lang="es-PE" sz="2000" b="1" dirty="0">
                <a:latin typeface="Calibri"/>
                <a:ea typeface="Calibri"/>
                <a:cs typeface="Calibri"/>
                <a:sym typeface="Calibri"/>
              </a:rPr>
              <a:t>electrocardiograma (ECG</a:t>
            </a:r>
            <a:r>
              <a:rPr lang="es-PE" sz="2000" dirty="0">
                <a:latin typeface="Calibri"/>
                <a:ea typeface="Calibri"/>
                <a:cs typeface="Calibri"/>
                <a:sym typeface="Calibri"/>
              </a:rPr>
              <a:t>) es una señal que registra la actividad eléctrica del corazón. </a:t>
            </a:r>
          </a:p>
          <a:p>
            <a:pPr marL="0" marR="0" lvl="0" indent="0" rtl="0">
              <a:lnSpc>
                <a:spcPct val="100000"/>
              </a:lnSpc>
              <a:spcBef>
                <a:spcPts val="0"/>
              </a:spcBef>
              <a:spcAft>
                <a:spcPts val="0"/>
              </a:spcAft>
              <a:buClr>
                <a:srgbClr val="000000"/>
              </a:buClr>
              <a:buSzPts val="1800"/>
              <a:buFont typeface="Arial"/>
              <a:buNone/>
            </a:pPr>
            <a:endParaRPr lang="es-PE" sz="2000" dirty="0">
              <a:latin typeface="Calibri"/>
              <a:ea typeface="Calibri"/>
              <a:cs typeface="Calibri"/>
              <a:sym typeface="Calibri"/>
            </a:endParaRPr>
          </a:p>
          <a:p>
            <a:pPr marL="0" marR="0" lvl="0" indent="0" rtl="0">
              <a:lnSpc>
                <a:spcPct val="100000"/>
              </a:lnSpc>
              <a:spcBef>
                <a:spcPts val="0"/>
              </a:spcBef>
              <a:spcAft>
                <a:spcPts val="0"/>
              </a:spcAft>
              <a:buClr>
                <a:srgbClr val="000000"/>
              </a:buClr>
              <a:buSzPts val="1800"/>
              <a:buFont typeface="Arial"/>
              <a:buNone/>
            </a:pPr>
            <a:r>
              <a:rPr lang="es-PE" sz="2000" dirty="0">
                <a:latin typeface="Calibri"/>
                <a:ea typeface="Calibri"/>
                <a:cs typeface="Calibri"/>
                <a:sym typeface="Calibri"/>
              </a:rPr>
              <a:t>Su adquisición se suele hacer de forma </a:t>
            </a:r>
            <a:r>
              <a:rPr lang="es-PE" sz="2000" b="1" dirty="0">
                <a:latin typeface="Calibri"/>
                <a:ea typeface="Calibri"/>
                <a:cs typeface="Calibri"/>
                <a:sym typeface="Calibri"/>
              </a:rPr>
              <a:t>digital o mediante un papel milimitrado </a:t>
            </a:r>
            <a:r>
              <a:rPr lang="es-PE" sz="2000" dirty="0">
                <a:latin typeface="Calibri"/>
                <a:ea typeface="Calibri"/>
                <a:cs typeface="Calibri"/>
                <a:sym typeface="Calibri"/>
              </a:rPr>
              <a:t>de dimensión 1 mm x 1 mm, con líneas gruesas de 5 mm (cada mm representa la amplitud de las ondas ECG medidas en </a:t>
            </a:r>
            <a:r>
              <a:rPr lang="es-PE" sz="2000" dirty="0" err="1">
                <a:latin typeface="Calibri"/>
                <a:ea typeface="Calibri"/>
                <a:cs typeface="Calibri"/>
                <a:sym typeface="Calibri"/>
              </a:rPr>
              <a:t>mV</a:t>
            </a:r>
            <a:r>
              <a:rPr lang="es-PE" sz="2000" dirty="0">
                <a:latin typeface="Calibri"/>
                <a:ea typeface="Calibri"/>
                <a:cs typeface="Calibri"/>
                <a:sym typeface="Calibri"/>
              </a:rPr>
              <a:t>; </a:t>
            </a:r>
            <a:r>
              <a:rPr lang="es-PE" sz="2000" b="1" dirty="0">
                <a:latin typeface="Calibri"/>
                <a:ea typeface="Calibri"/>
                <a:cs typeface="Calibri"/>
                <a:sym typeface="Calibri"/>
              </a:rPr>
              <a:t>10 mm =1 </a:t>
            </a:r>
            <a:r>
              <a:rPr lang="es-PE" sz="2000" b="1" dirty="0" err="1">
                <a:latin typeface="Calibri"/>
                <a:ea typeface="Calibri"/>
                <a:cs typeface="Calibri"/>
                <a:sym typeface="Calibri"/>
              </a:rPr>
              <a:t>mV</a:t>
            </a:r>
            <a:r>
              <a:rPr lang="es-PE" sz="2000" dirty="0">
                <a:latin typeface="Calibri"/>
                <a:ea typeface="Calibri"/>
                <a:cs typeface="Calibri"/>
                <a:sym typeface="Calibri"/>
              </a:rPr>
              <a:t>)</a:t>
            </a:r>
          </a:p>
          <a:p>
            <a:pPr marL="0" marR="0" lvl="0" indent="0" rtl="0">
              <a:lnSpc>
                <a:spcPct val="100000"/>
              </a:lnSpc>
              <a:spcBef>
                <a:spcPts val="0"/>
              </a:spcBef>
              <a:spcAft>
                <a:spcPts val="0"/>
              </a:spcAft>
              <a:buClr>
                <a:srgbClr val="000000"/>
              </a:buClr>
              <a:buSzPts val="1800"/>
              <a:buFont typeface="Arial"/>
              <a:buNone/>
            </a:pPr>
            <a:endParaRPr sz="1600" dirty="0">
              <a:latin typeface="Calibri"/>
              <a:ea typeface="Calibri"/>
              <a:cs typeface="Calibri"/>
              <a:sym typeface="Calibri"/>
            </a:endParaRPr>
          </a:p>
        </p:txBody>
      </p:sp>
      <p:pic>
        <p:nvPicPr>
          <p:cNvPr id="6" name="Imagen 5">
            <a:extLst>
              <a:ext uri="{FF2B5EF4-FFF2-40B4-BE49-F238E27FC236}">
                <a16:creationId xmlns:a16="http://schemas.microsoft.com/office/drawing/2014/main" id="{95D20CD4-37E0-059C-9BAE-4B082E9AB745}"/>
              </a:ext>
            </a:extLst>
          </p:cNvPr>
          <p:cNvPicPr>
            <a:picLocks noChangeAspect="1"/>
          </p:cNvPicPr>
          <p:nvPr/>
        </p:nvPicPr>
        <p:blipFill>
          <a:blip r:embed="rId4"/>
          <a:stretch>
            <a:fillRect/>
          </a:stretch>
        </p:blipFill>
        <p:spPr>
          <a:xfrm>
            <a:off x="2961359" y="2469373"/>
            <a:ext cx="5738904" cy="3995856"/>
          </a:xfrm>
          <a:prstGeom prst="rect">
            <a:avLst/>
          </a:prstGeom>
        </p:spPr>
      </p:pic>
    </p:spTree>
    <p:extLst>
      <p:ext uri="{BB962C8B-B14F-4D97-AF65-F5344CB8AC3E}">
        <p14:creationId xmlns:p14="http://schemas.microsoft.com/office/powerpoint/2010/main" val="102728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0f58cd308d_1_91"/>
          <p:cNvSpPr/>
          <p:nvPr/>
        </p:nvSpPr>
        <p:spPr>
          <a:xfrm>
            <a:off x="0" y="0"/>
            <a:ext cx="8940900" cy="79500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g20f58cd308d_1_91"/>
          <p:cNvSpPr/>
          <p:nvPr/>
        </p:nvSpPr>
        <p:spPr>
          <a:xfrm>
            <a:off x="0" y="6732104"/>
            <a:ext cx="12192000" cy="126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6" name="Google Shape;96;g20f58cd308d_1_91" descr="Comunicado Oficial – Universidad Peruana Cayetano Heredia"/>
          <p:cNvPicPr preferRelativeResize="0"/>
          <p:nvPr/>
        </p:nvPicPr>
        <p:blipFill rotWithShape="1">
          <a:blip r:embed="rId3">
            <a:alphaModFix/>
          </a:blip>
          <a:srcRect/>
          <a:stretch/>
        </p:blipFill>
        <p:spPr>
          <a:xfrm>
            <a:off x="9226778" y="0"/>
            <a:ext cx="2683723" cy="1177018"/>
          </a:xfrm>
          <a:prstGeom prst="rect">
            <a:avLst/>
          </a:prstGeom>
          <a:noFill/>
          <a:ln>
            <a:noFill/>
          </a:ln>
        </p:spPr>
      </p:pic>
      <p:sp>
        <p:nvSpPr>
          <p:cNvPr id="98" name="Google Shape;98;g20f58cd308d_1_91"/>
          <p:cNvSpPr/>
          <p:nvPr/>
        </p:nvSpPr>
        <p:spPr>
          <a:xfrm>
            <a:off x="10472672" y="1070645"/>
            <a:ext cx="1066800" cy="37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7;p2">
            <a:extLst>
              <a:ext uri="{FF2B5EF4-FFF2-40B4-BE49-F238E27FC236}">
                <a16:creationId xmlns:a16="http://schemas.microsoft.com/office/drawing/2014/main" id="{140C512C-CBB5-3C9C-1DAB-677C2741EA0C}"/>
              </a:ext>
            </a:extLst>
          </p:cNvPr>
          <p:cNvSpPr txBox="1"/>
          <p:nvPr/>
        </p:nvSpPr>
        <p:spPr>
          <a:xfrm>
            <a:off x="275925" y="43563"/>
            <a:ext cx="6006122"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ES" sz="4000" b="1" dirty="0">
                <a:solidFill>
                  <a:schemeClr val="dk1"/>
                </a:solidFill>
                <a:latin typeface="Calibri"/>
                <a:ea typeface="Calibri"/>
                <a:cs typeface="Calibri"/>
                <a:sym typeface="Calibri"/>
              </a:rPr>
              <a:t>Electrocardiograma (ECG)</a:t>
            </a:r>
            <a:endParaRPr sz="1400" b="0" i="0" u="none" strike="noStrike" cap="none" dirty="0">
              <a:solidFill>
                <a:srgbClr val="000000"/>
              </a:solidFill>
              <a:latin typeface="Arial"/>
              <a:ea typeface="Arial"/>
              <a:cs typeface="Arial"/>
              <a:sym typeface="Arial"/>
            </a:endParaRPr>
          </a:p>
        </p:txBody>
      </p:sp>
      <p:pic>
        <p:nvPicPr>
          <p:cNvPr id="8" name="Imagen 7">
            <a:extLst>
              <a:ext uri="{FF2B5EF4-FFF2-40B4-BE49-F238E27FC236}">
                <a16:creationId xmlns:a16="http://schemas.microsoft.com/office/drawing/2014/main" id="{09548A87-4792-9B13-847F-C9202D20111B}"/>
              </a:ext>
            </a:extLst>
          </p:cNvPr>
          <p:cNvPicPr>
            <a:picLocks noChangeAspect="1"/>
          </p:cNvPicPr>
          <p:nvPr/>
        </p:nvPicPr>
        <p:blipFill>
          <a:blip r:embed="rId4"/>
          <a:stretch>
            <a:fillRect/>
          </a:stretch>
        </p:blipFill>
        <p:spPr>
          <a:xfrm>
            <a:off x="275925" y="1070645"/>
            <a:ext cx="7814578" cy="5298450"/>
          </a:xfrm>
          <a:prstGeom prst="rect">
            <a:avLst/>
          </a:prstGeom>
        </p:spPr>
      </p:pic>
      <p:sp>
        <p:nvSpPr>
          <p:cNvPr id="9" name="Google Shape;238;g20f58cd308d_0_62">
            <a:extLst>
              <a:ext uri="{FF2B5EF4-FFF2-40B4-BE49-F238E27FC236}">
                <a16:creationId xmlns:a16="http://schemas.microsoft.com/office/drawing/2014/main" id="{32F195D6-ADD6-7BE2-B491-255D51804C19}"/>
              </a:ext>
            </a:extLst>
          </p:cNvPr>
          <p:cNvSpPr txBox="1"/>
          <p:nvPr/>
        </p:nvSpPr>
        <p:spPr>
          <a:xfrm>
            <a:off x="8090503" y="1197838"/>
            <a:ext cx="3666068" cy="526293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800"/>
              <a:buFont typeface="Arial"/>
              <a:buNone/>
            </a:pPr>
            <a:r>
              <a:rPr lang="es-PE" sz="2000" b="1" dirty="0">
                <a:latin typeface="Calibri"/>
                <a:ea typeface="Calibri"/>
                <a:cs typeface="Calibri"/>
                <a:sym typeface="Calibri"/>
              </a:rPr>
              <a:t>Onda P: </a:t>
            </a:r>
            <a:r>
              <a:rPr lang="es-PE" sz="2000" dirty="0">
                <a:latin typeface="Calibri"/>
                <a:ea typeface="Calibri"/>
                <a:cs typeface="Calibri"/>
                <a:sym typeface="Calibri"/>
              </a:rPr>
              <a:t>La despolarización de las aurículas antes de la contracción provoca una pequeña deflexión de bajo voltaje, seguida con un retraso.</a:t>
            </a:r>
          </a:p>
          <a:p>
            <a:pPr marL="0" marR="0" lvl="0" indent="0" rtl="0">
              <a:lnSpc>
                <a:spcPct val="100000"/>
              </a:lnSpc>
              <a:spcBef>
                <a:spcPts val="0"/>
              </a:spcBef>
              <a:spcAft>
                <a:spcPts val="0"/>
              </a:spcAft>
              <a:buClr>
                <a:srgbClr val="000000"/>
              </a:buClr>
              <a:buSzPts val="1800"/>
              <a:buFont typeface="Arial"/>
              <a:buNone/>
            </a:pPr>
            <a:endParaRPr lang="es-PE" sz="2000" dirty="0">
              <a:latin typeface="Calibri"/>
              <a:ea typeface="Calibri"/>
              <a:cs typeface="Calibri"/>
              <a:sym typeface="Calibri"/>
            </a:endParaRPr>
          </a:p>
          <a:p>
            <a:pPr marL="0" marR="0" lvl="0" indent="0" rtl="0">
              <a:lnSpc>
                <a:spcPct val="100000"/>
              </a:lnSpc>
              <a:spcBef>
                <a:spcPts val="0"/>
              </a:spcBef>
              <a:spcAft>
                <a:spcPts val="0"/>
              </a:spcAft>
              <a:buClr>
                <a:srgbClr val="000000"/>
              </a:buClr>
              <a:buSzPts val="1800"/>
              <a:buFont typeface="Arial"/>
              <a:buNone/>
            </a:pPr>
            <a:r>
              <a:rPr lang="es-PE" sz="2000" b="1" dirty="0">
                <a:latin typeface="Calibri"/>
                <a:ea typeface="Calibri"/>
                <a:cs typeface="Calibri"/>
                <a:sym typeface="Calibri"/>
              </a:rPr>
              <a:t>Complejo QRS: </a:t>
            </a:r>
            <a:r>
              <a:rPr lang="es-PE" sz="2000" dirty="0">
                <a:latin typeface="Calibri"/>
                <a:ea typeface="Calibri"/>
                <a:cs typeface="Calibri"/>
                <a:sym typeface="Calibri"/>
              </a:rPr>
              <a:t>La despolarización de los ventrículos antes de la contracción provoca una gran deflexión de voltaje. Es la sección con mayor amplitud de ECG. </a:t>
            </a:r>
          </a:p>
          <a:p>
            <a:pPr marL="0" marR="0" lvl="0" indent="0" rtl="0">
              <a:lnSpc>
                <a:spcPct val="100000"/>
              </a:lnSpc>
              <a:spcBef>
                <a:spcPts val="0"/>
              </a:spcBef>
              <a:spcAft>
                <a:spcPts val="0"/>
              </a:spcAft>
              <a:buClr>
                <a:srgbClr val="000000"/>
              </a:buClr>
              <a:buSzPts val="1800"/>
              <a:buFont typeface="Arial"/>
              <a:buNone/>
            </a:pPr>
            <a:endParaRPr lang="es-PE" sz="2000" dirty="0">
              <a:latin typeface="Calibri"/>
              <a:ea typeface="Calibri"/>
              <a:cs typeface="Calibri"/>
              <a:sym typeface="Calibri"/>
            </a:endParaRPr>
          </a:p>
          <a:p>
            <a:pPr marL="0" marR="0" lvl="0" indent="0" rtl="0">
              <a:lnSpc>
                <a:spcPct val="100000"/>
              </a:lnSpc>
              <a:spcBef>
                <a:spcPts val="0"/>
              </a:spcBef>
              <a:spcAft>
                <a:spcPts val="0"/>
              </a:spcAft>
              <a:buClr>
                <a:srgbClr val="000000"/>
              </a:buClr>
              <a:buSzPts val="1800"/>
              <a:buFont typeface="Arial"/>
              <a:buNone/>
            </a:pPr>
            <a:r>
              <a:rPr lang="es-PE" sz="2000" b="1" dirty="0">
                <a:latin typeface="Calibri"/>
                <a:ea typeface="Calibri"/>
                <a:cs typeface="Calibri"/>
                <a:sym typeface="Calibri"/>
              </a:rPr>
              <a:t>Onda T: </a:t>
            </a:r>
            <a:r>
              <a:rPr lang="es-PE" sz="2000" dirty="0">
                <a:latin typeface="Calibri"/>
                <a:ea typeface="Calibri"/>
                <a:cs typeface="Calibri"/>
                <a:sym typeface="Calibri"/>
              </a:rPr>
              <a:t>Repolarización ventricular, es la última sección y más complicada de visualizar.</a:t>
            </a:r>
          </a:p>
          <a:p>
            <a:pPr marL="0" marR="0" lvl="0" indent="0" rtl="0">
              <a:lnSpc>
                <a:spcPct val="100000"/>
              </a:lnSpc>
              <a:spcBef>
                <a:spcPts val="0"/>
              </a:spcBef>
              <a:spcAft>
                <a:spcPts val="0"/>
              </a:spcAft>
              <a:buClr>
                <a:srgbClr val="000000"/>
              </a:buClr>
              <a:buSzPts val="1800"/>
              <a:buFont typeface="Arial"/>
              <a:buNone/>
            </a:pPr>
            <a:endParaRPr sz="16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0f58cd308d_1_91"/>
          <p:cNvSpPr/>
          <p:nvPr/>
        </p:nvSpPr>
        <p:spPr>
          <a:xfrm>
            <a:off x="0" y="0"/>
            <a:ext cx="8940900" cy="79500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g20f58cd308d_1_91"/>
          <p:cNvSpPr/>
          <p:nvPr/>
        </p:nvSpPr>
        <p:spPr>
          <a:xfrm>
            <a:off x="0" y="6732104"/>
            <a:ext cx="12192000" cy="126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6" name="Google Shape;96;g20f58cd308d_1_91" descr="Comunicado Oficial – Universidad Peruana Cayetano Heredia"/>
          <p:cNvPicPr preferRelativeResize="0"/>
          <p:nvPr/>
        </p:nvPicPr>
        <p:blipFill rotWithShape="1">
          <a:blip r:embed="rId3">
            <a:alphaModFix/>
          </a:blip>
          <a:srcRect/>
          <a:stretch/>
        </p:blipFill>
        <p:spPr>
          <a:xfrm>
            <a:off x="9226778" y="0"/>
            <a:ext cx="2683723" cy="1177018"/>
          </a:xfrm>
          <a:prstGeom prst="rect">
            <a:avLst/>
          </a:prstGeom>
          <a:noFill/>
          <a:ln>
            <a:noFill/>
          </a:ln>
        </p:spPr>
      </p:pic>
      <p:sp>
        <p:nvSpPr>
          <p:cNvPr id="98" name="Google Shape;98;g20f58cd308d_1_91"/>
          <p:cNvSpPr/>
          <p:nvPr/>
        </p:nvSpPr>
        <p:spPr>
          <a:xfrm>
            <a:off x="10472672" y="1070645"/>
            <a:ext cx="1066800" cy="37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7;p2">
            <a:extLst>
              <a:ext uri="{FF2B5EF4-FFF2-40B4-BE49-F238E27FC236}">
                <a16:creationId xmlns:a16="http://schemas.microsoft.com/office/drawing/2014/main" id="{140C512C-CBB5-3C9C-1DAB-677C2741EA0C}"/>
              </a:ext>
            </a:extLst>
          </p:cNvPr>
          <p:cNvSpPr txBox="1"/>
          <p:nvPr/>
        </p:nvSpPr>
        <p:spPr>
          <a:xfrm>
            <a:off x="275924" y="43563"/>
            <a:ext cx="7597479"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ES" sz="4000" b="1" dirty="0">
                <a:solidFill>
                  <a:schemeClr val="dk1"/>
                </a:solidFill>
                <a:latin typeface="Calibri"/>
                <a:ea typeface="Calibri"/>
                <a:cs typeface="Calibri"/>
                <a:sym typeface="Calibri"/>
              </a:rPr>
              <a:t>Nomenclaturas de las ondas</a:t>
            </a:r>
            <a:endParaRPr sz="1400" b="0" i="0" u="none" strike="noStrike" cap="none" dirty="0">
              <a:solidFill>
                <a:srgbClr val="000000"/>
              </a:solidFill>
              <a:latin typeface="Arial"/>
              <a:ea typeface="Arial"/>
              <a:cs typeface="Arial"/>
              <a:sym typeface="Arial"/>
            </a:endParaRPr>
          </a:p>
        </p:txBody>
      </p:sp>
      <p:sp>
        <p:nvSpPr>
          <p:cNvPr id="9" name="Google Shape;238;g20f58cd308d_0_62">
            <a:extLst>
              <a:ext uri="{FF2B5EF4-FFF2-40B4-BE49-F238E27FC236}">
                <a16:creationId xmlns:a16="http://schemas.microsoft.com/office/drawing/2014/main" id="{32F195D6-ADD6-7BE2-B491-255D51804C19}"/>
              </a:ext>
            </a:extLst>
          </p:cNvPr>
          <p:cNvSpPr txBox="1"/>
          <p:nvPr/>
        </p:nvSpPr>
        <p:spPr>
          <a:xfrm>
            <a:off x="435429" y="1125200"/>
            <a:ext cx="11104043" cy="433960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800"/>
              <a:buFont typeface="Arial"/>
              <a:buNone/>
            </a:pPr>
            <a:r>
              <a:rPr lang="es-PE" sz="2000" b="1" dirty="0">
                <a:latin typeface="Calibri"/>
                <a:ea typeface="Calibri"/>
                <a:cs typeface="Calibri"/>
                <a:sym typeface="Calibri"/>
              </a:rPr>
              <a:t>Onda P: </a:t>
            </a:r>
            <a:r>
              <a:rPr lang="es-ES" sz="2000" dirty="0">
                <a:latin typeface="Calibri"/>
                <a:ea typeface="Calibri"/>
                <a:cs typeface="Calibri"/>
                <a:sym typeface="Calibri"/>
              </a:rPr>
              <a:t> Suele tener una duración menor de 120 </a:t>
            </a:r>
            <a:r>
              <a:rPr lang="es-ES" sz="2000" dirty="0" err="1">
                <a:latin typeface="Calibri"/>
                <a:ea typeface="Calibri"/>
                <a:cs typeface="Calibri"/>
                <a:sym typeface="Calibri"/>
              </a:rPr>
              <a:t>mseg</a:t>
            </a:r>
            <a:r>
              <a:rPr lang="es-ES" sz="2000" dirty="0">
                <a:latin typeface="Calibri"/>
                <a:ea typeface="Calibri"/>
                <a:cs typeface="Calibri"/>
                <a:sym typeface="Calibri"/>
              </a:rPr>
              <a:t> (&lt; 3 cuadrados) y una</a:t>
            </a:r>
          </a:p>
          <a:p>
            <a:pPr marL="0" marR="0" lvl="0" indent="0" rtl="0">
              <a:lnSpc>
                <a:spcPct val="100000"/>
              </a:lnSpc>
              <a:spcBef>
                <a:spcPts val="0"/>
              </a:spcBef>
              <a:spcAft>
                <a:spcPts val="0"/>
              </a:spcAft>
              <a:buClr>
                <a:srgbClr val="000000"/>
              </a:buClr>
              <a:buSzPts val="1800"/>
              <a:buFont typeface="Arial"/>
              <a:buNone/>
            </a:pPr>
            <a:r>
              <a:rPr lang="es-ES" sz="2000" dirty="0">
                <a:latin typeface="Calibri"/>
                <a:ea typeface="Calibri"/>
                <a:cs typeface="Calibri"/>
                <a:sym typeface="Calibri"/>
              </a:rPr>
              <a:t>amplitud inferior a 0.25 </a:t>
            </a:r>
            <a:r>
              <a:rPr lang="es-ES" sz="2000" dirty="0" err="1">
                <a:latin typeface="Calibri"/>
                <a:ea typeface="Calibri"/>
                <a:cs typeface="Calibri"/>
                <a:sym typeface="Calibri"/>
              </a:rPr>
              <a:t>mV</a:t>
            </a:r>
            <a:r>
              <a:rPr lang="es-ES" sz="2000" dirty="0">
                <a:latin typeface="Calibri"/>
                <a:ea typeface="Calibri"/>
                <a:cs typeface="Calibri"/>
                <a:sym typeface="Calibri"/>
              </a:rPr>
              <a:t> (2.5 mm equivalente a 2 1/2 cuadrados).  Fuera de estos límites suele denominarse hipertrofia auricular.</a:t>
            </a:r>
          </a:p>
          <a:p>
            <a:pPr marL="0" marR="0" lvl="0" indent="0" rtl="0">
              <a:lnSpc>
                <a:spcPct val="100000"/>
              </a:lnSpc>
              <a:spcBef>
                <a:spcPts val="0"/>
              </a:spcBef>
              <a:spcAft>
                <a:spcPts val="0"/>
              </a:spcAft>
              <a:buClr>
                <a:srgbClr val="000000"/>
              </a:buClr>
              <a:buSzPts val="1800"/>
              <a:buFont typeface="Arial"/>
              <a:buNone/>
            </a:pPr>
            <a:endParaRPr lang="es-ES" sz="2000" dirty="0">
              <a:latin typeface="Calibri"/>
              <a:ea typeface="Calibri"/>
              <a:cs typeface="Calibri"/>
              <a:sym typeface="Calibri"/>
            </a:endParaRPr>
          </a:p>
          <a:p>
            <a:pPr marL="0" marR="0" lvl="0" indent="0" rtl="0">
              <a:lnSpc>
                <a:spcPct val="100000"/>
              </a:lnSpc>
              <a:spcBef>
                <a:spcPts val="0"/>
              </a:spcBef>
              <a:spcAft>
                <a:spcPts val="0"/>
              </a:spcAft>
              <a:buClr>
                <a:srgbClr val="000000"/>
              </a:buClr>
              <a:buSzPts val="1800"/>
              <a:buFont typeface="Arial"/>
              <a:buNone/>
            </a:pPr>
            <a:r>
              <a:rPr lang="es-PE" sz="2000" b="1" dirty="0">
                <a:latin typeface="Calibri"/>
                <a:ea typeface="Calibri"/>
                <a:cs typeface="Calibri"/>
                <a:sym typeface="Calibri"/>
              </a:rPr>
              <a:t>Complejo QRS: </a:t>
            </a:r>
            <a:r>
              <a:rPr lang="es-ES" sz="2000" dirty="0">
                <a:latin typeface="Calibri"/>
                <a:ea typeface="Calibri"/>
                <a:cs typeface="Calibri"/>
                <a:sym typeface="Calibri"/>
              </a:rPr>
              <a:t>Compuesto por tres ondas trifásicas: dos ondas negativas Q y S y una onda positiva R. La duración del complejo QRS va entre 60 a 120 </a:t>
            </a:r>
            <a:r>
              <a:rPr lang="es-ES" sz="2000" dirty="0" err="1">
                <a:latin typeface="Calibri"/>
                <a:ea typeface="Calibri"/>
                <a:cs typeface="Calibri"/>
                <a:sym typeface="Calibri"/>
              </a:rPr>
              <a:t>mseg</a:t>
            </a:r>
            <a:r>
              <a:rPr lang="es-ES" sz="2000" dirty="0">
                <a:latin typeface="Calibri"/>
                <a:ea typeface="Calibri"/>
                <a:cs typeface="Calibri"/>
                <a:sym typeface="Calibri"/>
              </a:rPr>
              <a:t>. Los parámetros como duración, amplitud y morfología son útiles para el diagnóstico de arritmias cardiacas, anormalidades de la conducción, hipertrofia ventricular, infarto agudo de miocardio, desequilibrio electrolíticos y entre otros.</a:t>
            </a:r>
          </a:p>
          <a:p>
            <a:pPr marL="0" marR="0" lvl="0" indent="0" rtl="0">
              <a:lnSpc>
                <a:spcPct val="100000"/>
              </a:lnSpc>
              <a:spcBef>
                <a:spcPts val="0"/>
              </a:spcBef>
              <a:spcAft>
                <a:spcPts val="0"/>
              </a:spcAft>
              <a:buClr>
                <a:srgbClr val="000000"/>
              </a:buClr>
              <a:buSzPts val="1800"/>
              <a:buFont typeface="Arial"/>
              <a:buNone/>
            </a:pPr>
            <a:endParaRPr lang="es-ES" sz="2000" dirty="0">
              <a:latin typeface="Calibri"/>
              <a:ea typeface="Calibri"/>
              <a:cs typeface="Calibri"/>
              <a:sym typeface="Calibri"/>
            </a:endParaRPr>
          </a:p>
          <a:p>
            <a:pPr marL="0" marR="0" lvl="0" indent="0" rtl="0">
              <a:lnSpc>
                <a:spcPct val="100000"/>
              </a:lnSpc>
              <a:spcBef>
                <a:spcPts val="0"/>
              </a:spcBef>
              <a:spcAft>
                <a:spcPts val="0"/>
              </a:spcAft>
              <a:buClr>
                <a:srgbClr val="000000"/>
              </a:buClr>
              <a:buSzPts val="1800"/>
              <a:buFont typeface="Arial"/>
              <a:buNone/>
            </a:pPr>
            <a:r>
              <a:rPr lang="es-PE" sz="2000" b="1" dirty="0">
                <a:latin typeface="Calibri"/>
                <a:ea typeface="Calibri"/>
                <a:cs typeface="Calibri"/>
                <a:sym typeface="Calibri"/>
              </a:rPr>
              <a:t>Onda Q: </a:t>
            </a:r>
            <a:r>
              <a:rPr lang="es-ES" sz="2000" dirty="0">
                <a:latin typeface="Calibri"/>
                <a:ea typeface="Calibri"/>
                <a:cs typeface="Calibri"/>
                <a:sym typeface="Calibri"/>
              </a:rPr>
              <a:t> Suele ser 1/3 mayor que la onda R o mayores que 0.4 </a:t>
            </a:r>
            <a:r>
              <a:rPr lang="es-ES" sz="2000" dirty="0" err="1">
                <a:latin typeface="Calibri"/>
                <a:ea typeface="Calibri"/>
                <a:cs typeface="Calibri"/>
                <a:sym typeface="Calibri"/>
              </a:rPr>
              <a:t>mseg</a:t>
            </a:r>
            <a:r>
              <a:rPr lang="es-ES" sz="2000" dirty="0">
                <a:latin typeface="Calibri"/>
                <a:ea typeface="Calibri"/>
                <a:cs typeface="Calibri"/>
                <a:sym typeface="Calibri"/>
              </a:rPr>
              <a:t> en duración.</a:t>
            </a:r>
          </a:p>
          <a:p>
            <a:pPr marL="0" marR="0" lvl="0" indent="0" rtl="0">
              <a:lnSpc>
                <a:spcPct val="100000"/>
              </a:lnSpc>
              <a:spcBef>
                <a:spcPts val="0"/>
              </a:spcBef>
              <a:spcAft>
                <a:spcPts val="0"/>
              </a:spcAft>
              <a:buClr>
                <a:srgbClr val="000000"/>
              </a:buClr>
              <a:buSzPts val="1800"/>
              <a:buFont typeface="Arial"/>
              <a:buNone/>
            </a:pPr>
            <a:endParaRPr lang="es-ES" sz="2000" dirty="0">
              <a:latin typeface="Calibri"/>
              <a:ea typeface="Calibri"/>
              <a:cs typeface="Calibri"/>
              <a:sym typeface="Calibri"/>
            </a:endParaRPr>
          </a:p>
          <a:p>
            <a:pPr marL="0" marR="0" lvl="0" indent="0" rtl="0">
              <a:lnSpc>
                <a:spcPct val="100000"/>
              </a:lnSpc>
              <a:spcBef>
                <a:spcPts val="0"/>
              </a:spcBef>
              <a:spcAft>
                <a:spcPts val="0"/>
              </a:spcAft>
              <a:buClr>
                <a:srgbClr val="000000"/>
              </a:buClr>
              <a:buSzPts val="1800"/>
              <a:buFont typeface="Arial"/>
              <a:buNone/>
            </a:pPr>
            <a:r>
              <a:rPr lang="es-PE" sz="2000" b="1" dirty="0">
                <a:latin typeface="Calibri"/>
                <a:ea typeface="Calibri"/>
                <a:cs typeface="Calibri"/>
                <a:sym typeface="Calibri"/>
              </a:rPr>
              <a:t>Onda T: </a:t>
            </a:r>
            <a:r>
              <a:rPr lang="es-ES" sz="2000" dirty="0">
                <a:latin typeface="Calibri"/>
                <a:ea typeface="Calibri"/>
                <a:cs typeface="Calibri"/>
                <a:sym typeface="Calibri"/>
              </a:rPr>
              <a:t> Representa la repolarización ventricular, suele tener una duración de 160 </a:t>
            </a:r>
            <a:r>
              <a:rPr lang="es-ES" sz="2000" dirty="0" err="1">
                <a:latin typeface="Calibri"/>
                <a:ea typeface="Calibri"/>
                <a:cs typeface="Calibri"/>
                <a:sym typeface="Calibri"/>
              </a:rPr>
              <a:t>mseg</a:t>
            </a:r>
            <a:r>
              <a:rPr lang="es-ES" sz="2000" dirty="0">
                <a:latin typeface="Calibri"/>
                <a:ea typeface="Calibri"/>
                <a:cs typeface="Calibri"/>
                <a:sym typeface="Calibri"/>
              </a:rPr>
              <a:t> y ser uniforme.</a:t>
            </a:r>
          </a:p>
          <a:p>
            <a:pPr marL="0" marR="0" lvl="0" indent="0" rtl="0">
              <a:lnSpc>
                <a:spcPct val="100000"/>
              </a:lnSpc>
              <a:spcBef>
                <a:spcPts val="0"/>
              </a:spcBef>
              <a:spcAft>
                <a:spcPts val="0"/>
              </a:spcAft>
              <a:buClr>
                <a:srgbClr val="000000"/>
              </a:buClr>
              <a:buSzPts val="1800"/>
              <a:buFont typeface="Arial"/>
              <a:buNone/>
            </a:pPr>
            <a:endParaRPr lang="es-ES" sz="2000" dirty="0">
              <a:latin typeface="Calibri"/>
              <a:ea typeface="Calibri"/>
              <a:cs typeface="Calibri"/>
              <a:sym typeface="Calibri"/>
            </a:endParaRPr>
          </a:p>
          <a:p>
            <a:pPr marL="0" marR="0" lvl="0" indent="0" rtl="0">
              <a:lnSpc>
                <a:spcPct val="100000"/>
              </a:lnSpc>
              <a:spcBef>
                <a:spcPts val="0"/>
              </a:spcBef>
              <a:spcAft>
                <a:spcPts val="0"/>
              </a:spcAft>
              <a:buClr>
                <a:srgbClr val="000000"/>
              </a:buClr>
              <a:buSzPts val="1800"/>
              <a:buFont typeface="Arial"/>
              <a:buNone/>
            </a:pPr>
            <a:endParaRPr sz="1600" dirty="0">
              <a:latin typeface="Calibri"/>
              <a:ea typeface="Calibri"/>
              <a:cs typeface="Calibri"/>
              <a:sym typeface="Calibri"/>
            </a:endParaRPr>
          </a:p>
        </p:txBody>
      </p:sp>
    </p:spTree>
    <p:extLst>
      <p:ext uri="{BB962C8B-B14F-4D97-AF65-F5344CB8AC3E}">
        <p14:creationId xmlns:p14="http://schemas.microsoft.com/office/powerpoint/2010/main" val="182648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0f58cd308d_1_91"/>
          <p:cNvSpPr/>
          <p:nvPr/>
        </p:nvSpPr>
        <p:spPr>
          <a:xfrm>
            <a:off x="0" y="0"/>
            <a:ext cx="8940900" cy="79500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g20f58cd308d_1_91"/>
          <p:cNvSpPr/>
          <p:nvPr/>
        </p:nvSpPr>
        <p:spPr>
          <a:xfrm>
            <a:off x="0" y="6732104"/>
            <a:ext cx="12192000" cy="126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6" name="Google Shape;96;g20f58cd308d_1_91" descr="Comunicado Oficial – Universidad Peruana Cayetano Heredia"/>
          <p:cNvPicPr preferRelativeResize="0"/>
          <p:nvPr/>
        </p:nvPicPr>
        <p:blipFill rotWithShape="1">
          <a:blip r:embed="rId3">
            <a:alphaModFix/>
          </a:blip>
          <a:srcRect/>
          <a:stretch/>
        </p:blipFill>
        <p:spPr>
          <a:xfrm>
            <a:off x="9226778" y="0"/>
            <a:ext cx="2683723" cy="1177018"/>
          </a:xfrm>
          <a:prstGeom prst="rect">
            <a:avLst/>
          </a:prstGeom>
          <a:noFill/>
          <a:ln>
            <a:noFill/>
          </a:ln>
        </p:spPr>
      </p:pic>
      <p:sp>
        <p:nvSpPr>
          <p:cNvPr id="98" name="Google Shape;98;g20f58cd308d_1_91"/>
          <p:cNvSpPr/>
          <p:nvPr/>
        </p:nvSpPr>
        <p:spPr>
          <a:xfrm>
            <a:off x="10472672" y="1070645"/>
            <a:ext cx="1066800" cy="37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7;p2">
            <a:extLst>
              <a:ext uri="{FF2B5EF4-FFF2-40B4-BE49-F238E27FC236}">
                <a16:creationId xmlns:a16="http://schemas.microsoft.com/office/drawing/2014/main" id="{140C512C-CBB5-3C9C-1DAB-677C2741EA0C}"/>
              </a:ext>
            </a:extLst>
          </p:cNvPr>
          <p:cNvSpPr txBox="1"/>
          <p:nvPr/>
        </p:nvSpPr>
        <p:spPr>
          <a:xfrm>
            <a:off x="275924" y="43563"/>
            <a:ext cx="7481485"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ES" sz="4000" b="1" i="0" u="none" strike="noStrike" cap="none" dirty="0">
                <a:solidFill>
                  <a:schemeClr val="dk1"/>
                </a:solidFill>
                <a:latin typeface="Calibri"/>
                <a:ea typeface="Calibri"/>
                <a:cs typeface="Calibri"/>
                <a:sym typeface="Calibri"/>
              </a:rPr>
              <a:t>Tratamiento de una señal ECG</a:t>
            </a:r>
            <a:endParaRPr sz="1400" b="0" i="0" u="none" strike="noStrike" cap="none" dirty="0">
              <a:solidFill>
                <a:srgbClr val="000000"/>
              </a:solidFill>
              <a:latin typeface="Arial"/>
              <a:ea typeface="Arial"/>
              <a:cs typeface="Arial"/>
              <a:sym typeface="Arial"/>
            </a:endParaRPr>
          </a:p>
        </p:txBody>
      </p:sp>
      <p:sp>
        <p:nvSpPr>
          <p:cNvPr id="2" name="Google Shape;238;g20f58cd308d_0_62">
            <a:extLst>
              <a:ext uri="{FF2B5EF4-FFF2-40B4-BE49-F238E27FC236}">
                <a16:creationId xmlns:a16="http://schemas.microsoft.com/office/drawing/2014/main" id="{9D6C39D5-F6EE-D9F1-6667-273B7D9EF715}"/>
              </a:ext>
            </a:extLst>
          </p:cNvPr>
          <p:cNvSpPr txBox="1"/>
          <p:nvPr/>
        </p:nvSpPr>
        <p:spPr>
          <a:xfrm>
            <a:off x="275924" y="864179"/>
            <a:ext cx="11104043" cy="64629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800"/>
              <a:buFont typeface="Arial"/>
              <a:buNone/>
            </a:pPr>
            <a:r>
              <a:rPr lang="es-PE" sz="2000" b="1" dirty="0">
                <a:latin typeface="Calibri"/>
                <a:ea typeface="Calibri"/>
                <a:cs typeface="Calibri"/>
                <a:sym typeface="Calibri"/>
              </a:rPr>
              <a:t>Ingresar:</a:t>
            </a:r>
          </a:p>
          <a:p>
            <a:pPr marL="0" marR="0" lvl="0" indent="0" rtl="0">
              <a:lnSpc>
                <a:spcPct val="100000"/>
              </a:lnSpc>
              <a:spcBef>
                <a:spcPts val="0"/>
              </a:spcBef>
              <a:spcAft>
                <a:spcPts val="0"/>
              </a:spcAft>
              <a:buClr>
                <a:srgbClr val="000000"/>
              </a:buClr>
              <a:buSzPts val="1800"/>
              <a:buFont typeface="Arial"/>
              <a:buNone/>
            </a:pPr>
            <a:endParaRPr sz="1600" dirty="0">
              <a:latin typeface="Calibri"/>
              <a:ea typeface="Calibri"/>
              <a:cs typeface="Calibri"/>
              <a:sym typeface="Calibri"/>
            </a:endParaRPr>
          </a:p>
        </p:txBody>
      </p:sp>
      <p:pic>
        <p:nvPicPr>
          <p:cNvPr id="8" name="Imagen 7">
            <a:extLst>
              <a:ext uri="{FF2B5EF4-FFF2-40B4-BE49-F238E27FC236}">
                <a16:creationId xmlns:a16="http://schemas.microsoft.com/office/drawing/2014/main" id="{3CAD1536-8BE5-4860-4F93-8DA5D5C1403C}"/>
              </a:ext>
            </a:extLst>
          </p:cNvPr>
          <p:cNvPicPr>
            <a:picLocks noChangeAspect="1"/>
          </p:cNvPicPr>
          <p:nvPr/>
        </p:nvPicPr>
        <p:blipFill>
          <a:blip r:embed="rId4"/>
          <a:stretch>
            <a:fillRect/>
          </a:stretch>
        </p:blipFill>
        <p:spPr>
          <a:xfrm>
            <a:off x="2699409" y="1382119"/>
            <a:ext cx="6560156" cy="4924376"/>
          </a:xfrm>
          <a:prstGeom prst="rect">
            <a:avLst/>
          </a:prstGeom>
        </p:spPr>
      </p:pic>
      <p:sp>
        <p:nvSpPr>
          <p:cNvPr id="10" name="CuadroTexto 9">
            <a:extLst>
              <a:ext uri="{FF2B5EF4-FFF2-40B4-BE49-F238E27FC236}">
                <a16:creationId xmlns:a16="http://schemas.microsoft.com/office/drawing/2014/main" id="{B8A7FDE4-942A-08EA-32ED-3C31D89F9275}"/>
              </a:ext>
            </a:extLst>
          </p:cNvPr>
          <p:cNvSpPr txBox="1"/>
          <p:nvPr/>
        </p:nvSpPr>
        <p:spPr>
          <a:xfrm>
            <a:off x="1428342" y="900095"/>
            <a:ext cx="6097978" cy="307777"/>
          </a:xfrm>
          <a:prstGeom prst="rect">
            <a:avLst/>
          </a:prstGeom>
          <a:noFill/>
        </p:spPr>
        <p:txBody>
          <a:bodyPr wrap="square">
            <a:spAutoFit/>
          </a:bodyPr>
          <a:lstStyle/>
          <a:p>
            <a:r>
              <a:rPr lang="es-PE" dirty="0"/>
              <a:t>https://github.com/pluxbiosignals/biosignalsnotebooks</a:t>
            </a:r>
          </a:p>
        </p:txBody>
      </p:sp>
    </p:spTree>
    <p:extLst>
      <p:ext uri="{BB962C8B-B14F-4D97-AF65-F5344CB8AC3E}">
        <p14:creationId xmlns:p14="http://schemas.microsoft.com/office/powerpoint/2010/main" val="113710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0f58cd308d_1_91"/>
          <p:cNvSpPr/>
          <p:nvPr/>
        </p:nvSpPr>
        <p:spPr>
          <a:xfrm>
            <a:off x="0" y="0"/>
            <a:ext cx="8940900" cy="79500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g20f58cd308d_1_91"/>
          <p:cNvSpPr/>
          <p:nvPr/>
        </p:nvSpPr>
        <p:spPr>
          <a:xfrm>
            <a:off x="0" y="6732104"/>
            <a:ext cx="12192000" cy="126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6" name="Google Shape;96;g20f58cd308d_1_91" descr="Comunicado Oficial – Universidad Peruana Cayetano Heredia"/>
          <p:cNvPicPr preferRelativeResize="0"/>
          <p:nvPr/>
        </p:nvPicPr>
        <p:blipFill rotWithShape="1">
          <a:blip r:embed="rId3">
            <a:alphaModFix/>
          </a:blip>
          <a:srcRect/>
          <a:stretch/>
        </p:blipFill>
        <p:spPr>
          <a:xfrm>
            <a:off x="9226778" y="0"/>
            <a:ext cx="2683723" cy="1177018"/>
          </a:xfrm>
          <a:prstGeom prst="rect">
            <a:avLst/>
          </a:prstGeom>
          <a:noFill/>
          <a:ln>
            <a:noFill/>
          </a:ln>
        </p:spPr>
      </p:pic>
      <p:sp>
        <p:nvSpPr>
          <p:cNvPr id="98" name="Google Shape;98;g20f58cd308d_1_91"/>
          <p:cNvSpPr/>
          <p:nvPr/>
        </p:nvSpPr>
        <p:spPr>
          <a:xfrm>
            <a:off x="10472672" y="1070645"/>
            <a:ext cx="1066800" cy="37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7;p2">
            <a:extLst>
              <a:ext uri="{FF2B5EF4-FFF2-40B4-BE49-F238E27FC236}">
                <a16:creationId xmlns:a16="http://schemas.microsoft.com/office/drawing/2014/main" id="{140C512C-CBB5-3C9C-1DAB-677C2741EA0C}"/>
              </a:ext>
            </a:extLst>
          </p:cNvPr>
          <p:cNvSpPr txBox="1"/>
          <p:nvPr/>
        </p:nvSpPr>
        <p:spPr>
          <a:xfrm>
            <a:off x="275924" y="43563"/>
            <a:ext cx="7481485"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ES" sz="4000" b="1" i="0" u="none" strike="noStrike" cap="none" dirty="0">
                <a:solidFill>
                  <a:schemeClr val="dk1"/>
                </a:solidFill>
                <a:latin typeface="Calibri"/>
                <a:ea typeface="Calibri"/>
                <a:cs typeface="Calibri"/>
                <a:sym typeface="Calibri"/>
              </a:rPr>
              <a:t>Tratamiento de una señal ECG</a:t>
            </a:r>
            <a:endParaRPr sz="1400" b="0" i="0" u="none" strike="noStrike" cap="none" dirty="0">
              <a:solidFill>
                <a:srgbClr val="000000"/>
              </a:solidFill>
              <a:latin typeface="Arial"/>
              <a:ea typeface="Arial"/>
              <a:cs typeface="Arial"/>
              <a:sym typeface="Arial"/>
            </a:endParaRPr>
          </a:p>
        </p:txBody>
      </p:sp>
      <p:sp>
        <p:nvSpPr>
          <p:cNvPr id="6" name="CuadroTexto 5">
            <a:extLst>
              <a:ext uri="{FF2B5EF4-FFF2-40B4-BE49-F238E27FC236}">
                <a16:creationId xmlns:a16="http://schemas.microsoft.com/office/drawing/2014/main" id="{F68135FA-A5A3-0590-17B0-62BCE864BD43}"/>
              </a:ext>
            </a:extLst>
          </p:cNvPr>
          <p:cNvSpPr txBox="1"/>
          <p:nvPr/>
        </p:nvSpPr>
        <p:spPr>
          <a:xfrm>
            <a:off x="504014" y="751409"/>
            <a:ext cx="9825719" cy="3170099"/>
          </a:xfrm>
          <a:prstGeom prst="rect">
            <a:avLst/>
          </a:prstGeom>
          <a:noFill/>
        </p:spPr>
        <p:txBody>
          <a:bodyPr wrap="square">
            <a:spAutoFit/>
          </a:bodyPr>
          <a:lstStyle/>
          <a:p>
            <a:endParaRPr lang="es-PE" sz="2000" b="1" dirty="0">
              <a:latin typeface="Calibri"/>
              <a:ea typeface="Calibri"/>
              <a:cs typeface="Calibri"/>
            </a:endParaRPr>
          </a:p>
          <a:p>
            <a:r>
              <a:rPr lang="es-PE" sz="2000" b="1" dirty="0">
                <a:latin typeface="Calibri"/>
                <a:ea typeface="Calibri"/>
                <a:cs typeface="Calibri"/>
              </a:rPr>
              <a:t>Para la detección de eventos como picos: </a:t>
            </a:r>
          </a:p>
          <a:p>
            <a:endParaRPr lang="es-PE" sz="2000" b="1" dirty="0">
              <a:latin typeface="Calibri"/>
              <a:ea typeface="Calibri"/>
              <a:cs typeface="Calibri"/>
            </a:endParaRPr>
          </a:p>
          <a:p>
            <a:r>
              <a:rPr lang="es-PE" sz="2000" b="1" dirty="0">
                <a:latin typeface="Calibri"/>
                <a:ea typeface="Calibri"/>
                <a:cs typeface="Calibri"/>
                <a:hlinkClick r:id="rId4"/>
              </a:rPr>
              <a:t>http://notebooks.pluxbiosignals.com/notebooks/Categories/Detect/r_peaks_rev.html</a:t>
            </a:r>
            <a:endParaRPr lang="es-PE" sz="2000" b="1" dirty="0">
              <a:latin typeface="Calibri"/>
              <a:ea typeface="Calibri"/>
              <a:cs typeface="Calibri"/>
            </a:endParaRPr>
          </a:p>
          <a:p>
            <a:endParaRPr lang="es-PE" sz="2000" b="1" dirty="0">
              <a:latin typeface="Calibri"/>
              <a:ea typeface="Calibri"/>
              <a:cs typeface="Calibri"/>
            </a:endParaRPr>
          </a:p>
          <a:p>
            <a:r>
              <a:rPr lang="es-PE" sz="2000" b="1" dirty="0">
                <a:latin typeface="Calibri"/>
                <a:ea typeface="Calibri"/>
                <a:cs typeface="Calibri"/>
              </a:rPr>
              <a:t>Para el análisis de parámetros de variabilidad de la frecuencia cardiaca:</a:t>
            </a:r>
          </a:p>
          <a:p>
            <a:endParaRPr lang="es-PE" sz="2000" b="1" dirty="0">
              <a:latin typeface="Calibri"/>
              <a:ea typeface="Calibri"/>
              <a:cs typeface="Calibri"/>
            </a:endParaRPr>
          </a:p>
          <a:p>
            <a:r>
              <a:rPr lang="es-PE" sz="2000" b="1" dirty="0">
                <a:latin typeface="Calibri"/>
                <a:ea typeface="Calibri"/>
                <a:cs typeface="Calibri"/>
                <a:hlinkClick r:id="rId5"/>
              </a:rPr>
              <a:t>http://notebooks.pluxbiosignals.com/notebooks/Categories/Extract/hrv_parameters_rev.html</a:t>
            </a:r>
            <a:endParaRPr lang="es-PE" sz="2000" b="1" dirty="0">
              <a:latin typeface="Calibri"/>
              <a:ea typeface="Calibri"/>
              <a:cs typeface="Calibri"/>
            </a:endParaRPr>
          </a:p>
          <a:p>
            <a:endParaRPr lang="es-PE" sz="2000" b="1" dirty="0">
              <a:latin typeface="Calibri"/>
              <a:ea typeface="Calibri"/>
              <a:cs typeface="Calibri"/>
            </a:endParaRPr>
          </a:p>
        </p:txBody>
      </p:sp>
      <p:pic>
        <p:nvPicPr>
          <p:cNvPr id="5" name="Imagen 4">
            <a:extLst>
              <a:ext uri="{FF2B5EF4-FFF2-40B4-BE49-F238E27FC236}">
                <a16:creationId xmlns:a16="http://schemas.microsoft.com/office/drawing/2014/main" id="{448ADF8E-9543-33A1-E5BF-23350AFD75DC}"/>
              </a:ext>
            </a:extLst>
          </p:cNvPr>
          <p:cNvPicPr>
            <a:picLocks noChangeAspect="1"/>
          </p:cNvPicPr>
          <p:nvPr/>
        </p:nvPicPr>
        <p:blipFill>
          <a:blip r:embed="rId6"/>
          <a:stretch>
            <a:fillRect/>
          </a:stretch>
        </p:blipFill>
        <p:spPr>
          <a:xfrm>
            <a:off x="2672414" y="3827649"/>
            <a:ext cx="6673117" cy="1311763"/>
          </a:xfrm>
          <a:prstGeom prst="rect">
            <a:avLst/>
          </a:prstGeom>
        </p:spPr>
      </p:pic>
    </p:spTree>
    <p:extLst>
      <p:ext uri="{BB962C8B-B14F-4D97-AF65-F5344CB8AC3E}">
        <p14:creationId xmlns:p14="http://schemas.microsoft.com/office/powerpoint/2010/main" val="141661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0f58cd308d_1_91"/>
          <p:cNvSpPr/>
          <p:nvPr/>
        </p:nvSpPr>
        <p:spPr>
          <a:xfrm>
            <a:off x="0" y="0"/>
            <a:ext cx="8940900" cy="79500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g20f58cd308d_1_91"/>
          <p:cNvSpPr/>
          <p:nvPr/>
        </p:nvSpPr>
        <p:spPr>
          <a:xfrm>
            <a:off x="0" y="6732104"/>
            <a:ext cx="12192000" cy="126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6" name="Google Shape;96;g20f58cd308d_1_91" descr="Comunicado Oficial – Universidad Peruana Cayetano Heredia"/>
          <p:cNvPicPr preferRelativeResize="0"/>
          <p:nvPr/>
        </p:nvPicPr>
        <p:blipFill rotWithShape="1">
          <a:blip r:embed="rId3">
            <a:alphaModFix/>
          </a:blip>
          <a:srcRect/>
          <a:stretch/>
        </p:blipFill>
        <p:spPr>
          <a:xfrm>
            <a:off x="9226778" y="0"/>
            <a:ext cx="2683723" cy="1177018"/>
          </a:xfrm>
          <a:prstGeom prst="rect">
            <a:avLst/>
          </a:prstGeom>
          <a:noFill/>
          <a:ln>
            <a:noFill/>
          </a:ln>
        </p:spPr>
      </p:pic>
      <p:sp>
        <p:nvSpPr>
          <p:cNvPr id="98" name="Google Shape;98;g20f58cd308d_1_91"/>
          <p:cNvSpPr/>
          <p:nvPr/>
        </p:nvSpPr>
        <p:spPr>
          <a:xfrm>
            <a:off x="10472672" y="1070645"/>
            <a:ext cx="1066800" cy="37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7;p2">
            <a:extLst>
              <a:ext uri="{FF2B5EF4-FFF2-40B4-BE49-F238E27FC236}">
                <a16:creationId xmlns:a16="http://schemas.microsoft.com/office/drawing/2014/main" id="{140C512C-CBB5-3C9C-1DAB-677C2741EA0C}"/>
              </a:ext>
            </a:extLst>
          </p:cNvPr>
          <p:cNvSpPr txBox="1"/>
          <p:nvPr/>
        </p:nvSpPr>
        <p:spPr>
          <a:xfrm>
            <a:off x="275925" y="43563"/>
            <a:ext cx="6006122"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ES" sz="4000" b="1" i="0" u="none" strike="noStrike" cap="none" dirty="0">
                <a:solidFill>
                  <a:schemeClr val="dk1"/>
                </a:solidFill>
                <a:latin typeface="Calibri"/>
                <a:ea typeface="Calibri"/>
                <a:cs typeface="Calibri"/>
                <a:sym typeface="Calibri"/>
              </a:rPr>
              <a:t>Señal ECG digital</a:t>
            </a:r>
            <a:endParaRPr sz="1400" b="0" i="0" u="none" strike="noStrike" cap="none" dirty="0">
              <a:solidFill>
                <a:srgbClr val="000000"/>
              </a:solidFill>
              <a:latin typeface="Arial"/>
              <a:ea typeface="Arial"/>
              <a:cs typeface="Arial"/>
              <a:sym typeface="Arial"/>
            </a:endParaRPr>
          </a:p>
        </p:txBody>
      </p:sp>
      <p:sp>
        <p:nvSpPr>
          <p:cNvPr id="2" name="Google Shape;238;g20f58cd308d_0_62">
            <a:extLst>
              <a:ext uri="{FF2B5EF4-FFF2-40B4-BE49-F238E27FC236}">
                <a16:creationId xmlns:a16="http://schemas.microsoft.com/office/drawing/2014/main" id="{9D6C39D5-F6EE-D9F1-6667-273B7D9EF715}"/>
              </a:ext>
            </a:extLst>
          </p:cNvPr>
          <p:cNvSpPr txBox="1"/>
          <p:nvPr/>
        </p:nvSpPr>
        <p:spPr>
          <a:xfrm>
            <a:off x="435429" y="1070645"/>
            <a:ext cx="11104043" cy="126184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800"/>
              <a:buFont typeface="Arial"/>
              <a:buNone/>
            </a:pPr>
            <a:r>
              <a:rPr lang="es-PE" sz="2000" b="1" dirty="0">
                <a:latin typeface="Calibri"/>
                <a:ea typeface="Calibri"/>
                <a:cs typeface="Calibri"/>
                <a:sym typeface="Calibri"/>
              </a:rPr>
              <a:t>Se pueden sacar las señales de este repositorio: </a:t>
            </a:r>
          </a:p>
          <a:p>
            <a:pPr marL="0" marR="0" lvl="0" indent="0" rtl="0">
              <a:lnSpc>
                <a:spcPct val="100000"/>
              </a:lnSpc>
              <a:spcBef>
                <a:spcPts val="0"/>
              </a:spcBef>
              <a:spcAft>
                <a:spcPts val="0"/>
              </a:spcAft>
              <a:buClr>
                <a:srgbClr val="000000"/>
              </a:buClr>
              <a:buSzPts val="1800"/>
              <a:buFont typeface="Arial"/>
              <a:buNone/>
            </a:pPr>
            <a:endParaRPr lang="es-PE" sz="2000" b="1" dirty="0">
              <a:latin typeface="Calibri"/>
              <a:ea typeface="Calibri"/>
              <a:cs typeface="Calibri"/>
              <a:sym typeface="Calibri"/>
            </a:endParaRPr>
          </a:p>
          <a:p>
            <a:pPr marL="0" marR="0" lvl="0" indent="0" rtl="0">
              <a:lnSpc>
                <a:spcPct val="100000"/>
              </a:lnSpc>
              <a:spcBef>
                <a:spcPts val="0"/>
              </a:spcBef>
              <a:spcAft>
                <a:spcPts val="0"/>
              </a:spcAft>
              <a:buClr>
                <a:srgbClr val="000000"/>
              </a:buClr>
              <a:buSzPts val="1800"/>
              <a:buFont typeface="Arial"/>
              <a:buNone/>
            </a:pPr>
            <a:r>
              <a:rPr lang="es-PE" sz="2000" dirty="0">
                <a:latin typeface="Calibri"/>
                <a:ea typeface="Calibri"/>
                <a:cs typeface="Calibri"/>
                <a:sym typeface="Calibri"/>
              </a:rPr>
              <a:t>https://support.pluxbiosignals.com/knowledge-base/biosignalsplux-sensor-sample-signals-samples/</a:t>
            </a:r>
          </a:p>
          <a:p>
            <a:pPr marL="0" marR="0" lvl="0" indent="0" rtl="0">
              <a:lnSpc>
                <a:spcPct val="100000"/>
              </a:lnSpc>
              <a:spcBef>
                <a:spcPts val="0"/>
              </a:spcBef>
              <a:spcAft>
                <a:spcPts val="0"/>
              </a:spcAft>
              <a:buClr>
                <a:srgbClr val="000000"/>
              </a:buClr>
              <a:buSzPts val="1800"/>
              <a:buFont typeface="Arial"/>
              <a:buNone/>
            </a:pPr>
            <a:endParaRPr sz="1600" dirty="0">
              <a:latin typeface="Calibri"/>
              <a:ea typeface="Calibri"/>
              <a:cs typeface="Calibri"/>
              <a:sym typeface="Calibri"/>
            </a:endParaRPr>
          </a:p>
        </p:txBody>
      </p:sp>
      <p:pic>
        <p:nvPicPr>
          <p:cNvPr id="5" name="Imagen 4">
            <a:extLst>
              <a:ext uri="{FF2B5EF4-FFF2-40B4-BE49-F238E27FC236}">
                <a16:creationId xmlns:a16="http://schemas.microsoft.com/office/drawing/2014/main" id="{C20583C5-E2D2-D311-BF9A-646C5897D3A9}"/>
              </a:ext>
            </a:extLst>
          </p:cNvPr>
          <p:cNvPicPr>
            <a:picLocks noChangeAspect="1"/>
          </p:cNvPicPr>
          <p:nvPr/>
        </p:nvPicPr>
        <p:blipFill>
          <a:blip r:embed="rId4"/>
          <a:stretch>
            <a:fillRect/>
          </a:stretch>
        </p:blipFill>
        <p:spPr>
          <a:xfrm>
            <a:off x="525308" y="2654508"/>
            <a:ext cx="6025400" cy="1377079"/>
          </a:xfrm>
          <a:prstGeom prst="rect">
            <a:avLst/>
          </a:prstGeom>
        </p:spPr>
      </p:pic>
      <p:pic>
        <p:nvPicPr>
          <p:cNvPr id="11" name="Imagen 10">
            <a:extLst>
              <a:ext uri="{FF2B5EF4-FFF2-40B4-BE49-F238E27FC236}">
                <a16:creationId xmlns:a16="http://schemas.microsoft.com/office/drawing/2014/main" id="{444ABA18-03B7-5942-E1E0-A8897C1A5C3C}"/>
              </a:ext>
            </a:extLst>
          </p:cNvPr>
          <p:cNvPicPr>
            <a:picLocks noChangeAspect="1"/>
          </p:cNvPicPr>
          <p:nvPr/>
        </p:nvPicPr>
        <p:blipFill>
          <a:blip r:embed="rId5"/>
          <a:stretch>
            <a:fillRect/>
          </a:stretch>
        </p:blipFill>
        <p:spPr>
          <a:xfrm>
            <a:off x="6857591" y="2717316"/>
            <a:ext cx="4572120" cy="1371636"/>
          </a:xfrm>
          <a:prstGeom prst="rect">
            <a:avLst/>
          </a:prstGeom>
        </p:spPr>
      </p:pic>
    </p:spTree>
    <p:extLst>
      <p:ext uri="{BB962C8B-B14F-4D97-AF65-F5344CB8AC3E}">
        <p14:creationId xmlns:p14="http://schemas.microsoft.com/office/powerpoint/2010/main" val="97355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0f58cd308d_1_91"/>
          <p:cNvSpPr/>
          <p:nvPr/>
        </p:nvSpPr>
        <p:spPr>
          <a:xfrm>
            <a:off x="0" y="0"/>
            <a:ext cx="8940900" cy="79500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g20f58cd308d_1_91"/>
          <p:cNvSpPr/>
          <p:nvPr/>
        </p:nvSpPr>
        <p:spPr>
          <a:xfrm>
            <a:off x="0" y="6732104"/>
            <a:ext cx="12192000" cy="126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6" name="Google Shape;96;g20f58cd308d_1_91" descr="Comunicado Oficial – Universidad Peruana Cayetano Heredia"/>
          <p:cNvPicPr preferRelativeResize="0"/>
          <p:nvPr/>
        </p:nvPicPr>
        <p:blipFill rotWithShape="1">
          <a:blip r:embed="rId3">
            <a:alphaModFix/>
          </a:blip>
          <a:srcRect/>
          <a:stretch/>
        </p:blipFill>
        <p:spPr>
          <a:xfrm>
            <a:off x="9226778" y="0"/>
            <a:ext cx="2683723" cy="1177018"/>
          </a:xfrm>
          <a:prstGeom prst="rect">
            <a:avLst/>
          </a:prstGeom>
          <a:noFill/>
          <a:ln>
            <a:noFill/>
          </a:ln>
        </p:spPr>
      </p:pic>
      <p:sp>
        <p:nvSpPr>
          <p:cNvPr id="98" name="Google Shape;98;g20f58cd308d_1_91"/>
          <p:cNvSpPr/>
          <p:nvPr/>
        </p:nvSpPr>
        <p:spPr>
          <a:xfrm>
            <a:off x="10472672" y="1070645"/>
            <a:ext cx="1066800" cy="37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7;p2">
            <a:extLst>
              <a:ext uri="{FF2B5EF4-FFF2-40B4-BE49-F238E27FC236}">
                <a16:creationId xmlns:a16="http://schemas.microsoft.com/office/drawing/2014/main" id="{140C512C-CBB5-3C9C-1DAB-677C2741EA0C}"/>
              </a:ext>
            </a:extLst>
          </p:cNvPr>
          <p:cNvSpPr txBox="1"/>
          <p:nvPr/>
        </p:nvSpPr>
        <p:spPr>
          <a:xfrm>
            <a:off x="275925" y="43563"/>
            <a:ext cx="8579824"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ES" sz="4000" b="1" i="0" u="none" strike="noStrike" cap="none" dirty="0">
                <a:solidFill>
                  <a:schemeClr val="dk1"/>
                </a:solidFill>
                <a:latin typeface="Calibri"/>
                <a:ea typeface="Calibri"/>
                <a:cs typeface="Calibri"/>
                <a:sym typeface="Calibri"/>
              </a:rPr>
              <a:t>Pasos para el tratamiento de la señal</a:t>
            </a:r>
            <a:endParaRPr sz="1400" b="0" i="0" u="none" strike="noStrike" cap="none" dirty="0">
              <a:solidFill>
                <a:srgbClr val="000000"/>
              </a:solidFill>
              <a:latin typeface="Arial"/>
              <a:ea typeface="Arial"/>
              <a:cs typeface="Arial"/>
              <a:sym typeface="Arial"/>
            </a:endParaRPr>
          </a:p>
        </p:txBody>
      </p:sp>
      <p:graphicFrame>
        <p:nvGraphicFramePr>
          <p:cNvPr id="3" name="Diagrama 2">
            <a:extLst>
              <a:ext uri="{FF2B5EF4-FFF2-40B4-BE49-F238E27FC236}">
                <a16:creationId xmlns:a16="http://schemas.microsoft.com/office/drawing/2014/main" id="{5D912987-93E5-E8AD-5493-5B9189FBC8EE}"/>
              </a:ext>
            </a:extLst>
          </p:cNvPr>
          <p:cNvGraphicFramePr/>
          <p:nvPr>
            <p:extLst>
              <p:ext uri="{D42A27DB-BD31-4B8C-83A1-F6EECF244321}">
                <p14:modId xmlns:p14="http://schemas.microsoft.com/office/powerpoint/2010/main" val="4261019084"/>
              </p:ext>
            </p:extLst>
          </p:nvPr>
        </p:nvGraphicFramePr>
        <p:xfrm>
          <a:off x="1109846" y="614730"/>
          <a:ext cx="9826052" cy="31488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Complejo QRS">
            <a:extLst>
              <a:ext uri="{FF2B5EF4-FFF2-40B4-BE49-F238E27FC236}">
                <a16:creationId xmlns:a16="http://schemas.microsoft.com/office/drawing/2014/main" id="{7FA1FE50-E329-EEEE-E2DF-811613F262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6687" y="3209691"/>
            <a:ext cx="1643770" cy="2966257"/>
          </a:xfrm>
          <a:prstGeom prst="rect">
            <a:avLst/>
          </a:prstGeom>
          <a:noFill/>
          <a:extLst>
            <a:ext uri="{909E8E84-426E-40DD-AFC4-6F175D3DCCD1}">
              <a14:hiddenFill xmlns:a14="http://schemas.microsoft.com/office/drawing/2010/main">
                <a:solidFill>
                  <a:srgbClr val="FFFFFF"/>
                </a:solidFill>
              </a14:hiddenFill>
            </a:ext>
          </a:extLst>
        </p:spPr>
      </p:pic>
      <p:sp>
        <p:nvSpPr>
          <p:cNvPr id="7" name="Cerrar llave 6">
            <a:extLst>
              <a:ext uri="{FF2B5EF4-FFF2-40B4-BE49-F238E27FC236}">
                <a16:creationId xmlns:a16="http://schemas.microsoft.com/office/drawing/2014/main" id="{F22FA9E2-9F70-1C61-DAA8-1B655E0AF200}"/>
              </a:ext>
            </a:extLst>
          </p:cNvPr>
          <p:cNvSpPr/>
          <p:nvPr/>
        </p:nvSpPr>
        <p:spPr>
          <a:xfrm rot="16200000">
            <a:off x="7321429" y="2053306"/>
            <a:ext cx="309355" cy="200341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pic>
        <p:nvPicPr>
          <p:cNvPr id="9" name="Imagen 8">
            <a:extLst>
              <a:ext uri="{FF2B5EF4-FFF2-40B4-BE49-F238E27FC236}">
                <a16:creationId xmlns:a16="http://schemas.microsoft.com/office/drawing/2014/main" id="{C11D7780-3A1E-A326-F737-18D484E26F51}"/>
              </a:ext>
            </a:extLst>
          </p:cNvPr>
          <p:cNvPicPr>
            <a:picLocks noChangeAspect="1"/>
          </p:cNvPicPr>
          <p:nvPr/>
        </p:nvPicPr>
        <p:blipFill>
          <a:blip r:embed="rId10"/>
          <a:stretch>
            <a:fillRect/>
          </a:stretch>
        </p:blipFill>
        <p:spPr>
          <a:xfrm>
            <a:off x="2843837" y="4105072"/>
            <a:ext cx="3862850" cy="864677"/>
          </a:xfrm>
          <a:prstGeom prst="rect">
            <a:avLst/>
          </a:prstGeom>
        </p:spPr>
      </p:pic>
    </p:spTree>
    <p:extLst>
      <p:ext uri="{BB962C8B-B14F-4D97-AF65-F5344CB8AC3E}">
        <p14:creationId xmlns:p14="http://schemas.microsoft.com/office/powerpoint/2010/main" val="421950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0f58cd308d_1_91"/>
          <p:cNvSpPr/>
          <p:nvPr/>
        </p:nvSpPr>
        <p:spPr>
          <a:xfrm>
            <a:off x="0" y="0"/>
            <a:ext cx="8940900" cy="79500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g20f58cd308d_1_91"/>
          <p:cNvSpPr/>
          <p:nvPr/>
        </p:nvSpPr>
        <p:spPr>
          <a:xfrm>
            <a:off x="0" y="6732104"/>
            <a:ext cx="12192000" cy="126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6" name="Google Shape;96;g20f58cd308d_1_91" descr="Comunicado Oficial – Universidad Peruana Cayetano Heredia"/>
          <p:cNvPicPr preferRelativeResize="0"/>
          <p:nvPr/>
        </p:nvPicPr>
        <p:blipFill rotWithShape="1">
          <a:blip r:embed="rId3">
            <a:alphaModFix/>
          </a:blip>
          <a:srcRect/>
          <a:stretch/>
        </p:blipFill>
        <p:spPr>
          <a:xfrm>
            <a:off x="9226778" y="0"/>
            <a:ext cx="2683723" cy="1177018"/>
          </a:xfrm>
          <a:prstGeom prst="rect">
            <a:avLst/>
          </a:prstGeom>
          <a:noFill/>
          <a:ln>
            <a:noFill/>
          </a:ln>
        </p:spPr>
      </p:pic>
      <p:sp>
        <p:nvSpPr>
          <p:cNvPr id="98" name="Google Shape;98;g20f58cd308d_1_91"/>
          <p:cNvSpPr/>
          <p:nvPr/>
        </p:nvSpPr>
        <p:spPr>
          <a:xfrm>
            <a:off x="10472672" y="1070645"/>
            <a:ext cx="1066800" cy="37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7;p2">
            <a:extLst>
              <a:ext uri="{FF2B5EF4-FFF2-40B4-BE49-F238E27FC236}">
                <a16:creationId xmlns:a16="http://schemas.microsoft.com/office/drawing/2014/main" id="{140C512C-CBB5-3C9C-1DAB-677C2741EA0C}"/>
              </a:ext>
            </a:extLst>
          </p:cNvPr>
          <p:cNvSpPr txBox="1"/>
          <p:nvPr/>
        </p:nvSpPr>
        <p:spPr>
          <a:xfrm>
            <a:off x="275924" y="43563"/>
            <a:ext cx="7359909"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ES" sz="4000" b="1" i="0" u="none" strike="noStrike" cap="none" dirty="0">
                <a:solidFill>
                  <a:schemeClr val="dk1"/>
                </a:solidFill>
                <a:latin typeface="Calibri"/>
                <a:ea typeface="Calibri"/>
                <a:cs typeface="Calibri"/>
                <a:sym typeface="Calibri"/>
              </a:rPr>
              <a:t>Algoritmo de detección QRS</a:t>
            </a:r>
            <a:endParaRPr sz="1400" b="0" i="0" u="none" strike="noStrike" cap="none" dirty="0">
              <a:solidFill>
                <a:srgbClr val="000000"/>
              </a:solidFill>
              <a:latin typeface="Arial"/>
              <a:ea typeface="Arial"/>
              <a:cs typeface="Arial"/>
              <a:sym typeface="Arial"/>
            </a:endParaRPr>
          </a:p>
        </p:txBody>
      </p:sp>
      <p:sp>
        <p:nvSpPr>
          <p:cNvPr id="2" name="Google Shape;238;g20f58cd308d_0_62">
            <a:extLst>
              <a:ext uri="{FF2B5EF4-FFF2-40B4-BE49-F238E27FC236}">
                <a16:creationId xmlns:a16="http://schemas.microsoft.com/office/drawing/2014/main" id="{9D6C39D5-F6EE-D9F1-6667-273B7D9EF715}"/>
              </a:ext>
            </a:extLst>
          </p:cNvPr>
          <p:cNvSpPr txBox="1"/>
          <p:nvPr/>
        </p:nvSpPr>
        <p:spPr>
          <a:xfrm>
            <a:off x="435429" y="1070645"/>
            <a:ext cx="11238015" cy="2862282"/>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800"/>
              <a:buFont typeface="Arial"/>
              <a:buNone/>
            </a:pPr>
            <a:r>
              <a:rPr lang="es-PE" sz="2000" b="1" dirty="0">
                <a:latin typeface="Calibri"/>
                <a:ea typeface="Calibri"/>
                <a:cs typeface="Calibri"/>
                <a:sym typeface="Calibri"/>
              </a:rPr>
              <a:t>Resumen:</a:t>
            </a:r>
          </a:p>
          <a:p>
            <a:pPr marL="0" marR="0" lvl="0" indent="0" algn="just" rtl="0">
              <a:lnSpc>
                <a:spcPct val="100000"/>
              </a:lnSpc>
              <a:spcBef>
                <a:spcPts val="0"/>
              </a:spcBef>
              <a:spcAft>
                <a:spcPts val="0"/>
              </a:spcAft>
              <a:buClr>
                <a:srgbClr val="000000"/>
              </a:buClr>
              <a:buSzPts val="1800"/>
              <a:buFont typeface="Arial"/>
              <a:buNone/>
            </a:pPr>
            <a:r>
              <a:rPr lang="es-PE" sz="2000" dirty="0">
                <a:latin typeface="Calibri"/>
                <a:ea typeface="Calibri"/>
                <a:cs typeface="Calibri"/>
                <a:sym typeface="Calibri"/>
              </a:rPr>
              <a:t>“Hemos desarrollado </a:t>
            </a:r>
            <a:r>
              <a:rPr lang="es-ES" sz="2000" dirty="0">
                <a:latin typeface="Calibri"/>
                <a:ea typeface="Calibri"/>
                <a:cs typeface="Calibri"/>
                <a:sym typeface="Calibri"/>
              </a:rPr>
              <a:t>un algoritmo en tiempo real para la detección de los complejos QRS de las señales de ECG. Reconoce de manera confiable los complejos QRS basados en análisis digitales de pendiente, amplitud y ancho. Un filtro digital especial de paso de banda reduce las falsas detecciones causadas por los diversos tipos de interferencia presentes en las señales de ECG. Este filtrado permite el uso de umbrales bajos, lo que aumenta la sensibilidad de detección. El algoritmo ajusta automáticamente los umbrales y parámetros periódicamente para adaptarse a los cambios de ECG como la morfología QRS y la frecuencia cardíaca. Para la base de datos estándar de arritmia MIT / BIH de 24 h, este algoritmo detecta correctamente el 99.3 por ciento de los complejos QRS. Se desea obtener el complejo QRS”</a:t>
            </a:r>
            <a:endParaRPr sz="1600" dirty="0">
              <a:latin typeface="Calibri"/>
              <a:ea typeface="Calibri"/>
              <a:cs typeface="Calibri"/>
              <a:sym typeface="Calibri"/>
            </a:endParaRPr>
          </a:p>
        </p:txBody>
      </p:sp>
      <p:sp>
        <p:nvSpPr>
          <p:cNvPr id="6" name="CuadroTexto 5">
            <a:extLst>
              <a:ext uri="{FF2B5EF4-FFF2-40B4-BE49-F238E27FC236}">
                <a16:creationId xmlns:a16="http://schemas.microsoft.com/office/drawing/2014/main" id="{144EB453-C5D0-7B89-E491-654942120B84}"/>
              </a:ext>
            </a:extLst>
          </p:cNvPr>
          <p:cNvSpPr txBox="1"/>
          <p:nvPr/>
        </p:nvSpPr>
        <p:spPr>
          <a:xfrm>
            <a:off x="531421" y="4165354"/>
            <a:ext cx="6097978" cy="2246769"/>
          </a:xfrm>
          <a:prstGeom prst="rect">
            <a:avLst/>
          </a:prstGeom>
          <a:noFill/>
        </p:spPr>
        <p:txBody>
          <a:bodyPr wrap="square">
            <a:spAutoFit/>
          </a:bodyPr>
          <a:lstStyle/>
          <a:p>
            <a:pPr algn="l"/>
            <a:r>
              <a:rPr lang="es-ES" sz="2000" dirty="0">
                <a:latin typeface="Calibri"/>
                <a:ea typeface="Calibri"/>
                <a:cs typeface="Calibri"/>
              </a:rPr>
              <a:t>Librerías que utilizaremos:</a:t>
            </a:r>
          </a:p>
          <a:p>
            <a:pPr algn="l">
              <a:buFont typeface="Arial" panose="020B0604020202020204" pitchFamily="34" charset="0"/>
              <a:buChar char="•"/>
            </a:pPr>
            <a:r>
              <a:rPr lang="es-ES" sz="2000" dirty="0" err="1">
                <a:latin typeface="Calibri"/>
                <a:ea typeface="Calibri"/>
                <a:cs typeface="Calibri"/>
              </a:rPr>
              <a:t>Numpy</a:t>
            </a:r>
            <a:endParaRPr lang="es-ES" sz="2000" dirty="0">
              <a:latin typeface="Calibri"/>
              <a:ea typeface="Calibri"/>
              <a:cs typeface="Calibri"/>
            </a:endParaRPr>
          </a:p>
          <a:p>
            <a:pPr algn="l">
              <a:buFont typeface="Arial" panose="020B0604020202020204" pitchFamily="34" charset="0"/>
              <a:buChar char="•"/>
            </a:pPr>
            <a:r>
              <a:rPr lang="es-ES" sz="2000" dirty="0" err="1">
                <a:latin typeface="Calibri"/>
                <a:ea typeface="Calibri"/>
                <a:cs typeface="Calibri"/>
              </a:rPr>
              <a:t>Scipy</a:t>
            </a:r>
            <a:endParaRPr lang="es-ES" sz="2000" dirty="0">
              <a:latin typeface="Calibri"/>
              <a:ea typeface="Calibri"/>
              <a:cs typeface="Calibri"/>
            </a:endParaRPr>
          </a:p>
          <a:p>
            <a:pPr algn="l">
              <a:buFont typeface="Arial" panose="020B0604020202020204" pitchFamily="34" charset="0"/>
              <a:buChar char="•"/>
            </a:pPr>
            <a:r>
              <a:rPr lang="es-ES" sz="2000" dirty="0" err="1">
                <a:latin typeface="Calibri"/>
                <a:ea typeface="Calibri"/>
                <a:cs typeface="Calibri"/>
              </a:rPr>
              <a:t>Matplotlib</a:t>
            </a:r>
            <a:endParaRPr lang="es-ES" sz="2000" dirty="0">
              <a:latin typeface="Calibri"/>
              <a:ea typeface="Calibri"/>
              <a:cs typeface="Calibri"/>
            </a:endParaRPr>
          </a:p>
          <a:p>
            <a:pPr algn="l">
              <a:buFont typeface="Arial" panose="020B0604020202020204" pitchFamily="34" charset="0"/>
              <a:buChar char="•"/>
            </a:pPr>
            <a:r>
              <a:rPr lang="es-ES" sz="2000" dirty="0">
                <a:latin typeface="Calibri"/>
                <a:ea typeface="Calibri"/>
                <a:cs typeface="Calibri"/>
              </a:rPr>
              <a:t>Pandas</a:t>
            </a:r>
          </a:p>
          <a:p>
            <a:pPr algn="l">
              <a:buFont typeface="Arial" panose="020B0604020202020204" pitchFamily="34" charset="0"/>
              <a:buChar char="•"/>
            </a:pPr>
            <a:endParaRPr lang="es-ES" sz="2000" dirty="0">
              <a:latin typeface="Calibri"/>
              <a:ea typeface="Calibri"/>
              <a:cs typeface="Calibri"/>
            </a:endParaRPr>
          </a:p>
          <a:p>
            <a:pPr algn="l"/>
            <a:r>
              <a:rPr lang="es-ES" sz="2000" dirty="0">
                <a:latin typeface="Calibri"/>
                <a:ea typeface="Calibri"/>
                <a:cs typeface="Calibri"/>
              </a:rPr>
              <a:t>Enlace: https://ieeexplore.ieee.org/document/4122029</a:t>
            </a:r>
          </a:p>
        </p:txBody>
      </p:sp>
    </p:spTree>
    <p:extLst>
      <p:ext uri="{BB962C8B-B14F-4D97-AF65-F5344CB8AC3E}">
        <p14:creationId xmlns:p14="http://schemas.microsoft.com/office/powerpoint/2010/main" val="3183823955"/>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698</Words>
  <Application>Microsoft Office PowerPoint</Application>
  <PresentationFormat>Panorámica</PresentationFormat>
  <Paragraphs>66</Paragraphs>
  <Slides>10</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Julissa  Venancio Huerta</dc:creator>
  <cp:lastModifiedBy>Julissa Venancio Huerta</cp:lastModifiedBy>
  <cp:revision>3</cp:revision>
  <dcterms:created xsi:type="dcterms:W3CDTF">2023-01-16T19:40:50Z</dcterms:created>
  <dcterms:modified xsi:type="dcterms:W3CDTF">2023-05-13T18:34:51Z</dcterms:modified>
</cp:coreProperties>
</file>