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6087" autoAdjust="0"/>
  </p:normalViewPr>
  <p:slideViewPr>
    <p:cSldViewPr>
      <p:cViewPr varScale="1">
        <p:scale>
          <a:sx n="104" d="100"/>
          <a:sy n="104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05/04/2015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 err="1" smtClean="0"/>
              <a:t>PRáCTICA</a:t>
            </a:r>
            <a:r>
              <a:rPr lang="es-ES" sz="3800" dirty="0" smtClean="0"/>
              <a:t> 2  </a:t>
            </a:r>
            <a:br>
              <a:rPr lang="es-ES" sz="3800" dirty="0" smtClean="0"/>
            </a:br>
            <a:r>
              <a:rPr sz="3200" smtClean="0"/>
              <a:t>ALGORITMOS DIVIDE Y VENCERás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vi-VN" sz="1400" dirty="0" smtClean="0">
                <a:latin typeface="Tahoma (Cuerpo)"/>
              </a:rPr>
              <a:t>Ad</a:t>
            </a:r>
            <a:r>
              <a:rPr sz="1400" smtClean="0">
                <a:latin typeface="Tahoma (Cuerpo)"/>
              </a:rPr>
              <a:t>riá</a:t>
            </a:r>
            <a:r>
              <a:rPr lang="vi-VN" sz="1400" dirty="0" smtClean="0">
                <a:latin typeface="Tahoma (Cuerpo)"/>
              </a:rPr>
              <a:t>n</a:t>
            </a:r>
            <a:r>
              <a:rPr lang="vi-VN" sz="1400" dirty="0" smtClean="0"/>
              <a:t> Portillo</a:t>
            </a:r>
            <a:r>
              <a:rPr sz="1400" smtClean="0">
                <a:latin typeface="Tahoma (Cuerpo)"/>
              </a:rPr>
              <a:t> </a:t>
            </a:r>
            <a:r>
              <a:rPr sz="1400" smtClean="0">
                <a:latin typeface="Tahoma (Cuerpo)"/>
              </a:rPr>
              <a:t>Sánchez</a:t>
            </a:r>
            <a:r>
              <a:rPr sz="1400" smtClean="0"/>
              <a:t>, </a:t>
            </a:r>
            <a:r>
              <a:rPr lang="vi-VN" sz="1400" dirty="0" smtClean="0"/>
              <a:t>Alejandro </a:t>
            </a:r>
            <a:r>
              <a:rPr lang="vi-VN" sz="1400" dirty="0" smtClean="0">
                <a:latin typeface="Tahoma (Cuerpo)"/>
              </a:rPr>
              <a:t>Dur</a:t>
            </a:r>
            <a:r>
              <a:rPr sz="1400" smtClean="0">
                <a:latin typeface="Tahoma (Cuerpo)"/>
              </a:rPr>
              <a:t>á</a:t>
            </a:r>
            <a:r>
              <a:rPr lang="vi-VN" sz="1400" dirty="0" smtClean="0">
                <a:latin typeface="Tahoma (Cuerpo)"/>
              </a:rPr>
              <a:t>n</a:t>
            </a:r>
            <a:r>
              <a:rPr sz="1400" smtClean="0">
                <a:latin typeface="Tahoma (Cuerpo)"/>
              </a:rPr>
              <a:t> Castro</a:t>
            </a:r>
            <a:r>
              <a:rPr sz="1400" smtClean="0"/>
              <a:t>, </a:t>
            </a:r>
            <a:r>
              <a:rPr lang="vi-VN" sz="1400" dirty="0" smtClean="0"/>
              <a:t>Javier Labrat</a:t>
            </a:r>
            <a:r>
              <a:rPr sz="1400" smtClean="0">
                <a:latin typeface="Tahoma (Cuerpo)"/>
              </a:rPr>
              <a:t> Rodríguez</a:t>
            </a:r>
            <a:r>
              <a:rPr sz="1400" smtClean="0"/>
              <a:t>, </a:t>
            </a:r>
          </a:p>
          <a:p>
            <a:r>
              <a:rPr lang="vi-VN" sz="1400" dirty="0" smtClean="0"/>
              <a:t>Jose </a:t>
            </a:r>
            <a:r>
              <a:rPr lang="vi-VN" sz="1400" dirty="0" smtClean="0"/>
              <a:t>Antonio </a:t>
            </a:r>
            <a:r>
              <a:rPr lang="vi-VN" sz="1400" dirty="0" smtClean="0">
                <a:latin typeface="Tahoma (Cuerpo)"/>
              </a:rPr>
              <a:t>Mart</a:t>
            </a:r>
            <a:r>
              <a:rPr sz="1400" smtClean="0">
                <a:latin typeface="Tahoma (Cuerpo)"/>
              </a:rPr>
              <a:t>í</a:t>
            </a:r>
            <a:r>
              <a:rPr lang="vi-VN" sz="1400" dirty="0" smtClean="0">
                <a:latin typeface="Tahoma (Cuerpo)"/>
              </a:rPr>
              <a:t>ne</a:t>
            </a:r>
            <a:r>
              <a:rPr sz="1400" smtClean="0">
                <a:latin typeface="Tahoma (Cuerpo)"/>
              </a:rPr>
              <a:t>z López</a:t>
            </a:r>
            <a:r>
              <a:rPr sz="1400" smtClean="0"/>
              <a:t>, </a:t>
            </a:r>
            <a:r>
              <a:rPr lang="vi-VN" sz="1400" dirty="0" smtClean="0"/>
              <a:t>Jose </a:t>
            </a:r>
            <a:r>
              <a:rPr lang="vi-VN" sz="1400" dirty="0" smtClean="0">
                <a:latin typeface="Tahoma (Cuerpo)"/>
              </a:rPr>
              <a:t>Ju</a:t>
            </a:r>
            <a:r>
              <a:rPr sz="1400" smtClean="0">
                <a:latin typeface="Tahoma (Cuerpo)"/>
              </a:rPr>
              <a:t>á</a:t>
            </a:r>
            <a:r>
              <a:rPr lang="vi-VN" sz="1400" dirty="0" smtClean="0">
                <a:latin typeface="Tahoma (Cuerpo)"/>
              </a:rPr>
              <a:t>n</a:t>
            </a:r>
            <a:r>
              <a:rPr lang="vi-VN" sz="1400" dirty="0" smtClean="0"/>
              <a:t> </a:t>
            </a:r>
            <a:r>
              <a:rPr lang="vi-VN" sz="1400" dirty="0" smtClean="0">
                <a:latin typeface="Tahoma (Cuerpo)"/>
              </a:rPr>
              <a:t>P</a:t>
            </a:r>
            <a:r>
              <a:rPr sz="1400" smtClean="0">
                <a:latin typeface="Tahoma (Cuerpo)"/>
              </a:rPr>
              <a:t>é</a:t>
            </a:r>
            <a:r>
              <a:rPr lang="vi-VN" sz="1400" dirty="0" smtClean="0">
                <a:latin typeface="Tahoma (Cuerpo)"/>
              </a:rPr>
              <a:t>rez</a:t>
            </a:r>
            <a:r>
              <a:rPr sz="1400" smtClean="0">
                <a:latin typeface="Tahoma (Cuerpo)"/>
              </a:rPr>
              <a:t> González.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1028700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La eficiencia del algoritmo Divide y Vencerás es de orden O(n*log(n)), mientras que la eficiencia del algoritmo Fuerza Bruta es de orden O(n^2).</a:t>
            </a:r>
          </a:p>
          <a:p>
            <a:r>
              <a:rPr smtClean="0"/>
              <a:t>El método Divide y Vencerás mejora el algoritmo de forma muy notable.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smtClean="0"/>
              <a:t>Comparativa de Ambos Algoritmos.</a:t>
            </a:r>
            <a:endParaRPr lang="es-ES" dirty="0"/>
          </a:p>
        </p:txBody>
      </p:sp>
      <p:pic>
        <p:nvPicPr>
          <p:cNvPr id="2051" name="Picture 3" descr="C:\Users\Usuario\Downloads\1_Eficiencia_Empírica.jpg"/>
          <p:cNvPicPr>
            <a:picLocks noChangeAspect="1" noChangeArrowheads="1"/>
          </p:cNvPicPr>
          <p:nvPr/>
        </p:nvPicPr>
        <p:blipFill>
          <a:blip r:embed="rId3"/>
          <a:srcRect l="4724" b="7087"/>
          <a:stretch>
            <a:fillRect/>
          </a:stretch>
        </p:blipFill>
        <p:spPr bwMode="auto">
          <a:xfrm>
            <a:off x="1500166" y="-18"/>
            <a:ext cx="4730540" cy="345988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169893" y="3933"/>
            <a:ext cx="305141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mtClean="0"/>
              <a:t>Podemos observar como el </a:t>
            </a:r>
          </a:p>
          <a:p>
            <a:r>
              <a:rPr dirty="0" smtClean="0"/>
              <a:t>a</a:t>
            </a:r>
            <a:r>
              <a:rPr smtClean="0"/>
              <a:t>lgoritmo Divide y Vencerás</a:t>
            </a:r>
          </a:p>
          <a:p>
            <a:r>
              <a:rPr dirty="0" smtClean="0"/>
              <a:t>e</a:t>
            </a:r>
            <a:r>
              <a:rPr smtClean="0"/>
              <a:t>s mucho más eficiente que el</a:t>
            </a:r>
          </a:p>
          <a:p>
            <a:r>
              <a:rPr dirty="0" smtClean="0"/>
              <a:t>d</a:t>
            </a:r>
            <a:r>
              <a:rPr smtClean="0"/>
              <a:t>e fuerza bruta, tanto que son</a:t>
            </a:r>
          </a:p>
          <a:p>
            <a:r>
              <a:rPr dirty="0" smtClean="0"/>
              <a:t>d</a:t>
            </a:r>
            <a:r>
              <a:rPr smtClean="0"/>
              <a:t>e un orden completamente </a:t>
            </a:r>
          </a:p>
          <a:p>
            <a:r>
              <a:rPr dirty="0" smtClean="0"/>
              <a:t>d</a:t>
            </a:r>
            <a:r>
              <a:rPr smtClean="0"/>
              <a:t>istinto, mientras el algoritmo </a:t>
            </a:r>
          </a:p>
          <a:p>
            <a:r>
              <a:rPr smtClean="0"/>
              <a:t>D</a:t>
            </a:r>
            <a:r>
              <a:rPr smtClean="0"/>
              <a:t>ivide y Vencerás no crece por</a:t>
            </a:r>
          </a:p>
          <a:p>
            <a:r>
              <a:rPr dirty="0" smtClean="0"/>
              <a:t>e</a:t>
            </a:r>
            <a:r>
              <a:rPr smtClean="0"/>
              <a:t>ncima de las décimas, el</a:t>
            </a:r>
          </a:p>
          <a:p>
            <a:r>
              <a:rPr dirty="0" smtClean="0"/>
              <a:t>a</a:t>
            </a:r>
            <a:r>
              <a:rPr smtClean="0"/>
              <a:t>lgoritmo fuerza bruta se va </a:t>
            </a:r>
          </a:p>
          <a:p>
            <a:r>
              <a:rPr dirty="0" smtClean="0"/>
              <a:t>a</a:t>
            </a:r>
            <a:r>
              <a:rPr smtClean="0"/>
              <a:t>lejando hacia números </a:t>
            </a:r>
          </a:p>
          <a:p>
            <a:r>
              <a:rPr dirty="0" smtClean="0"/>
              <a:t>p</a:t>
            </a:r>
            <a:r>
              <a:rPr smtClean="0"/>
              <a:t>oco manejables.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 smtClean="0"/>
              <a:t>Algoritmo Obvio de Fuerza Bruta.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00034" y="1428742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FuerzaBruta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(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∗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preferencias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,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const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TAMA) {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 total = 0 ;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for (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i = 0 ; i &lt; n−1 ; ++i ) {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  for (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int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 j = i+1 ; j &lt; n ; ++j ) {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   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if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( T[ i ] &gt; T[ j ] )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      total++;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  }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}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    </a:t>
            </a:r>
            <a:r>
              <a:rPr lang="pt-BR" sz="1400" dirty="0" err="1" smtClean="0">
                <a:ea typeface="Dotum" pitchFamily="34" charset="-127"/>
                <a:cs typeface="Calibri" pitchFamily="34" charset="0"/>
              </a:rPr>
              <a:t>return</a:t>
            </a:r>
            <a:r>
              <a:rPr lang="pt-BR" sz="1400" dirty="0" smtClean="0">
                <a:ea typeface="Dotum" pitchFamily="34" charset="-127"/>
                <a:cs typeface="Calibri" pitchFamily="34" charset="0"/>
              </a:rPr>
              <a:t> total;</a:t>
            </a:r>
          </a:p>
          <a:p>
            <a:r>
              <a:rPr lang="pt-BR" sz="1400" dirty="0" smtClean="0">
                <a:ea typeface="Dotum" pitchFamily="34" charset="-127"/>
                <a:cs typeface="Calibri" pitchFamily="34" charset="0"/>
              </a:rPr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714876" y="1428742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El algoritmo de fuerza bruta simplemente recorre linealmente el vector, comparando cada elemento con todos los demás, y así contando el número de inversiones que dicho vector posee.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378619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Este algoritmo no es más que el algoritmo obvio, y no será muy eficiente, ya que tendrá que realizar una comparación con n elementos para cada elemento del vector, lo cual provocará un algoritmo de Orden(n^2), aunque vamos a comprobar eso ahora.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 fontScale="90000"/>
          </a:bodyPr>
          <a:lstStyle>
            <a:extLst/>
          </a:lstStyle>
          <a:p>
            <a:r>
              <a:rPr lang="es-ES" dirty="0" smtClean="0"/>
              <a:t>Análisis del Algoritmo de Fuerza Bruta.</a:t>
            </a:r>
            <a:endParaRPr lang="es-ES" dirty="0"/>
          </a:p>
        </p:txBody>
      </p:sp>
      <p:pic>
        <p:nvPicPr>
          <p:cNvPr id="1026" name="Picture 2" descr="C:\Users\Usuario\Pictures\Sin títul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357304"/>
            <a:ext cx="3214710" cy="3628976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214414" y="4286262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latin typeface="Dotum" pitchFamily="34" charset="-127"/>
                <a:ea typeface="Dotum" pitchFamily="34" charset="-127"/>
                <a:cs typeface="Calibri" pitchFamily="34" charset="0"/>
              </a:rPr>
              <a:t>Tabla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 de Resultados</a:t>
            </a:r>
          </a:p>
          <a:p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d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e </a:t>
            </a:r>
            <a:r>
              <a:rPr lang="pt-BR" b="1" dirty="0" err="1" smtClean="0">
                <a:latin typeface="Dotum" pitchFamily="34" charset="-127"/>
                <a:ea typeface="Dotum" pitchFamily="34" charset="-127"/>
                <a:cs typeface="Calibri" pitchFamily="34" charset="0"/>
              </a:rPr>
              <a:t>eficiencia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 empírica.</a:t>
            </a:r>
            <a:endParaRPr lang="pt-BR" b="1" dirty="0" smtClean="0">
              <a:latin typeface="Dotum" pitchFamily="34" charset="-127"/>
              <a:ea typeface="Dotum" pitchFamily="34" charset="-127"/>
              <a:cs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71472" y="1428742"/>
            <a:ext cx="328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tx2"/>
                </a:solidFill>
                <a:latin typeface="+mj-lt"/>
                <a:ea typeface="Dotum" pitchFamily="34" charset="-127"/>
                <a:cs typeface="Calibri" pitchFamily="34" charset="0"/>
              </a:rPr>
              <a:t>Eficiencia</a:t>
            </a:r>
            <a:r>
              <a:rPr lang="pt-BR" sz="3200" dirty="0" smtClean="0">
                <a:solidFill>
                  <a:schemeClr val="tx2"/>
                </a:solidFill>
                <a:latin typeface="+mj-lt"/>
                <a:ea typeface="Dotum" pitchFamily="34" charset="-127"/>
                <a:cs typeface="Calibri" pitchFamily="34" charset="0"/>
              </a:rPr>
              <a:t> Empírica.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742966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Se puede observar un crecimiento exponencial, aunque ahora comprobaremos esto de forma directa calculando la Eficiencia Híbrida.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smtClean="0"/>
              <a:t>Gráfica de Eficiencia Empírica.</a:t>
            </a:r>
            <a:endParaRPr lang="es-ES" dirty="0"/>
          </a:p>
        </p:txBody>
      </p:sp>
      <p:pic>
        <p:nvPicPr>
          <p:cNvPr id="2051" name="Picture 3" descr="C:\Users\Usuario\Downloads\1_Eficiencia_Empírica.jpg"/>
          <p:cNvPicPr>
            <a:picLocks noChangeAspect="1" noChangeArrowheads="1"/>
          </p:cNvPicPr>
          <p:nvPr/>
        </p:nvPicPr>
        <p:blipFill>
          <a:blip r:embed="rId3"/>
          <a:srcRect l="5315" b="7087"/>
          <a:stretch>
            <a:fillRect/>
          </a:stretch>
        </p:blipFill>
        <p:spPr bwMode="auto">
          <a:xfrm>
            <a:off x="1542447" y="0"/>
            <a:ext cx="4667240" cy="3434895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286512" y="142858"/>
            <a:ext cx="26132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mtClean="0"/>
              <a:t>La curva es cada vez más </a:t>
            </a:r>
          </a:p>
          <a:p>
            <a:r>
              <a:rPr dirty="0" smtClean="0"/>
              <a:t>p</a:t>
            </a:r>
            <a:r>
              <a:rPr smtClean="0"/>
              <a:t>ronunciada conforme </a:t>
            </a:r>
          </a:p>
          <a:p>
            <a:r>
              <a:rPr dirty="0" smtClean="0"/>
              <a:t>l</a:t>
            </a:r>
            <a:r>
              <a:rPr smtClean="0"/>
              <a:t>legamos a números más</a:t>
            </a:r>
          </a:p>
          <a:p>
            <a:r>
              <a:rPr dirty="0" smtClean="0"/>
              <a:t>y</a:t>
            </a:r>
            <a:r>
              <a:rPr smtClean="0"/>
              <a:t> más altos.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742966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La eficiencia del algoritmo Fuerza Bruta, queda confirmado, es </a:t>
            </a:r>
            <a:r>
              <a:rPr smtClean="0"/>
              <a:t>de </a:t>
            </a:r>
            <a:r>
              <a:rPr smtClean="0"/>
              <a:t>Orden </a:t>
            </a:r>
            <a:r>
              <a:rPr smtClean="0"/>
              <a:t>O(n^2).</a:t>
            </a:r>
          </a:p>
          <a:p>
            <a:r>
              <a:rPr smtClean="0"/>
              <a:t>El ajuste de la función con un polinomio de segundo grado es perfecto.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smtClean="0"/>
              <a:t>Eficiencia Híbrida.</a:t>
            </a:r>
            <a:endParaRPr lang="es-ES" dirty="0"/>
          </a:p>
        </p:txBody>
      </p:sp>
      <p:pic>
        <p:nvPicPr>
          <p:cNvPr id="2051" name="Picture 3" descr="C:\Users\Usuario\Downloads\1_Eficiencia_Empírica.jpg"/>
          <p:cNvPicPr>
            <a:picLocks noChangeAspect="1" noChangeArrowheads="1"/>
          </p:cNvPicPr>
          <p:nvPr/>
        </p:nvPicPr>
        <p:blipFill>
          <a:blip r:embed="rId3"/>
          <a:srcRect l="4724" b="7087"/>
          <a:stretch>
            <a:fillRect/>
          </a:stretch>
        </p:blipFill>
        <p:spPr bwMode="auto">
          <a:xfrm>
            <a:off x="1526754" y="0"/>
            <a:ext cx="4688320" cy="3429006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169893" y="142858"/>
            <a:ext cx="30455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mtClean="0"/>
              <a:t>Podemos observar como el </a:t>
            </a:r>
          </a:p>
          <a:p>
            <a:r>
              <a:rPr dirty="0" smtClean="0"/>
              <a:t>a</a:t>
            </a:r>
            <a:r>
              <a:rPr smtClean="0"/>
              <a:t>juste a la función polinómica</a:t>
            </a:r>
          </a:p>
          <a:p>
            <a:r>
              <a:rPr dirty="0" smtClean="0"/>
              <a:t>d</a:t>
            </a:r>
            <a:r>
              <a:rPr smtClean="0"/>
              <a:t>e segundo grado es perfecto.</a:t>
            </a:r>
          </a:p>
          <a:p>
            <a:r>
              <a:rPr smtClean="0"/>
              <a:t>Tanto que se confunde la curva</a:t>
            </a:r>
          </a:p>
          <a:p>
            <a:r>
              <a:rPr dirty="0" smtClean="0"/>
              <a:t>d</a:t>
            </a:r>
            <a:r>
              <a:rPr smtClean="0"/>
              <a:t>e ajuste con la de la función.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 smtClean="0"/>
              <a:t>Algoritmo Divide y Vencerás.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71472" y="1428742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000" smtClean="0"/>
              <a:t>int CompararPreferencias(int * preferencias, const int TAMA</a:t>
            </a:r>
            <a:r>
              <a:rPr sz="1000" smtClean="0"/>
              <a:t>) </a:t>
            </a:r>
            <a:r>
              <a:rPr sz="1000" smtClean="0"/>
              <a:t>{ </a:t>
            </a:r>
          </a:p>
          <a:p>
            <a:r>
              <a:rPr sz="1000" smtClean="0"/>
              <a:t>  if(TAMA </a:t>
            </a:r>
            <a:r>
              <a:rPr sz="1000" smtClean="0"/>
              <a:t>== 0</a:t>
            </a:r>
            <a:r>
              <a:rPr sz="1000" smtClean="0"/>
              <a:t>) </a:t>
            </a:r>
            <a:endParaRPr sz="1000" smtClean="0"/>
          </a:p>
          <a:p>
            <a:r>
              <a:rPr sz="1000" smtClean="0"/>
              <a:t>    return </a:t>
            </a:r>
            <a:r>
              <a:rPr sz="1000" smtClean="0"/>
              <a:t>0</a:t>
            </a:r>
            <a:r>
              <a:rPr sz="1000" smtClean="0"/>
              <a:t>;</a:t>
            </a:r>
          </a:p>
          <a:p>
            <a:endParaRPr sz="1000" smtClean="0"/>
          </a:p>
          <a:p>
            <a:r>
              <a:rPr sz="1000" smtClean="0"/>
              <a:t>  const </a:t>
            </a:r>
            <a:r>
              <a:rPr sz="1000" smtClean="0"/>
              <a:t>int MITAD = </a:t>
            </a:r>
            <a:r>
              <a:rPr sz="1000" smtClean="0"/>
              <a:t>TAMA/2</a:t>
            </a:r>
            <a:r>
              <a:rPr sz="1000" smtClean="0"/>
              <a:t>;</a:t>
            </a:r>
          </a:p>
          <a:p>
            <a:r>
              <a:rPr sz="1000" smtClean="0"/>
              <a:t>  int </a:t>
            </a:r>
            <a:r>
              <a:rPr sz="1000" smtClean="0"/>
              <a:t>* preferencias1 = new int[MITAD</a:t>
            </a:r>
            <a:r>
              <a:rPr sz="1000" smtClean="0"/>
              <a:t>]; </a:t>
            </a:r>
            <a:endParaRPr sz="1000" smtClean="0"/>
          </a:p>
          <a:p>
            <a:r>
              <a:rPr sz="1000" smtClean="0"/>
              <a:t>  int </a:t>
            </a:r>
            <a:r>
              <a:rPr sz="1000" smtClean="0"/>
              <a:t>* preferencias2 = &amp;</a:t>
            </a:r>
            <a:r>
              <a:rPr sz="1000" smtClean="0"/>
              <a:t>preferencias[MITAD</a:t>
            </a:r>
            <a:r>
              <a:rPr sz="1000" smtClean="0"/>
              <a:t>];</a:t>
            </a:r>
          </a:p>
          <a:p>
            <a:r>
              <a:rPr sz="1000" smtClean="0"/>
              <a:t>  preferencias1 </a:t>
            </a:r>
            <a:r>
              <a:rPr sz="1000" smtClean="0"/>
              <a:t>= </a:t>
            </a:r>
            <a:r>
              <a:rPr sz="1000" smtClean="0"/>
              <a:t>preferencias</a:t>
            </a:r>
            <a:r>
              <a:rPr sz="1000" smtClean="0"/>
              <a:t>;</a:t>
            </a:r>
          </a:p>
          <a:p>
            <a:endParaRPr sz="1000" smtClean="0"/>
          </a:p>
          <a:p>
            <a:r>
              <a:rPr sz="1000" smtClean="0"/>
              <a:t>  int </a:t>
            </a:r>
            <a:r>
              <a:rPr sz="1000" smtClean="0"/>
              <a:t>pref1 </a:t>
            </a:r>
            <a:r>
              <a:rPr sz="1000" smtClean="0"/>
              <a:t>= </a:t>
            </a:r>
            <a:r>
              <a:rPr sz="1000" smtClean="0"/>
              <a:t>CompararPreferencias(preferencias1</a:t>
            </a:r>
            <a:r>
              <a:rPr sz="1000" smtClean="0"/>
              <a:t>, </a:t>
            </a:r>
            <a:r>
              <a:rPr sz="1000" smtClean="0"/>
              <a:t>MITAD</a:t>
            </a:r>
            <a:r>
              <a:rPr sz="1000" smtClean="0"/>
              <a:t>);</a:t>
            </a:r>
          </a:p>
          <a:p>
            <a:r>
              <a:rPr sz="1000" smtClean="0"/>
              <a:t>  int </a:t>
            </a:r>
            <a:r>
              <a:rPr sz="1000" smtClean="0"/>
              <a:t>pref2 = CompararPreferencias(preferencias2, </a:t>
            </a:r>
            <a:r>
              <a:rPr sz="1000" smtClean="0"/>
              <a:t>MITAD</a:t>
            </a:r>
            <a:r>
              <a:rPr sz="1000" smtClean="0"/>
              <a:t>);</a:t>
            </a:r>
          </a:p>
          <a:p>
            <a:r>
              <a:rPr sz="1000" smtClean="0"/>
              <a:t>  int </a:t>
            </a:r>
            <a:r>
              <a:rPr sz="1000" smtClean="0"/>
              <a:t>total = pref1 + </a:t>
            </a:r>
            <a:r>
              <a:rPr sz="1000" smtClean="0"/>
              <a:t>pref2</a:t>
            </a:r>
            <a:r>
              <a:rPr sz="1000" smtClean="0"/>
              <a:t>;</a:t>
            </a:r>
          </a:p>
          <a:p>
            <a:endParaRPr sz="1000" smtClean="0"/>
          </a:p>
          <a:p>
            <a:r>
              <a:rPr sz="1000" smtClean="0"/>
              <a:t>  total </a:t>
            </a:r>
            <a:r>
              <a:rPr sz="1000" smtClean="0"/>
              <a:t>+= ContarInversiones(preferencias1, preferencias2, </a:t>
            </a:r>
            <a:r>
              <a:rPr sz="1000" smtClean="0"/>
              <a:t>MITAD</a:t>
            </a:r>
            <a:r>
              <a:rPr sz="1000" smtClean="0"/>
              <a:t>);</a:t>
            </a:r>
          </a:p>
          <a:p>
            <a:r>
              <a:rPr sz="1000" smtClean="0"/>
              <a:t>  return </a:t>
            </a:r>
            <a:r>
              <a:rPr sz="1000" smtClean="0"/>
              <a:t>total</a:t>
            </a:r>
            <a:r>
              <a:rPr sz="1000" smtClean="0"/>
              <a:t>;</a:t>
            </a:r>
          </a:p>
          <a:p>
            <a:r>
              <a:rPr sz="1000" smtClean="0"/>
              <a:t>}</a:t>
            </a:r>
            <a:endParaRPr lang="es-ES" sz="1000" dirty="0"/>
          </a:p>
        </p:txBody>
      </p:sp>
      <p:sp>
        <p:nvSpPr>
          <p:cNvPr id="5" name="4 Rectángulo"/>
          <p:cNvSpPr/>
          <p:nvPr/>
        </p:nvSpPr>
        <p:spPr>
          <a:xfrm>
            <a:off x="4429124" y="1428742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000" smtClean="0"/>
              <a:t>int ContarInversiones(int * preferencias1, int * preferencias2, const int TAMA</a:t>
            </a:r>
            <a:r>
              <a:rPr sz="1000" smtClean="0"/>
              <a:t>) </a:t>
            </a:r>
            <a:r>
              <a:rPr sz="1000" smtClean="0"/>
              <a:t>{</a:t>
            </a:r>
          </a:p>
          <a:p>
            <a:r>
              <a:rPr sz="1000" smtClean="0"/>
              <a:t>  </a:t>
            </a:r>
            <a:r>
              <a:rPr sz="1000" smtClean="0"/>
              <a:t>int total = </a:t>
            </a:r>
            <a:r>
              <a:rPr sz="1000" smtClean="0"/>
              <a:t>0</a:t>
            </a:r>
            <a:r>
              <a:rPr sz="1000" smtClean="0"/>
              <a:t>;</a:t>
            </a:r>
          </a:p>
          <a:p>
            <a:r>
              <a:rPr sz="1000" smtClean="0"/>
              <a:t>  </a:t>
            </a:r>
            <a:r>
              <a:rPr sz="1000" smtClean="0"/>
              <a:t>for(int i=0; i &lt; TAMA; i</a:t>
            </a:r>
            <a:r>
              <a:rPr sz="1000" smtClean="0"/>
              <a:t>++) </a:t>
            </a:r>
            <a:r>
              <a:rPr sz="1000" smtClean="0"/>
              <a:t>{ </a:t>
            </a:r>
          </a:p>
          <a:p>
            <a:r>
              <a:rPr sz="1000" smtClean="0"/>
              <a:t>    int </a:t>
            </a:r>
            <a:r>
              <a:rPr sz="1000" smtClean="0"/>
              <a:t>j </a:t>
            </a:r>
            <a:r>
              <a:rPr sz="1000" smtClean="0"/>
              <a:t>= </a:t>
            </a:r>
            <a:r>
              <a:rPr sz="1000" smtClean="0"/>
              <a:t>0;</a:t>
            </a:r>
          </a:p>
          <a:p>
            <a:r>
              <a:rPr sz="1000" smtClean="0"/>
              <a:t>    </a:t>
            </a:r>
            <a:r>
              <a:rPr sz="1000" smtClean="0"/>
              <a:t>bool menor = </a:t>
            </a:r>
            <a:r>
              <a:rPr sz="1000" smtClean="0"/>
              <a:t>true</a:t>
            </a:r>
            <a:r>
              <a:rPr sz="1000" smtClean="0"/>
              <a:t>;</a:t>
            </a:r>
          </a:p>
          <a:p>
            <a:r>
              <a:rPr sz="1000" smtClean="0"/>
              <a:t>    </a:t>
            </a:r>
            <a:r>
              <a:rPr sz="1000" smtClean="0"/>
              <a:t>while(j &lt; TAMA &amp;&amp; menor</a:t>
            </a:r>
            <a:r>
              <a:rPr sz="1000" smtClean="0"/>
              <a:t>) </a:t>
            </a:r>
            <a:r>
              <a:rPr sz="1000" smtClean="0"/>
              <a:t>{</a:t>
            </a:r>
          </a:p>
          <a:p>
            <a:r>
              <a:rPr sz="1000" smtClean="0"/>
              <a:t>      </a:t>
            </a:r>
            <a:r>
              <a:rPr sz="1000" smtClean="0"/>
              <a:t>if(preferencias2[i % TAMA] &lt; preferencias1[j</a:t>
            </a:r>
            <a:r>
              <a:rPr sz="1000" smtClean="0"/>
              <a:t>]) </a:t>
            </a:r>
            <a:r>
              <a:rPr sz="1000" smtClean="0"/>
              <a:t>{</a:t>
            </a:r>
          </a:p>
          <a:p>
            <a:r>
              <a:rPr sz="1000" smtClean="0"/>
              <a:t>        </a:t>
            </a:r>
            <a:r>
              <a:rPr sz="1000" smtClean="0"/>
              <a:t>j</a:t>
            </a:r>
            <a:r>
              <a:rPr sz="1000" smtClean="0"/>
              <a:t>++;</a:t>
            </a:r>
          </a:p>
          <a:p>
            <a:r>
              <a:rPr sz="1000" smtClean="0"/>
              <a:t>        </a:t>
            </a:r>
            <a:r>
              <a:rPr sz="1000" smtClean="0"/>
              <a:t>total</a:t>
            </a:r>
            <a:r>
              <a:rPr sz="1000" smtClean="0"/>
              <a:t>++;</a:t>
            </a:r>
          </a:p>
          <a:p>
            <a:r>
              <a:rPr sz="1000" smtClean="0"/>
              <a:t>      }</a:t>
            </a:r>
          </a:p>
          <a:p>
            <a:r>
              <a:rPr sz="1000" smtClean="0"/>
              <a:t>      else</a:t>
            </a:r>
          </a:p>
          <a:p>
            <a:r>
              <a:rPr sz="1000" smtClean="0"/>
              <a:t>        </a:t>
            </a:r>
            <a:r>
              <a:rPr sz="1000" smtClean="0"/>
              <a:t>menor = </a:t>
            </a:r>
            <a:r>
              <a:rPr sz="1000" smtClean="0"/>
              <a:t>false</a:t>
            </a:r>
            <a:r>
              <a:rPr sz="1000" smtClean="0"/>
              <a:t>;</a:t>
            </a:r>
          </a:p>
          <a:p>
            <a:r>
              <a:rPr sz="1000" smtClean="0"/>
              <a:t>    }</a:t>
            </a:r>
          </a:p>
          <a:p>
            <a:r>
              <a:rPr sz="1000" smtClean="0"/>
              <a:t>  }</a:t>
            </a:r>
          </a:p>
          <a:p>
            <a:r>
              <a:rPr sz="1000" smtClean="0"/>
              <a:t>  </a:t>
            </a:r>
            <a:r>
              <a:rPr sz="1000" smtClean="0"/>
              <a:t>return </a:t>
            </a:r>
            <a:r>
              <a:rPr sz="1000" smtClean="0"/>
              <a:t>total</a:t>
            </a:r>
            <a:r>
              <a:rPr sz="1000" smtClean="0"/>
              <a:t>;</a:t>
            </a:r>
          </a:p>
          <a:p>
            <a:r>
              <a:rPr sz="1000" smtClean="0"/>
              <a:t>}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71472" y="407194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El algoritmo divide y vencerás divide el algoritmo en dos partes, cada una de las cuales llama de forma recursiva a la función CompararPreferencias() y luego cuenta las inversiones entre las dos partes a través de la función ContarInversiones().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 fontScale="90000"/>
          </a:bodyPr>
          <a:lstStyle>
            <a:extLst/>
          </a:lstStyle>
          <a:p>
            <a:r>
              <a:rPr lang="es-ES" dirty="0" smtClean="0"/>
              <a:t>Análisis del Algoritmo Divide y Vencerás.</a:t>
            </a:r>
            <a:endParaRPr lang="es-ES" dirty="0"/>
          </a:p>
        </p:txBody>
      </p:sp>
      <p:pic>
        <p:nvPicPr>
          <p:cNvPr id="1026" name="Picture 2" descr="C:\Users\Usuario\Pictures\Sin título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86182" y="1436623"/>
            <a:ext cx="3214710" cy="3470337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214414" y="4286262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latin typeface="Dotum" pitchFamily="34" charset="-127"/>
                <a:ea typeface="Dotum" pitchFamily="34" charset="-127"/>
                <a:cs typeface="Calibri" pitchFamily="34" charset="0"/>
              </a:rPr>
              <a:t>Tabla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 de Resultados</a:t>
            </a:r>
          </a:p>
          <a:p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d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e </a:t>
            </a:r>
            <a:r>
              <a:rPr lang="pt-BR" b="1" dirty="0" err="1" smtClean="0">
                <a:latin typeface="Dotum" pitchFamily="34" charset="-127"/>
                <a:ea typeface="Dotum" pitchFamily="34" charset="-127"/>
                <a:cs typeface="Calibri" pitchFamily="34" charset="0"/>
              </a:rPr>
              <a:t>eficiencia</a:t>
            </a:r>
            <a:r>
              <a:rPr lang="pt-BR" b="1" dirty="0" smtClean="0">
                <a:latin typeface="Dotum" pitchFamily="34" charset="-127"/>
                <a:ea typeface="Dotum" pitchFamily="34" charset="-127"/>
                <a:cs typeface="Calibri" pitchFamily="34" charset="0"/>
              </a:rPr>
              <a:t> empírica.</a:t>
            </a:r>
            <a:endParaRPr lang="pt-BR" b="1" dirty="0" smtClean="0">
              <a:latin typeface="Dotum" pitchFamily="34" charset="-127"/>
              <a:ea typeface="Dotum" pitchFamily="34" charset="-127"/>
              <a:cs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71472" y="1428742"/>
            <a:ext cx="328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tx2"/>
                </a:solidFill>
                <a:latin typeface="+mj-lt"/>
                <a:ea typeface="Dotum" pitchFamily="34" charset="-127"/>
                <a:cs typeface="Calibri" pitchFamily="34" charset="0"/>
              </a:rPr>
              <a:t>Eficiencia</a:t>
            </a:r>
            <a:r>
              <a:rPr lang="pt-BR" sz="3200" dirty="0" smtClean="0">
                <a:solidFill>
                  <a:schemeClr val="tx2"/>
                </a:solidFill>
                <a:latin typeface="+mj-lt"/>
                <a:ea typeface="Dotum" pitchFamily="34" charset="-127"/>
                <a:cs typeface="Calibri" pitchFamily="34" charset="0"/>
              </a:rPr>
              <a:t> Empírica.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85842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Se puede observar que el crecimiento de esta gráfica no es exponencial sino se asemeja más bien a una función logarítmica, pero vamos a comprobar esto a través del cálculo de la eficiencia híbrida.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smtClean="0"/>
              <a:t>Gráfica de Eficiencia Empírica.</a:t>
            </a:r>
            <a:endParaRPr lang="es-ES" dirty="0"/>
          </a:p>
        </p:txBody>
      </p:sp>
      <p:pic>
        <p:nvPicPr>
          <p:cNvPr id="2051" name="Picture 3" descr="C:\Users\Usuario\Downloads\1_Eficiencia_Empírica.jpg"/>
          <p:cNvPicPr>
            <a:picLocks noChangeAspect="1" noChangeArrowheads="1"/>
          </p:cNvPicPr>
          <p:nvPr/>
        </p:nvPicPr>
        <p:blipFill>
          <a:blip r:embed="rId3"/>
          <a:srcRect l="5315" b="7087"/>
          <a:stretch>
            <a:fillRect/>
          </a:stretch>
        </p:blipFill>
        <p:spPr bwMode="auto">
          <a:xfrm>
            <a:off x="1506775" y="0"/>
            <a:ext cx="4659222" cy="3429006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215074" y="142858"/>
            <a:ext cx="29947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mtClean="0"/>
              <a:t>Podemos observar como en</a:t>
            </a:r>
          </a:p>
          <a:p>
            <a:r>
              <a:rPr dirty="0" smtClean="0"/>
              <a:t>e</a:t>
            </a:r>
            <a:r>
              <a:rPr smtClean="0"/>
              <a:t>ste caso el algoritmo no </a:t>
            </a:r>
          </a:p>
          <a:p>
            <a:r>
              <a:rPr dirty="0" smtClean="0"/>
              <a:t>c</a:t>
            </a:r>
            <a:r>
              <a:rPr smtClean="0"/>
              <a:t>rece de forma cada vez más</a:t>
            </a:r>
          </a:p>
          <a:p>
            <a:r>
              <a:rPr dirty="0" smtClean="0"/>
              <a:t>p</a:t>
            </a:r>
            <a:r>
              <a:rPr smtClean="0"/>
              <a:t>ronunciada si no que la curva</a:t>
            </a:r>
          </a:p>
          <a:p>
            <a:r>
              <a:rPr dirty="0" smtClean="0"/>
              <a:t>v</a:t>
            </a:r>
            <a:r>
              <a:rPr smtClean="0"/>
              <a:t>a reduciendo su inclinación</a:t>
            </a:r>
          </a:p>
          <a:p>
            <a:r>
              <a:rPr dirty="0" smtClean="0"/>
              <a:t>c</a:t>
            </a:r>
            <a:r>
              <a:rPr smtClean="0"/>
              <a:t>onforme llega a números</a:t>
            </a:r>
          </a:p>
          <a:p>
            <a:r>
              <a:rPr smtClean="0"/>
              <a:t>más altos.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1028700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es-ES" dirty="0" smtClean="0"/>
              <a:t>La eficiencia del algoritmo Divide y Vencerás, queda confirmado, es de orden O(n*log(n)). </a:t>
            </a:r>
          </a:p>
          <a:p>
            <a:r>
              <a:rPr lang="es-ES" dirty="0" smtClean="0"/>
              <a:t>Se puede apreciar claramente como el ajuste de la función más correcto es el de una función logarítmica.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smtClean="0"/>
              <a:t>Eficiencia Híbrida.</a:t>
            </a:r>
            <a:endParaRPr lang="es-ES" dirty="0"/>
          </a:p>
        </p:txBody>
      </p:sp>
      <p:pic>
        <p:nvPicPr>
          <p:cNvPr id="2051" name="Picture 3" descr="C:\Users\Usuario\Downloads\1_Eficiencia_Empírica.jpg"/>
          <p:cNvPicPr>
            <a:picLocks noChangeAspect="1" noChangeArrowheads="1"/>
          </p:cNvPicPr>
          <p:nvPr/>
        </p:nvPicPr>
        <p:blipFill>
          <a:blip r:embed="rId3"/>
          <a:srcRect l="2362" b="2362"/>
          <a:stretch>
            <a:fillRect/>
          </a:stretch>
        </p:blipFill>
        <p:spPr bwMode="auto">
          <a:xfrm>
            <a:off x="1530397" y="-30878"/>
            <a:ext cx="4613239" cy="345988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6169893" y="71420"/>
            <a:ext cx="3020892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600" smtClean="0"/>
              <a:t>Podemos observar como el </a:t>
            </a:r>
          </a:p>
          <a:p>
            <a:r>
              <a:rPr sz="1600" dirty="0" smtClean="0"/>
              <a:t>a</a:t>
            </a:r>
            <a:r>
              <a:rPr sz="1600" smtClean="0"/>
              <a:t>juste a la función polinómica</a:t>
            </a:r>
          </a:p>
          <a:p>
            <a:r>
              <a:rPr sz="1600" dirty="0" smtClean="0"/>
              <a:t>d</a:t>
            </a:r>
            <a:r>
              <a:rPr sz="1600" smtClean="0"/>
              <a:t>e segundo grado no es el</a:t>
            </a:r>
          </a:p>
          <a:p>
            <a:r>
              <a:rPr sz="1600" dirty="0" smtClean="0"/>
              <a:t>a</a:t>
            </a:r>
            <a:r>
              <a:rPr sz="1600" smtClean="0"/>
              <a:t>decuado sino que se ajusta</a:t>
            </a:r>
          </a:p>
          <a:p>
            <a:r>
              <a:rPr sz="1600" dirty="0" smtClean="0"/>
              <a:t>m</a:t>
            </a:r>
            <a:r>
              <a:rPr sz="1600" smtClean="0"/>
              <a:t>ejor a una función logarítmica,</a:t>
            </a:r>
          </a:p>
          <a:p>
            <a:r>
              <a:rPr sz="1600" dirty="0" smtClean="0"/>
              <a:t>a</a:t>
            </a:r>
            <a:r>
              <a:rPr sz="1600" smtClean="0"/>
              <a:t>unque al ser el vector generado</a:t>
            </a:r>
          </a:p>
          <a:p>
            <a:r>
              <a:rPr sz="1600" dirty="0" smtClean="0"/>
              <a:t>a</a:t>
            </a:r>
            <a:r>
              <a:rPr sz="1600" smtClean="0"/>
              <a:t>leatoriamente, la función no</a:t>
            </a:r>
          </a:p>
          <a:p>
            <a:r>
              <a:rPr sz="1600" dirty="0" smtClean="0"/>
              <a:t>c</a:t>
            </a:r>
            <a:r>
              <a:rPr sz="1600" smtClean="0"/>
              <a:t>rece de forma completamente</a:t>
            </a:r>
          </a:p>
          <a:p>
            <a:r>
              <a:rPr sz="1600" dirty="0" smtClean="0"/>
              <a:t>h</a:t>
            </a:r>
            <a:r>
              <a:rPr sz="1600" smtClean="0"/>
              <a:t>omogénea, sino que va haciendo</a:t>
            </a:r>
          </a:p>
          <a:p>
            <a:r>
              <a:rPr sz="1600" dirty="0" smtClean="0"/>
              <a:t>p</a:t>
            </a:r>
            <a:r>
              <a:rPr sz="1600" smtClean="0"/>
              <a:t>icos, pero se puede ver que sigue</a:t>
            </a:r>
          </a:p>
          <a:p>
            <a:r>
              <a:rPr sz="1600" dirty="0" smtClean="0"/>
              <a:t>u</a:t>
            </a:r>
            <a:r>
              <a:rPr sz="1600" smtClean="0"/>
              <a:t>na función logarítmica.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823</Words>
  <PresentationFormat>Presentación en pantalla (16:9)</PresentationFormat>
  <Paragraphs>119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WidescreenPresentation</vt:lpstr>
      <vt:lpstr>PRáCTICA 2   ALGORITMOS DIVIDE Y VENCERás</vt:lpstr>
      <vt:lpstr>Algoritmo Obvio de Fuerza Bruta.</vt:lpstr>
      <vt:lpstr>Análisis del Algoritmo de Fuerza Bruta.</vt:lpstr>
      <vt:lpstr>Gráfica de Eficiencia Empírica.</vt:lpstr>
      <vt:lpstr>Eficiencia Híbrida.</vt:lpstr>
      <vt:lpstr>Algoritmo Divide y Vencerás.</vt:lpstr>
      <vt:lpstr>Análisis del Algoritmo Divide y Vencerás.</vt:lpstr>
      <vt:lpstr>Gráfica de Eficiencia Empírica.</vt:lpstr>
      <vt:lpstr>Eficiencia Híbrida.</vt:lpstr>
      <vt:lpstr>Comparativa de Ambos Algoritmos.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2015-04-05T11:15:16Z</dcterms:created>
  <dcterms:modified xsi:type="dcterms:W3CDTF">2015-04-05T12:23:13Z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