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Adrián Sánchez Moreno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CA612-3141-4568-B011-89BFF8F4DF64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F23C-1DFB-46B4-ACE9-ECE7F811F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3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Adrián Sánchez Moreno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AF1C-DB84-45F8-B981-F6E64AD3BA14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7B45-2D47-4E0B-A532-32682C73D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11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7B45-2D47-4E0B-A532-32682C73D01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87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06E5-3927-4F26-9A37-B9517A735609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5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1D5B-5121-4599-A115-9AB44F341008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0B4B-D4AB-4DD7-95D9-080FD1DF882E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6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B6AC-0630-42D6-880E-D33AFE2B6AD4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E9D-2FBC-4D43-ADEC-65FDB92DA0F5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E074-0319-48B6-B82B-91D1CA1433B4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B7D-487B-4756-A0ED-11AA72EC30F0}" type="datetime1">
              <a:rPr lang="es-ES" smtClean="0"/>
              <a:t>07/11/2019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6F7-D0D1-4BCE-8F74-6B61B12EB0C1}" type="datetime1">
              <a:rPr lang="es-ES" smtClean="0"/>
              <a:t>07/11/2019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BF7-43FA-49D7-8764-579D701081A4}" type="datetime1">
              <a:rPr lang="es-ES" smtClean="0"/>
              <a:t>07/11/2019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46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89DA-C0F7-42DD-900E-CCB7495A5E43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3CF-B311-4EDC-AA0D-3CAA37EE46F8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32DE-04BC-4B8E-93FA-36E92852B3F3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ailml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s://github.com/adriSM07/railML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81825"/>
            <a:ext cx="9144000" cy="1178888"/>
          </a:xfrm>
        </p:spPr>
        <p:txBody>
          <a:bodyPr/>
          <a:lstStyle/>
          <a:p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RailML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eorgia" panose="02040502050405020303" pitchFamily="18" charset="0"/>
              </a:rPr>
              <a:t>Adrián Sánchez Moreno</a:t>
            </a:r>
          </a:p>
          <a:p>
            <a:r>
              <a:rPr lang="es-ES" smtClean="0">
                <a:latin typeface="Georgia" panose="02040502050405020303" pitchFamily="18" charset="0"/>
              </a:rPr>
              <a:t>Tutor: Julio Marcelo Martí</a:t>
            </a:r>
          </a:p>
          <a:p>
            <a:r>
              <a:rPr lang="es-ES" smtClean="0">
                <a:latin typeface="Georgia" panose="02040502050405020303" pitchFamily="18" charset="0"/>
              </a:rPr>
              <a:t>Máster Universitario en Análisis y Visualización de Datos Masivos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00848" cy="365125"/>
          </a:xfrm>
        </p:spPr>
        <p:txBody>
          <a:bodyPr/>
          <a:lstStyle/>
          <a:p>
            <a:r>
              <a:rPr lang="es-ES" dirty="0" smtClean="0"/>
              <a:t>Máster Universitario en Análisis y Visualización de Datos Masivos</a:t>
            </a:r>
            <a:endParaRPr lang="es-ES" dirty="0"/>
          </a:p>
        </p:txBody>
      </p:sp>
      <p:pic>
        <p:nvPicPr>
          <p:cNvPr id="5" name="Imagen 4" descr="https://www.unir.net/wp-content/uploads/2017/04/logo-h-768x463.png"/>
          <p:cNvPicPr/>
          <p:nvPr/>
        </p:nvPicPr>
        <p:blipFill>
          <a:blip r:embed="rId3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90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Contenido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1630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err="1" smtClean="0"/>
              <a:t>RailML</a:t>
            </a:r>
            <a:endParaRPr lang="es-ES" dirty="0" smtClean="0"/>
          </a:p>
          <a:p>
            <a:r>
              <a:rPr lang="es-ES" smtClean="0"/>
              <a:t>Metodología y descripción </a:t>
            </a:r>
            <a:r>
              <a:rPr lang="es-ES" dirty="0" smtClean="0"/>
              <a:t>de la herramienta</a:t>
            </a:r>
          </a:p>
          <a:p>
            <a:r>
              <a:rPr lang="es-ES" smtClean="0"/>
              <a:t>Demo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Máster Universitario en Análisis y Visualización de Datos Masivos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5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3392295"/>
          </a:xfrm>
        </p:spPr>
        <p:txBody>
          <a:bodyPr>
            <a:normAutofit/>
          </a:bodyPr>
          <a:lstStyle/>
          <a:p>
            <a:r>
              <a:rPr lang="es-ES" smtClean="0"/>
              <a:t>Infinidad datos </a:t>
            </a:r>
            <a:r>
              <a:rPr lang="es-ES"/>
              <a:t>de sistemas de seguridad y </a:t>
            </a:r>
            <a:r>
              <a:rPr lang="es-ES"/>
              <a:t>señalización </a:t>
            </a:r>
            <a:r>
              <a:rPr lang="es-ES" smtClean="0"/>
              <a:t>ferroviaria</a:t>
            </a:r>
          </a:p>
          <a:p>
            <a:r>
              <a:rPr lang="es-ES" smtClean="0"/>
              <a:t>Muy extensos</a:t>
            </a:r>
          </a:p>
          <a:p>
            <a:r>
              <a:rPr lang="es-ES"/>
              <a:t>R</a:t>
            </a:r>
            <a:r>
              <a:rPr lang="es-ES" smtClean="0"/>
              <a:t>esulta tedioso trabajar con ellos</a:t>
            </a:r>
          </a:p>
          <a:p>
            <a:r>
              <a:rPr lang="es-ES" smtClean="0"/>
              <a:t>Dificil hacerse una idea del alcance que guardan los datos</a:t>
            </a:r>
          </a:p>
          <a:p>
            <a:r>
              <a:rPr lang="es-ES" smtClean="0"/>
              <a:t>Cada empresa utiliza formatos diferentes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7167"/>
            <a:ext cx="10515600" cy="3967718"/>
          </a:xfrm>
        </p:spPr>
        <p:txBody>
          <a:bodyPr/>
          <a:lstStyle/>
          <a:p>
            <a:r>
              <a:rPr lang="es-ES" smtClean="0"/>
              <a:t>Objetivo: </a:t>
            </a:r>
            <a:r>
              <a:rPr lang="es-ES"/>
              <a:t>solucionar el problema de interpretación de </a:t>
            </a:r>
            <a:r>
              <a:rPr lang="es-ES"/>
              <a:t>los </a:t>
            </a:r>
            <a:r>
              <a:rPr lang="es-ES" smtClean="0"/>
              <a:t>datos</a:t>
            </a:r>
          </a:p>
          <a:p>
            <a:r>
              <a:rPr lang="es-ES" smtClean="0"/>
              <a:t>Conseguir una visión general de lo que ocultan los datos</a:t>
            </a:r>
          </a:p>
          <a:p>
            <a:r>
              <a:rPr lang="es-ES" smtClean="0"/>
              <a:t>Representación gráfica de los datos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7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4713"/>
          </a:xfrm>
        </p:spPr>
        <p:txBody>
          <a:bodyPr/>
          <a:lstStyle/>
          <a:p>
            <a:r>
              <a:rPr lang="es-ES" smtClean="0"/>
              <a:t>Objetivo de RailML: </a:t>
            </a:r>
          </a:p>
          <a:p>
            <a:pPr marL="457200" lvl="1" indent="0">
              <a:buNone/>
            </a:pPr>
            <a:r>
              <a:rPr lang="es-ES" smtClean="0"/>
              <a:t>Conseguir un estándar </a:t>
            </a:r>
            <a:r>
              <a:rPr lang="es-ES"/>
              <a:t>industrial europeo para el intercambio de </a:t>
            </a:r>
            <a:r>
              <a:rPr lang="es-ES"/>
              <a:t>datos </a:t>
            </a:r>
            <a:r>
              <a:rPr lang="es-ES" smtClean="0"/>
              <a:t>ferroviarios</a:t>
            </a:r>
            <a:endParaRPr lang="es-ES"/>
          </a:p>
          <a:p>
            <a:pPr marL="228600" lvl="1">
              <a:spcBef>
                <a:spcPts val="1000"/>
              </a:spcBef>
            </a:pPr>
            <a:r>
              <a:rPr lang="es-ES" sz="2800"/>
              <a:t>Iniciativa fundada en 2002</a:t>
            </a:r>
          </a:p>
          <a:p>
            <a:pPr marL="228600" lvl="1">
              <a:spcBef>
                <a:spcPts val="1000"/>
              </a:spcBef>
            </a:pPr>
            <a:r>
              <a:rPr lang="es-ES" sz="2800"/>
              <a:t>Debido a la dificultad de conectar </a:t>
            </a:r>
            <a:r>
              <a:rPr lang="es-ES" sz="2800"/>
              <a:t>diferentes </a:t>
            </a:r>
            <a:r>
              <a:rPr lang="es-ES" sz="2800" smtClean="0"/>
              <a:t>aplicaciones</a:t>
            </a:r>
            <a:endParaRPr lang="es-ES" sz="2800"/>
          </a:p>
          <a:p>
            <a:pPr marL="228600" lvl="1">
              <a:spcBef>
                <a:spcPts val="1000"/>
              </a:spcBef>
            </a:pPr>
            <a:r>
              <a:rPr lang="es-ES" sz="2800" smtClean="0"/>
              <a:t>Basado en XML</a:t>
            </a:r>
            <a:endParaRPr lang="es-ES" sz="280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RailML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21" y="500371"/>
            <a:ext cx="2628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138"/>
          </a:xfrm>
        </p:spPr>
        <p:txBody>
          <a:bodyPr/>
          <a:lstStyle/>
          <a:p>
            <a:r>
              <a:rPr lang="es-ES" smtClean="0"/>
              <a:t>RailML </a:t>
            </a:r>
            <a:r>
              <a:rPr lang="es-ES"/>
              <a:t>es un formato de intercambio de datos ferroviarios de </a:t>
            </a:r>
            <a:r>
              <a:rPr lang="es-ES"/>
              <a:t>código </a:t>
            </a:r>
            <a:r>
              <a:rPr lang="es-ES" smtClean="0"/>
              <a:t>abierto</a:t>
            </a:r>
          </a:p>
          <a:p>
            <a:r>
              <a:rPr lang="es-ES_tradnl" smtClean="0"/>
              <a:t>Esquemas </a:t>
            </a:r>
            <a:r>
              <a:rPr lang="es-ES_tradnl"/>
              <a:t>de </a:t>
            </a:r>
            <a:r>
              <a:rPr lang="es-ES_tradnl" smtClean="0"/>
              <a:t>RailML disponibles </a:t>
            </a:r>
            <a:r>
              <a:rPr lang="es-ES_tradnl"/>
              <a:t>como datos abiertos y no propietarios (“</a:t>
            </a:r>
            <a:r>
              <a:rPr lang="es-ES_tradnl"/>
              <a:t>tres </a:t>
            </a:r>
            <a:r>
              <a:rPr lang="es-ES_tradnl" smtClean="0"/>
              <a:t>estrellas”)</a:t>
            </a:r>
          </a:p>
          <a:p>
            <a:r>
              <a:rPr lang="es-ES_tradnl"/>
              <a:t>Esquemas de datos disponibles en: </a:t>
            </a:r>
            <a:r>
              <a:rPr lang="es-ES_tradnl">
                <a:hlinkClick r:id="rId2"/>
              </a:rPr>
              <a:t>https://</a:t>
            </a:r>
            <a:r>
              <a:rPr lang="es-ES_tradnl">
                <a:hlinkClick r:id="rId2"/>
              </a:rPr>
              <a:t>www.railml.org/en</a:t>
            </a:r>
            <a:r>
              <a:rPr lang="es-ES_tradnl" smtClean="0">
                <a:hlinkClick r:id="rId2"/>
              </a:rPr>
              <a:t>/</a:t>
            </a:r>
            <a:endParaRPr lang="es-ES_tradnl" smtClean="0"/>
          </a:p>
          <a:p>
            <a:r>
              <a:rPr lang="es-ES" smtClean="0"/>
              <a:t>Esquemas para </a:t>
            </a:r>
            <a:r>
              <a:rPr lang="es-ES"/>
              <a:t>cuatro </a:t>
            </a:r>
            <a:r>
              <a:rPr lang="es-ES"/>
              <a:t>grandes </a:t>
            </a:r>
            <a:r>
              <a:rPr lang="es-ES" smtClean="0"/>
              <a:t>áreas:</a:t>
            </a:r>
          </a:p>
          <a:p>
            <a:pPr marL="0" indent="0">
              <a:buNone/>
            </a:pPr>
            <a:r>
              <a:rPr lang="es-ES" smtClean="0"/>
              <a:t>	Infraestructuras, cronograma, material rodante y enclavamiento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RailML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3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21" y="500371"/>
            <a:ext cx="2628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0471"/>
          </a:xfrm>
        </p:spPr>
        <p:txBody>
          <a:bodyPr>
            <a:normAutofit lnSpcReduction="10000"/>
          </a:bodyPr>
          <a:lstStyle/>
          <a:p>
            <a:r>
              <a:rPr lang="es-ES" smtClean="0"/>
              <a:t>Aplicación web</a:t>
            </a:r>
          </a:p>
          <a:p>
            <a:r>
              <a:rPr lang="es-ES" smtClean="0"/>
              <a:t>Tecnología utilizada:</a:t>
            </a:r>
          </a:p>
          <a:p>
            <a:pPr lvl="1"/>
            <a:r>
              <a:rPr lang="es-ES" smtClean="0"/>
              <a:t>Python, PyCharm</a:t>
            </a:r>
          </a:p>
          <a:p>
            <a:pPr lvl="1"/>
            <a:r>
              <a:rPr lang="es-ES"/>
              <a:t>Git, </a:t>
            </a:r>
            <a:r>
              <a:rPr lang="es-ES"/>
              <a:t>GitHub </a:t>
            </a:r>
            <a:r>
              <a:rPr lang="es-ES" smtClean="0"/>
              <a:t> </a:t>
            </a:r>
            <a:r>
              <a:rPr lang="es-ES" smtClean="0">
                <a:hlinkClick r:id="rId2"/>
              </a:rPr>
              <a:t>https</a:t>
            </a:r>
            <a:r>
              <a:rPr lang="es-ES">
                <a:hlinkClick r:id="rId2"/>
              </a:rPr>
              <a:t>://</a:t>
            </a:r>
            <a:r>
              <a:rPr lang="es-ES" smtClean="0">
                <a:hlinkClick r:id="rId2"/>
              </a:rPr>
              <a:t>github.com/adriSM07/railMLdashboard</a:t>
            </a:r>
            <a:endParaRPr lang="es-ES" smtClean="0"/>
          </a:p>
          <a:p>
            <a:pPr lvl="1"/>
            <a:r>
              <a:rPr lang="es-ES"/>
              <a:t>Heroku</a:t>
            </a:r>
            <a:endParaRPr lang="es-ES" smtClean="0"/>
          </a:p>
          <a:p>
            <a:pPr lvl="1"/>
            <a:r>
              <a:rPr lang="es-ES" smtClean="0"/>
              <a:t>Librerías:</a:t>
            </a:r>
          </a:p>
          <a:p>
            <a:pPr lvl="2"/>
            <a:r>
              <a:rPr lang="es-ES" smtClean="0"/>
              <a:t>Pandas</a:t>
            </a:r>
          </a:p>
          <a:p>
            <a:pPr lvl="2"/>
            <a:r>
              <a:rPr lang="es-ES" smtClean="0"/>
              <a:t>Dash</a:t>
            </a:r>
          </a:p>
          <a:p>
            <a:pPr lvl="2"/>
            <a:r>
              <a:rPr lang="es-ES" smtClean="0"/>
              <a:t>Element Tree XML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Metodología y Descripción de la herramienta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3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504" y="1243662"/>
            <a:ext cx="651342" cy="6592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421" y="2359808"/>
            <a:ext cx="733425" cy="723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921" y="4280978"/>
            <a:ext cx="1304925" cy="457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6683" y="3496404"/>
            <a:ext cx="1104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1986"/>
          </a:xfrm>
        </p:spPr>
        <p:txBody>
          <a:bodyPr/>
          <a:lstStyle/>
          <a:p>
            <a:r>
              <a:rPr lang="es-ES" smtClean="0"/>
              <a:t>Pasos en la implementación:</a:t>
            </a:r>
          </a:p>
          <a:p>
            <a:pPr lvl="1"/>
            <a:r>
              <a:rPr lang="es-ES" smtClean="0"/>
              <a:t>Lectura de datos</a:t>
            </a:r>
          </a:p>
          <a:p>
            <a:pPr lvl="1"/>
            <a:r>
              <a:rPr lang="es-ES" smtClean="0"/>
              <a:t>División en data frames</a:t>
            </a:r>
          </a:p>
          <a:p>
            <a:pPr lvl="1"/>
            <a:r>
              <a:rPr lang="es-ES" smtClean="0"/>
              <a:t>Limpieza</a:t>
            </a:r>
          </a:p>
          <a:p>
            <a:pPr lvl="1"/>
            <a:r>
              <a:rPr lang="es-ES" smtClean="0"/>
              <a:t>Visualización</a:t>
            </a:r>
          </a:p>
          <a:p>
            <a:endParaRPr lang="es-ES" smtClean="0"/>
          </a:p>
          <a:p>
            <a:pPr lvl="1"/>
            <a:endParaRPr lang="es-ES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Metodología y Descripción de la herramienta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2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638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910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9009</TotalTime>
  <Words>293</Words>
  <Application>Microsoft Office PowerPoint</Application>
  <PresentationFormat>Panorámica</PresentationFormat>
  <Paragraphs>60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Georgia</vt:lpstr>
      <vt:lpstr>Office Theme</vt:lpstr>
      <vt:lpstr>RailML Dashboard</vt:lpstr>
      <vt:lpstr>Contenido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RailML Dashboard</dc:title>
  <dc:creator>Adrián Sánchez Moreno</dc:creator>
  <cp:lastModifiedBy>Adrián Sánchez Moreno</cp:lastModifiedBy>
  <cp:revision>6</cp:revision>
  <dcterms:created xsi:type="dcterms:W3CDTF">2019-11-07T12:16:19Z</dcterms:created>
  <dcterms:modified xsi:type="dcterms:W3CDTF">2019-11-13T18:25:23Z</dcterms:modified>
</cp:coreProperties>
</file>