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9" r:id="rId2"/>
    <p:sldId id="293" r:id="rId3"/>
    <p:sldId id="306" r:id="rId4"/>
    <p:sldId id="294" r:id="rId5"/>
    <p:sldId id="304" r:id="rId6"/>
    <p:sldId id="302" r:id="rId7"/>
    <p:sldId id="30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4AA3AE1-D399-EF43-A23D-21508810FD6F}">
          <p14:sldIdLst>
            <p14:sldId id="289"/>
            <p14:sldId id="293"/>
            <p14:sldId id="306"/>
            <p14:sldId id="294"/>
            <p14:sldId id="304"/>
            <p14:sldId id="302"/>
            <p14:sldId id="305"/>
          </p14:sldIdLst>
        </p14:section>
        <p14:section name="assets" id="{BA54EE8B-1AD9-404F-BBB5-733CBB666E1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0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054E-E4D5-FC4C-9D51-5AEBFA741D4A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92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0DCB1-8FA2-3048-B547-F1FF292601D7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4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53EE-E2A8-0442-9BF5-6FFB9F62672B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41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152F-CB84-244A-A4A8-CF10ACED47E8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49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4D37-B326-5047-9FB7-1E0BA2FB0614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62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A6F2-1A2A-CF42-AD70-A201D6D819CC}" type="datetime1">
              <a:rPr lang="nl-NL" smtClean="0"/>
              <a:t>05-01-2021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9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2481-F431-C544-BAA6-A7D9229DC485}" type="datetime1">
              <a:rPr lang="nl-NL" smtClean="0"/>
              <a:t>05-01-2021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7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862-B07F-5440-B9BC-B37CC208F304}" type="datetime1">
              <a:rPr lang="nl-NL" smtClean="0"/>
              <a:t>05-01-2021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5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842B-71CF-7740-A246-FE36BAF9DB48}" type="datetime1">
              <a:rPr lang="nl-NL" smtClean="0"/>
              <a:t>05-01-2021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0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1456-6EEE-BA47-A3EA-E803A06E9CD3}" type="datetime1">
              <a:rPr lang="nl-NL" smtClean="0"/>
              <a:t>05-01-2021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72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E64-68E0-214A-A0E6-BFB96311F7AF}" type="datetime1">
              <a:rPr lang="nl-NL" smtClean="0"/>
              <a:t>05-01-2021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8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073D-53EE-A749-AB81-33501EC3BD18}" type="datetime1">
              <a:rPr lang="nl-NL" smtClean="0"/>
              <a:t>05-01-2021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5E746-48E4-AF48-B2EE-32B92E1576F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B305280-6561-D345-9B28-3B095F68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252026"/>
            <a:ext cx="815290" cy="77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37167B-8938-E040-8385-779DF3D7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Leveringsvoorwaardenservice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EF06975-64B7-F446-8B16-913FAC16A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3"/>
                </a:solidFill>
              </a:rPr>
              <a:t>december 2020</a:t>
            </a:r>
          </a:p>
          <a:p>
            <a:r>
              <a:rPr lang="nl-NL" dirty="0"/>
              <a:t>Milan </a:t>
            </a:r>
            <a:r>
              <a:rPr lang="nl-NL" dirty="0" err="1"/>
              <a:t>Kaihatu</a:t>
            </a:r>
            <a:r>
              <a:rPr lang="nl-NL" dirty="0"/>
              <a:t> </a:t>
            </a:r>
            <a:r>
              <a:rPr lang="nl-NL"/>
              <a:t>/ BKWI</a:t>
            </a:r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3F47C30-BD19-8440-B071-A84C6B627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39"/>
          <a:stretch/>
        </p:blipFill>
        <p:spPr>
          <a:xfrm>
            <a:off x="0" y="1135210"/>
            <a:ext cx="12192000" cy="2511632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C721F6D4-FF3E-3F4C-971D-61AE9E425FEE}"/>
              </a:ext>
            </a:extLst>
          </p:cNvPr>
          <p:cNvSpPr/>
          <p:nvPr/>
        </p:nvSpPr>
        <p:spPr>
          <a:xfrm>
            <a:off x="0" y="1135210"/>
            <a:ext cx="12192000" cy="2511632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982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427142A-0977-A546-BCAD-D34ED3D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Arial" panose="020B0604020202020204" pitchFamily="34" charset="0"/>
                <a:cs typeface="Arial" panose="020B0604020202020204" pitchFamily="34" charset="0"/>
              </a:rPr>
              <a:t>BKWI ontsluit bronnen voor 16 informatieservices voor het TWI platform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A9D9F1-5985-9241-B203-CC068D4C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45649" cy="4665662"/>
          </a:xfrm>
          <a:ln>
            <a:solidFill>
              <a:schemeClr val="bg2">
                <a:lumMod val="90000"/>
              </a:schemeClr>
            </a:solidFill>
          </a:ln>
        </p:spPr>
        <p:txBody>
          <a:bodyPr lIns="360000" rIns="360000" anchor="ctr">
            <a:norm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BKWI ontsluit haar SUWI- en niet SUWI-bronnen richting het TWI platform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We hebben vooraf aangegeven hoe we dit willen doen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En zijn daarna met de bouwers van het TWI platform aan de slag gegaan om de vraag uit te kristalliseren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Om vervolgens een oplossing neer te zetten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32323A-A4F5-D643-80B8-137B7890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2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B3B0372-4E8D-0145-8910-C45348896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" r="6315" b="1646"/>
          <a:stretch/>
        </p:blipFill>
        <p:spPr>
          <a:xfrm>
            <a:off x="9560864" y="1870074"/>
            <a:ext cx="1597169" cy="4401633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902C505B-9FEC-7148-A2BD-F63D380FB798}"/>
              </a:ext>
            </a:extLst>
          </p:cNvPr>
          <p:cNvSpPr/>
          <p:nvPr/>
        </p:nvSpPr>
        <p:spPr>
          <a:xfrm>
            <a:off x="9395018" y="1690688"/>
            <a:ext cx="1954306" cy="466566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EE0366A-BF95-0246-B255-6FCB5ECDFF4A}"/>
              </a:ext>
            </a:extLst>
          </p:cNvPr>
          <p:cNvSpPr txBox="1"/>
          <p:nvPr/>
        </p:nvSpPr>
        <p:spPr>
          <a:xfrm rot="16200000">
            <a:off x="10089739" y="5127109"/>
            <a:ext cx="23278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Bron: uitsnede Koersplaat Fase 4, TWI Sheila </a:t>
            </a:r>
            <a:r>
              <a:rPr lang="nl-NL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Ghosh</a:t>
            </a:r>
            <a:endParaRPr lang="nl-N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1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F53A1-D74B-3046-9330-6FF13523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Het nieuwe landschap biedt mogelijkheden maar is potentieel kwetsbaar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0F13D-5BD2-9D42-BC1E-0F0C7CF7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Afnemers buiten de muren van de overheid</a:t>
            </a:r>
          </a:p>
          <a:p>
            <a:r>
              <a:rPr lang="nl-NL" dirty="0"/>
              <a:t>Latente behoefte aan extra maatregelen</a:t>
            </a:r>
          </a:p>
          <a:p>
            <a:r>
              <a:rPr lang="nl-NL" dirty="0" err="1"/>
              <a:t>Ontzorgen</a:t>
            </a:r>
            <a:r>
              <a:rPr lang="nl-NL" dirty="0"/>
              <a:t> bij de bron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7707FC-29B4-0C41-BDF0-F339EB33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9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6EE0-4128-EC42-AAD5-59A7ABD7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Arial" panose="020B0604020202020204" pitchFamily="34" charset="0"/>
                <a:cs typeface="Arial" panose="020B0604020202020204" pitchFamily="34" charset="0"/>
              </a:rPr>
              <a:t>Ons einddoel is om gegevens configureerbaar te ontsluiten richting TWI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F7304B-85BE-DB4A-A4CC-1093939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4</a:t>
            </a:fld>
            <a:endParaRPr lang="nl-NL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6BF7DB3-9319-5E48-90BC-B0FC56E20AAB}"/>
              </a:ext>
            </a:extLst>
          </p:cNvPr>
          <p:cNvSpPr/>
          <p:nvPr/>
        </p:nvSpPr>
        <p:spPr>
          <a:xfrm>
            <a:off x="838200" y="2129742"/>
            <a:ext cx="7027762" cy="4070286"/>
          </a:xfrm>
          <a:prstGeom prst="rect">
            <a:avLst/>
          </a:prstGeom>
          <a:solidFill>
            <a:srgbClr val="FEAA00">
              <a:lumMod val="20000"/>
              <a:lumOff val="80000"/>
            </a:srgb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ED84F90-B41A-AF43-95E8-E9299A9420C4}"/>
              </a:ext>
            </a:extLst>
          </p:cNvPr>
          <p:cNvSpPr/>
          <p:nvPr/>
        </p:nvSpPr>
        <p:spPr>
          <a:xfrm>
            <a:off x="1780421" y="2413149"/>
            <a:ext cx="5055396" cy="3528392"/>
          </a:xfrm>
          <a:prstGeom prst="rect">
            <a:avLst/>
          </a:prstGeom>
          <a:solidFill>
            <a:srgbClr val="E8000D">
              <a:lumMod val="20000"/>
              <a:lumOff val="80000"/>
            </a:srgbClr>
          </a:solidFill>
          <a:ln w="25400" cap="flat" cmpd="sng" algn="ctr">
            <a:solidFill>
              <a:srgbClr val="EE7B00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5BE71A5A-CF1F-6D47-965C-D45518CBB58A}"/>
              </a:ext>
            </a:extLst>
          </p:cNvPr>
          <p:cNvSpPr/>
          <p:nvPr/>
        </p:nvSpPr>
        <p:spPr>
          <a:xfrm>
            <a:off x="2025649" y="3599623"/>
            <a:ext cx="1008112" cy="616274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gateway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751416E5-2FC8-0247-A46F-BF146A58E1DB}"/>
              </a:ext>
            </a:extLst>
          </p:cNvPr>
          <p:cNvSpPr/>
          <p:nvPr/>
        </p:nvSpPr>
        <p:spPr>
          <a:xfrm>
            <a:off x="968083" y="3691736"/>
            <a:ext cx="731096" cy="432048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TWI</a:t>
            </a:r>
          </a:p>
        </p:txBody>
      </p: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4AB40D2D-3619-E647-A002-B81BBE97F57F}"/>
              </a:ext>
            </a:extLst>
          </p:cNvPr>
          <p:cNvSpPr/>
          <p:nvPr/>
        </p:nvSpPr>
        <p:spPr>
          <a:xfrm>
            <a:off x="3356138" y="2616221"/>
            <a:ext cx="1110956" cy="432000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Autorisatie</a:t>
            </a:r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78F1D75A-2281-1943-B30F-84D3415D5102}"/>
              </a:ext>
            </a:extLst>
          </p:cNvPr>
          <p:cNvSpPr/>
          <p:nvPr/>
        </p:nvSpPr>
        <p:spPr>
          <a:xfrm>
            <a:off x="3285203" y="3599623"/>
            <a:ext cx="1101352" cy="616274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Orchestrator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Afgeronde rechthoek 42">
            <a:extLst>
              <a:ext uri="{FF2B5EF4-FFF2-40B4-BE49-F238E27FC236}">
                <a16:creationId xmlns:a16="http://schemas.microsoft.com/office/drawing/2014/main" id="{C0130241-0449-E946-B5D6-40AA4C9AEB5C}"/>
              </a:ext>
            </a:extLst>
          </p:cNvPr>
          <p:cNvSpPr/>
          <p:nvPr/>
        </p:nvSpPr>
        <p:spPr>
          <a:xfrm>
            <a:off x="4930351" y="2616221"/>
            <a:ext cx="169920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Bericht </a:t>
            </a: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bundelaar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F95611F9-0909-9645-A915-7476ED0A6581}"/>
              </a:ext>
            </a:extLst>
          </p:cNvPr>
          <p:cNvSpPr/>
          <p:nvPr/>
        </p:nvSpPr>
        <p:spPr>
          <a:xfrm>
            <a:off x="4930351" y="3301127"/>
            <a:ext cx="169920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minimalisatie</a:t>
            </a:r>
          </a:p>
        </p:txBody>
      </p:sp>
      <p:sp>
        <p:nvSpPr>
          <p:cNvPr id="45" name="Afgeronde rechthoek 44">
            <a:extLst>
              <a:ext uri="{FF2B5EF4-FFF2-40B4-BE49-F238E27FC236}">
                <a16:creationId xmlns:a16="http://schemas.microsoft.com/office/drawing/2014/main" id="{5FC343BA-3CCB-5F45-A752-6CEAC3E6E863}"/>
              </a:ext>
            </a:extLst>
          </p:cNvPr>
          <p:cNvSpPr/>
          <p:nvPr/>
        </p:nvSpPr>
        <p:spPr>
          <a:xfrm>
            <a:off x="4930351" y="3940520"/>
            <a:ext cx="169920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Context </a:t>
            </a: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modeler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Blik 45">
            <a:extLst>
              <a:ext uri="{FF2B5EF4-FFF2-40B4-BE49-F238E27FC236}">
                <a16:creationId xmlns:a16="http://schemas.microsoft.com/office/drawing/2014/main" id="{53FEF03D-62B5-744E-B382-0907B33FA5A5}"/>
              </a:ext>
            </a:extLst>
          </p:cNvPr>
          <p:cNvSpPr/>
          <p:nvPr/>
        </p:nvSpPr>
        <p:spPr>
          <a:xfrm>
            <a:off x="6958827" y="5296499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sp>
        <p:nvSpPr>
          <p:cNvPr id="47" name="Blik 46">
            <a:extLst>
              <a:ext uri="{FF2B5EF4-FFF2-40B4-BE49-F238E27FC236}">
                <a16:creationId xmlns:a16="http://schemas.microsoft.com/office/drawing/2014/main" id="{65BB7DAF-6E1B-8545-94F3-7C781F17F52E}"/>
              </a:ext>
            </a:extLst>
          </p:cNvPr>
          <p:cNvSpPr/>
          <p:nvPr/>
        </p:nvSpPr>
        <p:spPr>
          <a:xfrm>
            <a:off x="6928886" y="3691736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sp>
        <p:nvSpPr>
          <p:cNvPr id="48" name="Blik 47">
            <a:extLst>
              <a:ext uri="{FF2B5EF4-FFF2-40B4-BE49-F238E27FC236}">
                <a16:creationId xmlns:a16="http://schemas.microsoft.com/office/drawing/2014/main" id="{B6783B73-ED3A-8C46-B345-4FD017ECEEDE}"/>
              </a:ext>
            </a:extLst>
          </p:cNvPr>
          <p:cNvSpPr/>
          <p:nvPr/>
        </p:nvSpPr>
        <p:spPr>
          <a:xfrm>
            <a:off x="6930169" y="4452026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FB0B4E31-70DA-1448-BFF2-5150EF9B12B2}"/>
              </a:ext>
            </a:extLst>
          </p:cNvPr>
          <p:cNvCxnSpPr>
            <a:cxnSpLocks/>
            <a:stCxn id="46" idx="2"/>
            <a:endCxn id="60" idx="3"/>
          </p:cNvCxnSpPr>
          <p:nvPr/>
        </p:nvCxnSpPr>
        <p:spPr>
          <a:xfrm flipH="1">
            <a:off x="6629551" y="5584531"/>
            <a:ext cx="329276" cy="343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058E5A24-50CE-314A-A964-2AAFDDDD036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699179" y="3907760"/>
            <a:ext cx="326470" cy="0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6A2604AF-A449-DD4E-AE3C-0F9930F415CD}"/>
              </a:ext>
            </a:extLst>
          </p:cNvPr>
          <p:cNvSpPr/>
          <p:nvPr/>
        </p:nvSpPr>
        <p:spPr>
          <a:xfrm>
            <a:off x="2024591" y="2616221"/>
            <a:ext cx="1080120" cy="457213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Logging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en Rapportage</a:t>
            </a:r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12E62963-59E6-BD44-9700-F6C52553F759}"/>
              </a:ext>
            </a:extLst>
          </p:cNvPr>
          <p:cNvSpPr/>
          <p:nvPr/>
        </p:nvSpPr>
        <p:spPr>
          <a:xfrm>
            <a:off x="4931014" y="4686046"/>
            <a:ext cx="1698537" cy="369324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Leverings-voorwaardenservice</a:t>
            </a:r>
          </a:p>
        </p:txBody>
      </p: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E821788E-1355-8A4A-8946-3A14C32DD3C4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H="1">
            <a:off x="3033761" y="3907760"/>
            <a:ext cx="251442" cy="0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E828B1CC-C9CF-D341-81D9-4A2C0668A9E8}"/>
              </a:ext>
            </a:extLst>
          </p:cNvPr>
          <p:cNvSpPr/>
          <p:nvPr/>
        </p:nvSpPr>
        <p:spPr>
          <a:xfrm>
            <a:off x="2024591" y="5368850"/>
            <a:ext cx="460496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Broker</a:t>
            </a:r>
          </a:p>
        </p:txBody>
      </p: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2709A344-E933-9944-BF18-CB33381B6C8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835879" y="3048221"/>
            <a:ext cx="75737" cy="551402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160DD304-6518-1D49-89AB-5DE788982434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4386555" y="2832245"/>
            <a:ext cx="543796" cy="1075515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A2061BB9-3EEF-6440-B291-BC68E5947DBE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4386555" y="3517151"/>
            <a:ext cx="543796" cy="390609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3D01CD0F-9EAC-FD4F-B074-F39CC2E5E487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>
            <a:off x="4386555" y="3907760"/>
            <a:ext cx="543796" cy="248784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09505FD-5281-B141-B7BC-B6C9D7695C6A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4386555" y="3907760"/>
            <a:ext cx="544459" cy="962948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0E986773-4B9C-9344-9975-CC9B07431B49}"/>
              </a:ext>
            </a:extLst>
          </p:cNvPr>
          <p:cNvCxnSpPr>
            <a:cxnSpLocks/>
            <a:stCxn id="42" idx="2"/>
            <a:endCxn id="60" idx="0"/>
          </p:cNvCxnSpPr>
          <p:nvPr/>
        </p:nvCxnSpPr>
        <p:spPr>
          <a:xfrm>
            <a:off x="3835879" y="4215897"/>
            <a:ext cx="491192" cy="1152953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EC48A78-FED7-3745-8CEB-1D5909969EDF}"/>
              </a:ext>
            </a:extLst>
          </p:cNvPr>
          <p:cNvCxnSpPr>
            <a:stCxn id="42" idx="0"/>
            <a:endCxn id="51" idx="2"/>
          </p:cNvCxnSpPr>
          <p:nvPr/>
        </p:nvCxnSpPr>
        <p:spPr>
          <a:xfrm flipH="1" flipV="1">
            <a:off x="2564651" y="3073434"/>
            <a:ext cx="1271228" cy="526189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4BB6DC1A-B9F2-2B48-8AA3-43D02E9CBCA2}"/>
              </a:ext>
            </a:extLst>
          </p:cNvPr>
          <p:cNvCxnSpPr>
            <a:cxnSpLocks/>
            <a:stCxn id="48" idx="2"/>
            <a:endCxn id="60" idx="3"/>
          </p:cNvCxnSpPr>
          <p:nvPr/>
        </p:nvCxnSpPr>
        <p:spPr>
          <a:xfrm flipH="1">
            <a:off x="6629551" y="4740058"/>
            <a:ext cx="300618" cy="844816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D28CE51-5551-BF41-A199-7E25C025EF0C}"/>
              </a:ext>
            </a:extLst>
          </p:cNvPr>
          <p:cNvCxnSpPr>
            <a:cxnSpLocks/>
            <a:stCxn id="47" idx="2"/>
            <a:endCxn id="60" idx="3"/>
          </p:cNvCxnSpPr>
          <p:nvPr/>
        </p:nvCxnSpPr>
        <p:spPr>
          <a:xfrm flipH="1">
            <a:off x="6629551" y="3979768"/>
            <a:ext cx="299335" cy="1605106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BFF52177-94E8-D145-B4FC-CCEBDC6E7C1C}"/>
              </a:ext>
            </a:extLst>
          </p:cNvPr>
          <p:cNvSpPr/>
          <p:nvPr/>
        </p:nvSpPr>
        <p:spPr>
          <a:xfrm>
            <a:off x="7923929" y="2129742"/>
            <a:ext cx="3429871" cy="4070286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TWI krijgt toegang tot de bronnen volgens onderstaande flow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TWI verbindt met onze 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API gateway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, waarbij we de authenticiteit van de verbinding controleren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Vervolgens gaan we via de </a:t>
            </a:r>
            <a:r>
              <a:rPr lang="nl-NL" sz="1200" b="1" kern="0" dirty="0" err="1">
                <a:solidFill>
                  <a:schemeClr val="accent1"/>
                </a:solidFill>
                <a:latin typeface="Arial"/>
              </a:rPr>
              <a:t>Orchestrator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 aan de slag met: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Controle van de </a:t>
            </a: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autorisatie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(heeft de gebruiker de juiste (wettelijke taak)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Controleren of de opvraag voldoet aan  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leveringsvoorwaarden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 van de bron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ophalen brongegevens via de 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Broker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Bundelen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n de gegevens zodat TWI in een keer alle gegevens ontvangt die nodig zijn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Minimaliseren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van data door overbodige gegevens te verwijderen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Toevoegen van 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contextmodel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 zodat TWI weet waar de gegevens betrekking op hebben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57A4CBA1-60D6-3A4E-A8A6-E6391A604002}"/>
              </a:ext>
            </a:extLst>
          </p:cNvPr>
          <p:cNvSpPr txBox="1"/>
          <p:nvPr/>
        </p:nvSpPr>
        <p:spPr>
          <a:xfrm>
            <a:off x="6464875" y="6008576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Bron: BKWI Architectuur, 2020</a:t>
            </a:r>
          </a:p>
        </p:txBody>
      </p:sp>
    </p:spTree>
    <p:extLst>
      <p:ext uri="{BB962C8B-B14F-4D97-AF65-F5344CB8AC3E}">
        <p14:creationId xmlns:p14="http://schemas.microsoft.com/office/powerpoint/2010/main" val="27365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6EE0-4128-EC42-AAD5-59A7ABD7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Om de bron te beschermen moeten we een leveringsvoorwaardenservice bouwen</a:t>
            </a:r>
            <a:endParaRPr lang="nl-N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F7304B-85BE-DB4A-A4CC-1093939D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5</a:t>
            </a:fld>
            <a:endParaRPr lang="nl-NL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36BF7DB3-9319-5E48-90BC-B0FC56E20AAB}"/>
              </a:ext>
            </a:extLst>
          </p:cNvPr>
          <p:cNvSpPr/>
          <p:nvPr/>
        </p:nvSpPr>
        <p:spPr>
          <a:xfrm>
            <a:off x="838200" y="2129742"/>
            <a:ext cx="7027762" cy="4070286"/>
          </a:xfrm>
          <a:prstGeom prst="rect">
            <a:avLst/>
          </a:prstGeom>
          <a:solidFill>
            <a:srgbClr val="FEAA00">
              <a:lumMod val="20000"/>
              <a:lumOff val="80000"/>
            </a:srgb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ED84F90-B41A-AF43-95E8-E9299A9420C4}"/>
              </a:ext>
            </a:extLst>
          </p:cNvPr>
          <p:cNvSpPr/>
          <p:nvPr/>
        </p:nvSpPr>
        <p:spPr>
          <a:xfrm>
            <a:off x="1781371" y="2359588"/>
            <a:ext cx="5055396" cy="3528392"/>
          </a:xfrm>
          <a:prstGeom prst="rect">
            <a:avLst/>
          </a:prstGeom>
          <a:solidFill>
            <a:srgbClr val="E8000D">
              <a:lumMod val="20000"/>
              <a:lumOff val="80000"/>
            </a:srgbClr>
          </a:solidFill>
          <a:ln w="25400" cap="flat" cmpd="sng" algn="ctr">
            <a:solidFill>
              <a:srgbClr val="EE7B00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5BE71A5A-CF1F-6D47-965C-D45518CBB58A}"/>
              </a:ext>
            </a:extLst>
          </p:cNvPr>
          <p:cNvSpPr/>
          <p:nvPr/>
        </p:nvSpPr>
        <p:spPr>
          <a:xfrm>
            <a:off x="2025649" y="3599623"/>
            <a:ext cx="1008112" cy="616274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 gateway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751416E5-2FC8-0247-A46F-BF146A58E1DB}"/>
              </a:ext>
            </a:extLst>
          </p:cNvPr>
          <p:cNvSpPr/>
          <p:nvPr/>
        </p:nvSpPr>
        <p:spPr>
          <a:xfrm>
            <a:off x="968083" y="3691736"/>
            <a:ext cx="731096" cy="432048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TWI</a:t>
            </a:r>
          </a:p>
        </p:txBody>
      </p:sp>
      <p:sp>
        <p:nvSpPr>
          <p:cNvPr id="42" name="Afgeronde rechthoek 41">
            <a:extLst>
              <a:ext uri="{FF2B5EF4-FFF2-40B4-BE49-F238E27FC236}">
                <a16:creationId xmlns:a16="http://schemas.microsoft.com/office/drawing/2014/main" id="{78F1D75A-2281-1943-B30F-84D3415D5102}"/>
              </a:ext>
            </a:extLst>
          </p:cNvPr>
          <p:cNvSpPr/>
          <p:nvPr/>
        </p:nvSpPr>
        <p:spPr>
          <a:xfrm>
            <a:off x="4957920" y="3599623"/>
            <a:ext cx="1101352" cy="616274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Translator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Blik 45">
            <a:extLst>
              <a:ext uri="{FF2B5EF4-FFF2-40B4-BE49-F238E27FC236}">
                <a16:creationId xmlns:a16="http://schemas.microsoft.com/office/drawing/2014/main" id="{53FEF03D-62B5-744E-B382-0907B33FA5A5}"/>
              </a:ext>
            </a:extLst>
          </p:cNvPr>
          <p:cNvSpPr/>
          <p:nvPr/>
        </p:nvSpPr>
        <p:spPr>
          <a:xfrm>
            <a:off x="6958827" y="5296499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sp>
        <p:nvSpPr>
          <p:cNvPr id="47" name="Blik 46">
            <a:extLst>
              <a:ext uri="{FF2B5EF4-FFF2-40B4-BE49-F238E27FC236}">
                <a16:creationId xmlns:a16="http://schemas.microsoft.com/office/drawing/2014/main" id="{65BB7DAF-6E1B-8545-94F3-7C781F17F52E}"/>
              </a:ext>
            </a:extLst>
          </p:cNvPr>
          <p:cNvSpPr/>
          <p:nvPr/>
        </p:nvSpPr>
        <p:spPr>
          <a:xfrm>
            <a:off x="6928886" y="3691736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sp>
        <p:nvSpPr>
          <p:cNvPr id="48" name="Blik 47">
            <a:extLst>
              <a:ext uri="{FF2B5EF4-FFF2-40B4-BE49-F238E27FC236}">
                <a16:creationId xmlns:a16="http://schemas.microsoft.com/office/drawing/2014/main" id="{B6783B73-ED3A-8C46-B345-4FD017ECEEDE}"/>
              </a:ext>
            </a:extLst>
          </p:cNvPr>
          <p:cNvSpPr/>
          <p:nvPr/>
        </p:nvSpPr>
        <p:spPr>
          <a:xfrm>
            <a:off x="6930169" y="4452026"/>
            <a:ext cx="864096" cy="576064"/>
          </a:xfrm>
          <a:prstGeom prst="can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FB0B4E31-70DA-1448-BFF2-5150EF9B12B2}"/>
              </a:ext>
            </a:extLst>
          </p:cNvPr>
          <p:cNvCxnSpPr>
            <a:cxnSpLocks/>
            <a:stCxn id="46" idx="2"/>
            <a:endCxn id="60" idx="3"/>
          </p:cNvCxnSpPr>
          <p:nvPr/>
        </p:nvCxnSpPr>
        <p:spPr>
          <a:xfrm flipH="1">
            <a:off x="6629551" y="5584531"/>
            <a:ext cx="329276" cy="343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058E5A24-50CE-314A-A964-2AAFDDDD036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1699179" y="3907760"/>
            <a:ext cx="326470" cy="0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E821788E-1355-8A4A-8946-3A14C32DD3C4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flipH="1" flipV="1">
            <a:off x="3033761" y="3907760"/>
            <a:ext cx="275293" cy="1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E828B1CC-C9CF-D341-81D9-4A2C0668A9E8}"/>
              </a:ext>
            </a:extLst>
          </p:cNvPr>
          <p:cNvSpPr/>
          <p:nvPr/>
        </p:nvSpPr>
        <p:spPr>
          <a:xfrm>
            <a:off x="2024591" y="5368850"/>
            <a:ext cx="460496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Broker</a:t>
            </a:r>
          </a:p>
        </p:txBody>
      </p: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0E986773-4B9C-9344-9975-CC9B07431B49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508596" y="4215897"/>
            <a:ext cx="0" cy="1152953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68" name="Rechte verbindingslijn met pijl 67">
            <a:extLst>
              <a:ext uri="{FF2B5EF4-FFF2-40B4-BE49-F238E27FC236}">
                <a16:creationId xmlns:a16="http://schemas.microsoft.com/office/drawing/2014/main" id="{4BB6DC1A-B9F2-2B48-8AA3-43D02E9CBCA2}"/>
              </a:ext>
            </a:extLst>
          </p:cNvPr>
          <p:cNvCxnSpPr>
            <a:cxnSpLocks/>
            <a:stCxn id="48" idx="2"/>
            <a:endCxn id="60" idx="3"/>
          </p:cNvCxnSpPr>
          <p:nvPr/>
        </p:nvCxnSpPr>
        <p:spPr>
          <a:xfrm flipH="1">
            <a:off x="6629551" y="4740058"/>
            <a:ext cx="300618" cy="844816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D28CE51-5551-BF41-A199-7E25C025EF0C}"/>
              </a:ext>
            </a:extLst>
          </p:cNvPr>
          <p:cNvCxnSpPr>
            <a:cxnSpLocks/>
            <a:stCxn id="47" idx="2"/>
            <a:endCxn id="60" idx="3"/>
          </p:cNvCxnSpPr>
          <p:nvPr/>
        </p:nvCxnSpPr>
        <p:spPr>
          <a:xfrm flipH="1">
            <a:off x="6629551" y="3979768"/>
            <a:ext cx="299335" cy="1605106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3" name="Rechthoek 52">
            <a:extLst>
              <a:ext uri="{FF2B5EF4-FFF2-40B4-BE49-F238E27FC236}">
                <a16:creationId xmlns:a16="http://schemas.microsoft.com/office/drawing/2014/main" id="{BFF52177-94E8-D145-B4FC-CCEBDC6E7C1C}"/>
              </a:ext>
            </a:extLst>
          </p:cNvPr>
          <p:cNvSpPr/>
          <p:nvPr/>
        </p:nvSpPr>
        <p:spPr>
          <a:xfrm>
            <a:off x="7923929" y="2129742"/>
            <a:ext cx="3429871" cy="4070286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De leveringsvoorwaardenservice zorgt er voor dat regels van de bronnen worden nageleefd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kern="0" dirty="0">
              <a:solidFill>
                <a:schemeClr val="accent1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dit gebeurt op basis van de specifieke leveringsvoorwaarden die we in regels </a:t>
            </a:r>
            <a:r>
              <a:rPr lang="nl-NL" sz="1200" kern="0" dirty="0" err="1">
                <a:solidFill>
                  <a:schemeClr val="accent1"/>
                </a:solidFill>
                <a:latin typeface="Arial"/>
              </a:rPr>
              <a:t>definieren</a:t>
            </a:r>
            <a:endParaRPr lang="nl-NL" sz="1200" kern="0" dirty="0">
              <a:solidFill>
                <a:schemeClr val="accent1"/>
              </a:solidFill>
              <a:latin typeface="Arial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Waarbij de attributen van de gegevens en de aanvraag worden vergeleken: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Om wat voor gegeven gaat het?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Wie vraagt om het gegeven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Waarom wordt het gegeven opgevraagd (grondslag)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nl-NL" sz="1200" kern="0" dirty="0" err="1">
                <a:solidFill>
                  <a:schemeClr val="accent1"/>
                </a:solidFill>
                <a:latin typeface="Arial"/>
              </a:rPr>
              <a:t>Etc</a:t>
            </a:r>
            <a:endParaRPr lang="nl-NL" sz="1200" kern="0" dirty="0">
              <a:solidFill>
                <a:schemeClr val="accent1"/>
              </a:solidFill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Aanvullende context van de opvraag: wanneer wordt het opgevraagd, waarvandaan, </a:t>
            </a:r>
            <a:r>
              <a:rPr lang="nl-NL" sz="1200" kern="0" dirty="0" err="1">
                <a:solidFill>
                  <a:schemeClr val="accent1"/>
                </a:solidFill>
                <a:latin typeface="Arial"/>
              </a:rPr>
              <a:t>hoevaak</a:t>
            </a:r>
            <a:endParaRPr lang="nl-NL" sz="1200" kern="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57A4CBA1-60D6-3A4E-A8A6-E6391A604002}"/>
              </a:ext>
            </a:extLst>
          </p:cNvPr>
          <p:cNvSpPr txBox="1"/>
          <p:nvPr/>
        </p:nvSpPr>
        <p:spPr>
          <a:xfrm>
            <a:off x="6464875" y="6008576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Bron: BKWI Architectuur, 2020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8F0C99EF-9688-884F-9691-00A41C2519E1}"/>
              </a:ext>
            </a:extLst>
          </p:cNvPr>
          <p:cNvSpPr/>
          <p:nvPr/>
        </p:nvSpPr>
        <p:spPr>
          <a:xfrm>
            <a:off x="3309054" y="3599625"/>
            <a:ext cx="1373572" cy="616272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Leverings-voorwaarden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59F714CD-D3A2-274D-B541-50671283F3B3}"/>
              </a:ext>
            </a:extLst>
          </p:cNvPr>
          <p:cNvCxnSpPr>
            <a:cxnSpLocks/>
          </p:cNvCxnSpPr>
          <p:nvPr/>
        </p:nvCxnSpPr>
        <p:spPr>
          <a:xfrm flipH="1" flipV="1">
            <a:off x="4679758" y="3907759"/>
            <a:ext cx="275293" cy="1"/>
          </a:xfrm>
          <a:prstGeom prst="straightConnector1">
            <a:avLst/>
          </a:prstGeom>
          <a:noFill/>
          <a:ln w="9525" cap="flat" cmpd="sng" algn="ctr">
            <a:solidFill>
              <a:srgbClr val="004378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14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A3228-9B2E-E945-BE9F-9A135A2E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Er bestaat een </a:t>
            </a:r>
            <a:r>
              <a:rPr lang="nl-NL" dirty="0" err="1"/>
              <a:t>refentiearchitectuur</a:t>
            </a:r>
            <a:r>
              <a:rPr lang="nl-NL" dirty="0"/>
              <a:t> voor de leveringsvoorwaardenservice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F80A399-9282-A74E-8C3A-BCB18E19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6</a:t>
            </a:fld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31887C9-4673-3F43-8E71-897EFB11A497}"/>
              </a:ext>
            </a:extLst>
          </p:cNvPr>
          <p:cNvSpPr/>
          <p:nvPr/>
        </p:nvSpPr>
        <p:spPr>
          <a:xfrm>
            <a:off x="1043609" y="2129742"/>
            <a:ext cx="6788426" cy="4070286"/>
          </a:xfrm>
          <a:prstGeom prst="rect">
            <a:avLst/>
          </a:prstGeom>
          <a:solidFill>
            <a:srgbClr val="FEAA00">
              <a:lumMod val="20000"/>
              <a:lumOff val="80000"/>
            </a:srgb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3CA1B0D-3265-0845-BAD3-9FB7E8E01B09}"/>
              </a:ext>
            </a:extLst>
          </p:cNvPr>
          <p:cNvSpPr/>
          <p:nvPr/>
        </p:nvSpPr>
        <p:spPr>
          <a:xfrm>
            <a:off x="1184081" y="2413149"/>
            <a:ext cx="6478989" cy="3528392"/>
          </a:xfrm>
          <a:prstGeom prst="rect">
            <a:avLst/>
          </a:prstGeom>
          <a:solidFill>
            <a:srgbClr val="E8000D">
              <a:lumMod val="20000"/>
              <a:lumOff val="80000"/>
            </a:srgbClr>
          </a:solidFill>
          <a:ln w="25400" cap="flat" cmpd="sng" algn="ctr">
            <a:solidFill>
              <a:srgbClr val="EE7B00">
                <a:lumMod val="20000"/>
                <a:lumOff val="8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fgeronde rechthoek 9">
            <a:extLst>
              <a:ext uri="{FF2B5EF4-FFF2-40B4-BE49-F238E27FC236}">
                <a16:creationId xmlns:a16="http://schemas.microsoft.com/office/drawing/2014/main" id="{0A47AAC6-F8D9-E348-80E1-41A515A718F2}"/>
              </a:ext>
            </a:extLst>
          </p:cNvPr>
          <p:cNvSpPr/>
          <p:nvPr/>
        </p:nvSpPr>
        <p:spPr>
          <a:xfrm>
            <a:off x="1275250" y="2248773"/>
            <a:ext cx="1699200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Leverings-voorwaarden</a:t>
            </a: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service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2322533C-5131-CC45-9D7C-F8F21673F9AF}"/>
              </a:ext>
            </a:extLst>
          </p:cNvPr>
          <p:cNvSpPr txBox="1"/>
          <p:nvPr/>
        </p:nvSpPr>
        <p:spPr>
          <a:xfrm>
            <a:off x="6296792" y="5963062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Bron: BKWI Architectuur, 2020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B9FC2D1D-96DF-954C-B323-538631A5B966}"/>
              </a:ext>
            </a:extLst>
          </p:cNvPr>
          <p:cNvSpPr/>
          <p:nvPr/>
        </p:nvSpPr>
        <p:spPr>
          <a:xfrm>
            <a:off x="3932756" y="2939743"/>
            <a:ext cx="804483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PEP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FBB59730-5608-354E-8CE1-7B6B6EB80FA6}"/>
              </a:ext>
            </a:extLst>
          </p:cNvPr>
          <p:cNvSpPr/>
          <p:nvPr/>
        </p:nvSpPr>
        <p:spPr>
          <a:xfrm>
            <a:off x="3930799" y="3596814"/>
            <a:ext cx="804483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PDP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E1496488-4F4D-FF43-BD23-6D2D8CB125CE}"/>
              </a:ext>
            </a:extLst>
          </p:cNvPr>
          <p:cNvSpPr/>
          <p:nvPr/>
        </p:nvSpPr>
        <p:spPr>
          <a:xfrm>
            <a:off x="4636657" y="4177345"/>
            <a:ext cx="804483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PIP</a:t>
            </a:r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2CD07F7E-088D-894F-9EE5-EDB9FC57DBF3}"/>
              </a:ext>
            </a:extLst>
          </p:cNvPr>
          <p:cNvSpPr/>
          <p:nvPr/>
        </p:nvSpPr>
        <p:spPr>
          <a:xfrm>
            <a:off x="4636656" y="4843419"/>
            <a:ext cx="804483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PRP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F0374552-3964-CB45-B248-A8FCD375A5B4}"/>
              </a:ext>
            </a:extLst>
          </p:cNvPr>
          <p:cNvSpPr/>
          <p:nvPr/>
        </p:nvSpPr>
        <p:spPr>
          <a:xfrm>
            <a:off x="6058179" y="5314818"/>
            <a:ext cx="804483" cy="432047"/>
          </a:xfrm>
          <a:prstGeom prst="roundRect">
            <a:avLst/>
          </a:prstGeom>
          <a:solidFill>
            <a:srgbClr val="004378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PAP</a:t>
            </a:r>
          </a:p>
        </p:txBody>
      </p:sp>
      <p:cxnSp>
        <p:nvCxnSpPr>
          <p:cNvPr id="42" name="Gebogen verbindingslijn 41">
            <a:extLst>
              <a:ext uri="{FF2B5EF4-FFF2-40B4-BE49-F238E27FC236}">
                <a16:creationId xmlns:a16="http://schemas.microsoft.com/office/drawing/2014/main" id="{C978994D-97EC-C548-9705-C60013FCF19B}"/>
              </a:ext>
            </a:extLst>
          </p:cNvPr>
          <p:cNvCxnSpPr>
            <a:cxnSpLocks/>
            <a:stCxn id="40" idx="0"/>
            <a:endCxn id="39" idx="3"/>
          </p:cNvCxnSpPr>
          <p:nvPr/>
        </p:nvCxnSpPr>
        <p:spPr>
          <a:xfrm rot="16200000" flipV="1">
            <a:off x="5823093" y="4677490"/>
            <a:ext cx="255375" cy="1019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bogen verbindingslijn 43">
            <a:extLst>
              <a:ext uri="{FF2B5EF4-FFF2-40B4-BE49-F238E27FC236}">
                <a16:creationId xmlns:a16="http://schemas.microsoft.com/office/drawing/2014/main" id="{A5308F66-C479-9343-BDFE-DAF045A03ADD}"/>
              </a:ext>
            </a:extLst>
          </p:cNvPr>
          <p:cNvCxnSpPr>
            <a:cxnSpLocks/>
            <a:stCxn id="39" idx="1"/>
            <a:endCxn id="37" idx="2"/>
          </p:cNvCxnSpPr>
          <p:nvPr/>
        </p:nvCxnSpPr>
        <p:spPr>
          <a:xfrm rot="10800000">
            <a:off x="4333042" y="4028861"/>
            <a:ext cx="303615" cy="1030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bogen verbindingslijn 49">
            <a:extLst>
              <a:ext uri="{FF2B5EF4-FFF2-40B4-BE49-F238E27FC236}">
                <a16:creationId xmlns:a16="http://schemas.microsoft.com/office/drawing/2014/main" id="{E50D7E44-1E0B-9D4B-AC63-CCD24F09DCE6}"/>
              </a:ext>
            </a:extLst>
          </p:cNvPr>
          <p:cNvCxnSpPr>
            <a:stCxn id="38" idx="1"/>
            <a:endCxn id="37" idx="2"/>
          </p:cNvCxnSpPr>
          <p:nvPr/>
        </p:nvCxnSpPr>
        <p:spPr>
          <a:xfrm rot="10800000">
            <a:off x="4333041" y="4028861"/>
            <a:ext cx="303616" cy="364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AD1191A5-F23A-9E4E-8A4A-677EC90C2782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4333041" y="3371790"/>
            <a:ext cx="1957" cy="22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1F604F3B-8904-884D-8F11-1E5F327E1B47}"/>
              </a:ext>
            </a:extLst>
          </p:cNvPr>
          <p:cNvSpPr/>
          <p:nvPr/>
        </p:nvSpPr>
        <p:spPr>
          <a:xfrm>
            <a:off x="1275250" y="2937930"/>
            <a:ext cx="923016" cy="4320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Gateway</a:t>
            </a:r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408EE030-F242-4C4F-A8DD-DB0B8FE4F142}"/>
              </a:ext>
            </a:extLst>
          </p:cNvPr>
          <p:cNvSpPr/>
          <p:nvPr/>
        </p:nvSpPr>
        <p:spPr>
          <a:xfrm>
            <a:off x="5963703" y="4187919"/>
            <a:ext cx="923016" cy="432047"/>
          </a:xfrm>
          <a:prstGeom prst="roundRect">
            <a:avLst/>
          </a:prstGeom>
          <a:solidFill>
            <a:schemeClr val="bg2"/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Context </a:t>
            </a:r>
            <a:r>
              <a:rPr kumimoji="0" lang="nl-NL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modeler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792C2163-D574-8641-9DDB-E52CFAE28DBF}"/>
              </a:ext>
            </a:extLst>
          </p:cNvPr>
          <p:cNvSpPr txBox="1"/>
          <p:nvPr/>
        </p:nvSpPr>
        <p:spPr>
          <a:xfrm>
            <a:off x="2591973" y="3811276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attributen</a:t>
            </a:r>
          </a:p>
        </p:txBody>
      </p: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DD75D7B1-9D5E-5A45-B763-C7D2CE81076A}"/>
              </a:ext>
            </a:extLst>
          </p:cNvPr>
          <p:cNvCxnSpPr>
            <a:cxnSpLocks/>
            <a:stCxn id="55" idx="1"/>
            <a:endCxn id="38" idx="3"/>
          </p:cNvCxnSpPr>
          <p:nvPr/>
        </p:nvCxnSpPr>
        <p:spPr>
          <a:xfrm flipH="1" flipV="1">
            <a:off x="5441140" y="4393369"/>
            <a:ext cx="522563" cy="105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>
            <a:extLst>
              <a:ext uri="{FF2B5EF4-FFF2-40B4-BE49-F238E27FC236}">
                <a16:creationId xmlns:a16="http://schemas.microsoft.com/office/drawing/2014/main" id="{8CB6562A-BE0D-E040-9E17-3D64FA85CD3A}"/>
              </a:ext>
            </a:extLst>
          </p:cNvPr>
          <p:cNvSpPr txBox="1"/>
          <p:nvPr/>
        </p:nvSpPr>
        <p:spPr>
          <a:xfrm>
            <a:off x="5528376" y="4538625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Data classificatie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044B4A93-F088-EE42-89C7-E6FE884B3584}"/>
              </a:ext>
            </a:extLst>
          </p:cNvPr>
          <p:cNvSpPr txBox="1"/>
          <p:nvPr/>
        </p:nvSpPr>
        <p:spPr>
          <a:xfrm>
            <a:off x="4633739" y="5250285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/>
              <a:t>leveringsvoorwaarden</a:t>
            </a:r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0C34540D-B6E8-E24F-895D-94691053A860}"/>
              </a:ext>
            </a:extLst>
          </p:cNvPr>
          <p:cNvSpPr/>
          <p:nvPr/>
        </p:nvSpPr>
        <p:spPr>
          <a:xfrm>
            <a:off x="7884241" y="2129742"/>
            <a:ext cx="3469559" cy="4070286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PEP: Policy </a:t>
            </a: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Enforcement</a:t>
            </a: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Hier wordt de berichtenstroom geblokkeerd of doorgelaten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PDP: Policy </a:t>
            </a:r>
            <a:r>
              <a:rPr lang="nl-NL" sz="1200" b="1" kern="0" dirty="0" err="1">
                <a:solidFill>
                  <a:schemeClr val="accent1"/>
                </a:solidFill>
                <a:latin typeface="Arial"/>
              </a:rPr>
              <a:t>Decision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Hier wordt </a:t>
            </a:r>
            <a:r>
              <a:rPr lang="nl-NL" sz="1200" kern="0" dirty="0">
                <a:solidFill>
                  <a:schemeClr val="accent1"/>
                </a:solidFill>
                <a:latin typeface="Arial"/>
              </a:rPr>
              <a:t>het besluit over toegang samengesteld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PIP: Policy Information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Hier worden attributen van de aanvrager samengebracht met attributen van de data en de context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0" dirty="0">
              <a:solidFill>
                <a:schemeClr val="accent1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PRP: Policy </a:t>
            </a:r>
            <a:r>
              <a:rPr kumimoji="0" lang="nl-NL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Repository</a:t>
            </a:r>
            <a:r>
              <a:rPr kumimoji="0" lang="nl-NL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kern="0" dirty="0">
                <a:solidFill>
                  <a:schemeClr val="accent1"/>
                </a:solidFill>
                <a:latin typeface="Arial"/>
              </a:rPr>
              <a:t>Dit is de database met leveringsvoorwaarden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PAP: Policy Administration Point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Dit is de plek waar de leveringsvoorwaarden worden ingevoerd en onderhouden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0" dirty="0">
              <a:solidFill>
                <a:schemeClr val="accent1"/>
              </a:solidFill>
              <a:latin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kern="0" dirty="0" err="1">
                <a:solidFill>
                  <a:schemeClr val="accent1"/>
                </a:solidFill>
                <a:latin typeface="Arial"/>
              </a:rPr>
              <a:t>Logging</a:t>
            </a:r>
            <a:r>
              <a:rPr lang="nl-NL" sz="1200" b="1" kern="0" dirty="0">
                <a:solidFill>
                  <a:schemeClr val="accent1"/>
                </a:solidFill>
                <a:latin typeface="Arial"/>
              </a:rPr>
              <a:t> op alles!</a:t>
            </a:r>
            <a:endParaRPr kumimoji="0" lang="nl-NL" sz="1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Gebogen verbindingslijn 25">
            <a:extLst>
              <a:ext uri="{FF2B5EF4-FFF2-40B4-BE49-F238E27FC236}">
                <a16:creationId xmlns:a16="http://schemas.microsoft.com/office/drawing/2014/main" id="{FE5BE373-045D-2C4E-814A-554E0E72D66B}"/>
              </a:ext>
            </a:extLst>
          </p:cNvPr>
          <p:cNvCxnSpPr>
            <a:cxnSpLocks/>
            <a:stCxn id="54" idx="3"/>
            <a:endCxn id="35" idx="1"/>
          </p:cNvCxnSpPr>
          <p:nvPr/>
        </p:nvCxnSpPr>
        <p:spPr>
          <a:xfrm>
            <a:off x="2198266" y="3153954"/>
            <a:ext cx="1734490" cy="1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40">
            <a:extLst>
              <a:ext uri="{FF2B5EF4-FFF2-40B4-BE49-F238E27FC236}">
                <a16:creationId xmlns:a16="http://schemas.microsoft.com/office/drawing/2014/main" id="{F98F354F-D8E8-B142-99AB-3926F9160BDE}"/>
              </a:ext>
            </a:extLst>
          </p:cNvPr>
          <p:cNvSpPr/>
          <p:nvPr/>
        </p:nvSpPr>
        <p:spPr>
          <a:xfrm>
            <a:off x="6538868" y="2937929"/>
            <a:ext cx="923016" cy="43204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rgbClr val="00437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Bron</a:t>
            </a:r>
          </a:p>
        </p:txBody>
      </p:sp>
      <p:cxnSp>
        <p:nvCxnSpPr>
          <p:cNvPr id="43" name="Gebogen verbindingslijn 42">
            <a:extLst>
              <a:ext uri="{FF2B5EF4-FFF2-40B4-BE49-F238E27FC236}">
                <a16:creationId xmlns:a16="http://schemas.microsoft.com/office/drawing/2014/main" id="{4F052ECC-D66C-7341-A5F6-4B19C9BED1D6}"/>
              </a:ext>
            </a:extLst>
          </p:cNvPr>
          <p:cNvCxnSpPr>
            <a:cxnSpLocks/>
            <a:stCxn id="41" idx="1"/>
            <a:endCxn id="35" idx="3"/>
          </p:cNvCxnSpPr>
          <p:nvPr/>
        </p:nvCxnSpPr>
        <p:spPr>
          <a:xfrm rot="10800000" flipV="1">
            <a:off x="4737240" y="3153953"/>
            <a:ext cx="1801629" cy="1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bogen verbindingslijn 26">
            <a:extLst>
              <a:ext uri="{FF2B5EF4-FFF2-40B4-BE49-F238E27FC236}">
                <a16:creationId xmlns:a16="http://schemas.microsoft.com/office/drawing/2014/main" id="{200F4A90-CE6F-D246-847D-DAADD81C3AA3}"/>
              </a:ext>
            </a:extLst>
          </p:cNvPr>
          <p:cNvCxnSpPr>
            <a:stCxn id="54" idx="2"/>
            <a:endCxn id="37" idx="1"/>
          </p:cNvCxnSpPr>
          <p:nvPr/>
        </p:nvCxnSpPr>
        <p:spPr>
          <a:xfrm rot="16200000" flipH="1">
            <a:off x="2612348" y="2494386"/>
            <a:ext cx="442861" cy="219404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bogen verbindingslijn 50">
            <a:extLst>
              <a:ext uri="{FF2B5EF4-FFF2-40B4-BE49-F238E27FC236}">
                <a16:creationId xmlns:a16="http://schemas.microsoft.com/office/drawing/2014/main" id="{A9C1BD64-FD2F-9847-A211-BBA7BCC91AB4}"/>
              </a:ext>
            </a:extLst>
          </p:cNvPr>
          <p:cNvCxnSpPr>
            <a:cxnSpLocks/>
            <a:stCxn id="41" idx="2"/>
            <a:endCxn id="55" idx="3"/>
          </p:cNvCxnSpPr>
          <p:nvPr/>
        </p:nvCxnSpPr>
        <p:spPr>
          <a:xfrm rot="5400000">
            <a:off x="6426565" y="3830131"/>
            <a:ext cx="1033967" cy="113657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bogen verbindingslijn 52">
            <a:extLst>
              <a:ext uri="{FF2B5EF4-FFF2-40B4-BE49-F238E27FC236}">
                <a16:creationId xmlns:a16="http://schemas.microsoft.com/office/drawing/2014/main" id="{DE3A5558-8CEF-2546-830A-F9E18DDC9D5C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6001991" y="4252169"/>
            <a:ext cx="2139345" cy="41800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D2451-9B40-354F-8FB8-A6EFF291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C7E0C3D-1B58-B94D-9F34-699A7EEC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5E746-48E4-AF48-B2EE-32B92E1576F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042768"/>
      </p:ext>
    </p:extLst>
  </p:cSld>
  <p:clrMapOvr>
    <a:masterClrMapping/>
  </p:clrMapOvr>
</p:sld>
</file>

<file path=ppt/theme/theme1.xml><?xml version="1.0" encoding="utf-8"?>
<a:theme xmlns:a="http://schemas.openxmlformats.org/drawingml/2006/main" name="1_Kantoorthema">
  <a:themeElements>
    <a:clrScheme name="Aangepas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378"/>
      </a:accent1>
      <a:accent2>
        <a:srgbClr val="009141"/>
      </a:accent2>
      <a:accent3>
        <a:srgbClr val="E63720"/>
      </a:accent3>
      <a:accent4>
        <a:srgbClr val="FEBE00"/>
      </a:accent4>
      <a:accent5>
        <a:srgbClr val="EE7B00"/>
      </a:accent5>
      <a:accent6>
        <a:srgbClr val="FFFFFF"/>
      </a:accent6>
      <a:hlink>
        <a:srgbClr val="FFFFFF"/>
      </a:hlink>
      <a:folHlink>
        <a:srgbClr val="FFFFFF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5" id="{D450E242-8EBF-7F44-BFF2-EF188930527F}" vid="{2B6EB981-704C-AA48-84CE-7D34BC6E28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43609</TotalTime>
  <Words>446</Words>
  <Application>Microsoft Macintosh PowerPoint</Application>
  <PresentationFormat>Breedbeeld</PresentationFormat>
  <Paragraphs>96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1_Kantoorthema</vt:lpstr>
      <vt:lpstr>Leveringsvoorwaardenservice</vt:lpstr>
      <vt:lpstr>BKWI ontsluit bronnen voor 16 informatieservices voor het TWI platform</vt:lpstr>
      <vt:lpstr>Het nieuwe landschap biedt mogelijkheden maar is potentieel kwetsbaar</vt:lpstr>
      <vt:lpstr>Ons einddoel is om gegevens configureerbaar te ontsluiten richting TWI</vt:lpstr>
      <vt:lpstr>Om de bron te beschermen moeten we een leveringsvoorwaardenservice bouwen</vt:lpstr>
      <vt:lpstr>Er bestaat een refentiearchitectuur voor de leveringsvoorwaardenservice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Doelarchitectuur</dc:title>
  <dc:creator>Kaihatu, Milan (M.D.)</dc:creator>
  <cp:lastModifiedBy>Bakker, Adriaan (A.)</cp:lastModifiedBy>
  <cp:revision>93</cp:revision>
  <cp:lastPrinted>2020-09-02T13:53:24Z</cp:lastPrinted>
  <dcterms:created xsi:type="dcterms:W3CDTF">2020-04-22T11:47:28Z</dcterms:created>
  <dcterms:modified xsi:type="dcterms:W3CDTF">2021-01-05T10:48:50Z</dcterms:modified>
</cp:coreProperties>
</file>