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g33zgh3plar/hVtNV/YXHw394A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cc07c3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fcc07c3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499ff0a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2499ff0a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cc07c382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cc07c382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cc07c382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fcc07c382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cc07c382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fcc07c382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499ff0a2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2499ff0a2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cc07c382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fcc07c382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4932b5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24932b5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4932b55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24932b55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4932b55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24932b55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4932b55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24932b55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cc07c382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cc07c382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499ff0a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2499ff0a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499ff0a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2499ff0a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499ff0a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2499ff0a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499ff0a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2499ff0a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499ff0a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2499ff0a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499ff0a2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2499ff0a2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499ff0a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2499ff0a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499ff0a2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2499ff0a2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499ff0a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2499ff0a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499ff0a2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2499ff0a2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cc07c38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fcc07c38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499ff0a2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2499ff0a2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499ff0a2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2499ff0a2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499ff0a2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2499ff0a2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cc07c382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fcc07c382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cc07c38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fcc07c38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cc07c382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fcc07c38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499ff0a2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2499ff0a2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cc07c382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fcc07c38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23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3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3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23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2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" name="Google Shape;18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32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3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3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3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3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cc07c3822_0_0"/>
          <p:cNvSpPr txBox="1"/>
          <p:nvPr>
            <p:ph type="title"/>
          </p:nvPr>
        </p:nvSpPr>
        <p:spPr>
          <a:xfrm>
            <a:off x="4851825" y="238877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Aula 2</a:t>
            </a:r>
            <a:endParaRPr/>
          </a:p>
        </p:txBody>
      </p:sp>
      <p:sp>
        <p:nvSpPr>
          <p:cNvPr id="165" name="Google Shape;165;g2fcc07c3822_0_0"/>
          <p:cNvSpPr txBox="1"/>
          <p:nvPr>
            <p:ph idx="2" type="title"/>
          </p:nvPr>
        </p:nvSpPr>
        <p:spPr>
          <a:xfrm>
            <a:off x="4851825" y="3935550"/>
            <a:ext cx="42009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 /EnzoTM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Enzo Tonon Morente</a:t>
            </a:r>
            <a:endParaRPr/>
          </a:p>
        </p:txBody>
      </p:sp>
      <p:pic>
        <p:nvPicPr>
          <p:cNvPr id="166" name="Google Shape;166;g2fcc07c382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750" y="4053325"/>
            <a:ext cx="246476" cy="2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499ff0a2b_0_1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26" name="Google Shape;226;g22499ff0a2b_0_131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7" name="Google Shape;227;g22499ff0a2b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666750"/>
            <a:ext cx="79629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cc07c3822_0_1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33" name="Google Shape;233;g2fcc07c3822_0_134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4" name="Google Shape;234;g2fcc07c3822_0_134"/>
          <p:cNvPicPr preferRelativeResize="0"/>
          <p:nvPr/>
        </p:nvPicPr>
        <p:blipFill rotWithShape="1">
          <a:blip r:embed="rId3">
            <a:alphaModFix/>
          </a:blip>
          <a:srcRect b="-4500" l="0" r="0" t="4500"/>
          <a:stretch/>
        </p:blipFill>
        <p:spPr>
          <a:xfrm>
            <a:off x="257175" y="1257300"/>
            <a:ext cx="86296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cc07c3822_0_1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40" name="Google Shape;240;g2fcc07c3822_0_143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1" name="Google Shape;241;g2fcc07c3822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904875"/>
            <a:ext cx="8953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cc07c3822_0_1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47" name="Google Shape;247;g2fcc07c3822_0_150"/>
          <p:cNvSpPr txBox="1"/>
          <p:nvPr>
            <p:ph idx="1" type="body"/>
          </p:nvPr>
        </p:nvSpPr>
        <p:spPr>
          <a:xfrm>
            <a:off x="73900" y="509513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Valores padrões (colocar exemplo dele escrevendo o desconto e não escrevendo)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8" name="Google Shape;248;g2fcc07c3822_0_150"/>
          <p:cNvPicPr preferRelativeResize="0"/>
          <p:nvPr/>
        </p:nvPicPr>
        <p:blipFill rotWithShape="1">
          <a:blip r:embed="rId3">
            <a:alphaModFix/>
          </a:blip>
          <a:srcRect b="9867" l="0" r="0" t="-20868"/>
          <a:stretch/>
        </p:blipFill>
        <p:spPr>
          <a:xfrm>
            <a:off x="266050" y="925963"/>
            <a:ext cx="9144001" cy="31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499ff0a2b_0_1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54" name="Google Shape;254;g22499ff0a2b_0_153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5" name="Google Shape;255;g22499ff0a2b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38200"/>
            <a:ext cx="70104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cc07c3822_0_158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fcc07c3822_0_158"/>
          <p:cNvSpPr txBox="1"/>
          <p:nvPr/>
        </p:nvSpPr>
        <p:spPr>
          <a:xfrm>
            <a:off x="3415575" y="2162250"/>
            <a:ext cx="2390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Referências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4932b554d_0_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Referências</a:t>
            </a:r>
            <a:endParaRPr/>
          </a:p>
        </p:txBody>
      </p:sp>
      <p:sp>
        <p:nvSpPr>
          <p:cNvPr id="267" name="Google Shape;267;g224932b554d_0_0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 mutáveis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Aqueles que podem mudar de valor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Lista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Dicionário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 imutáveis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Aqueles que não podem mudar de valor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Float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Tupla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4932b554d_0_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Objetos imutáveis</a:t>
            </a:r>
            <a:endParaRPr/>
          </a:p>
        </p:txBody>
      </p:sp>
      <p:sp>
        <p:nvSpPr>
          <p:cNvPr id="273" name="Google Shape;273;g224932b554d_0_7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4" name="Google Shape;274;g224932b554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624" y="281263"/>
            <a:ext cx="5847000" cy="45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24932b554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1850" y="58675"/>
            <a:ext cx="3642800" cy="48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4932b554d_0_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Objetos mutáveis</a:t>
            </a:r>
            <a:endParaRPr/>
          </a:p>
        </p:txBody>
      </p:sp>
      <p:sp>
        <p:nvSpPr>
          <p:cNvPr id="281" name="Google Shape;281;g224932b554d_0_18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2" name="Google Shape;282;g224932b554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304800"/>
            <a:ext cx="70104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4932b554d_0_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Objetos mutáveis</a:t>
            </a:r>
            <a:endParaRPr/>
          </a:p>
        </p:txBody>
      </p:sp>
      <p:sp>
        <p:nvSpPr>
          <p:cNvPr id="288" name="Google Shape;288;g224932b554d_0_26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g224932b554d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59" y="235500"/>
            <a:ext cx="6630490" cy="46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cc07c3822_0_6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fcc07c3822_0_69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Avisos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499ff0a2b_0_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Objetos mutáveis</a:t>
            </a:r>
            <a:endParaRPr/>
          </a:p>
        </p:txBody>
      </p:sp>
      <p:sp>
        <p:nvSpPr>
          <p:cNvPr id="295" name="Google Shape;295;g22499ff0a2b_0_7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6" name="Google Shape;296;g22499ff0a2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51" y="529912"/>
            <a:ext cx="5015801" cy="40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499ff0a2b_0_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Objetos mutáveis</a:t>
            </a:r>
            <a:endParaRPr/>
          </a:p>
        </p:txBody>
      </p:sp>
      <p:sp>
        <p:nvSpPr>
          <p:cNvPr id="302" name="Google Shape;302;g22499ff0a2b_0_15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3" name="Google Shape;303;g22499ff0a2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225" y="578463"/>
            <a:ext cx="4449201" cy="39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499ff0a2b_0_2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2499ff0a2b_0_22"/>
          <p:cNvSpPr txBox="1"/>
          <p:nvPr/>
        </p:nvSpPr>
        <p:spPr>
          <a:xfrm>
            <a:off x="3224250" y="2115100"/>
            <a:ext cx="2390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499ff0a2b_0_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POO</a:t>
            </a:r>
            <a:endParaRPr/>
          </a:p>
        </p:txBody>
      </p:sp>
      <p:sp>
        <p:nvSpPr>
          <p:cNvPr id="315" name="Google Shape;315;g22499ff0a2b_0_69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Programação Orientada a Objetos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um paradigma de programação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Caracterizado por conter Objetos e Classes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Porque usar POO?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Deixa o código mais organizado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Deixa o código mais legível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499ff0a2b_0_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POO</a:t>
            </a:r>
            <a:endParaRPr/>
          </a:p>
        </p:txBody>
      </p:sp>
      <p:sp>
        <p:nvSpPr>
          <p:cNvPr id="321" name="Google Shape;321;g22499ff0a2b_0_32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um modelo para criar uma entidade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funções e variáveis que descrevem a entidade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uma entidade criada pela classe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499ff0a2b_0_9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Classe</a:t>
            </a:r>
            <a:endParaRPr/>
          </a:p>
        </p:txBody>
      </p:sp>
      <p:sp>
        <p:nvSpPr>
          <p:cNvPr id="327" name="Google Shape;327;g22499ff0a2b_0_90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Variáveis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Características da classe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Uma ação que a classe pode executar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8" name="Google Shape;328;g22499ff0a2b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524" y="450450"/>
            <a:ext cx="5425924" cy="42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499ff0a2b_0_7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Construtor da classe</a:t>
            </a:r>
            <a:endParaRPr/>
          </a:p>
        </p:txBody>
      </p:sp>
      <p:sp>
        <p:nvSpPr>
          <p:cNvPr id="334" name="Google Shape;334;g22499ff0a2b_0_75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Declara os atributos </a:t>
            </a:r>
            <a:r>
              <a:rPr lang="pt-BR"/>
              <a:t>iniciais</a:t>
            </a:r>
            <a:r>
              <a:rPr lang="pt-BR"/>
              <a:t> da classe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 carro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5" name="Google Shape;335;g22499ff0a2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00" y="992825"/>
            <a:ext cx="8647049" cy="39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499ff0a2b_0_9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Funções da classe</a:t>
            </a:r>
            <a:endParaRPr/>
          </a:p>
        </p:txBody>
      </p:sp>
      <p:sp>
        <p:nvSpPr>
          <p:cNvPr id="341" name="Google Shape;341;g22499ff0a2b_0_97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Ações que a classe pode executar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 Carro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Acelerar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Frear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2" name="Google Shape;342;g22499ff0a2b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99" y="392450"/>
            <a:ext cx="6304974" cy="43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499ff0a2b_0_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Objeto fusquinha</a:t>
            </a:r>
            <a:endParaRPr/>
          </a:p>
        </p:txBody>
      </p:sp>
      <p:sp>
        <p:nvSpPr>
          <p:cNvPr id="348" name="Google Shape;348;g22499ff0a2b_0_58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 = Azul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 = Fusca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Marca = </a:t>
            </a:r>
            <a:r>
              <a:rPr lang="pt-BR"/>
              <a:t>Volkswagen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Acelerar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Frear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9" name="Google Shape;349;g22499ff0a2b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500" y="141625"/>
            <a:ext cx="78105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499ff0a2b_0_104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2499ff0a2b_0_104"/>
          <p:cNvSpPr txBox="1"/>
          <p:nvPr/>
        </p:nvSpPr>
        <p:spPr>
          <a:xfrm>
            <a:off x="3376650" y="2191300"/>
            <a:ext cx="2390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Herança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cc07c3822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Avisos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g2fcc07c3822_0_7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 de presença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QrCode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Descrição do youtube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Bios do instagram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Material da aula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Bios do instagram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Descrição do youtube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499ff0a2b_0_10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Herança</a:t>
            </a:r>
            <a:endParaRPr/>
          </a:p>
        </p:txBody>
      </p:sp>
      <p:sp>
        <p:nvSpPr>
          <p:cNvPr id="361" name="Google Shape;361;g22499ff0a2b_0_109"/>
          <p:cNvSpPr txBox="1"/>
          <p:nvPr>
            <p:ph idx="1" type="body"/>
          </p:nvPr>
        </p:nvSpPr>
        <p:spPr>
          <a:xfrm>
            <a:off x="0" y="317750"/>
            <a:ext cx="91440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uma classe herda atributos 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funções de outra classe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 pai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 funções de 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 filho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 modificar funções bases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 criar novas funções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2" name="Google Shape;362;g22499ff0a2b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350" y="0"/>
            <a:ext cx="4013049" cy="46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499ff0a2b_0_1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Herança</a:t>
            </a:r>
            <a:endParaRPr/>
          </a:p>
        </p:txBody>
      </p:sp>
      <p:sp>
        <p:nvSpPr>
          <p:cNvPr id="368" name="Google Shape;368;g22499ff0a2b_0_117"/>
          <p:cNvSpPr txBox="1"/>
          <p:nvPr>
            <p:ph idx="1" type="body"/>
          </p:nvPr>
        </p:nvSpPr>
        <p:spPr>
          <a:xfrm>
            <a:off x="0" y="317750"/>
            <a:ext cx="91440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9" name="Google Shape;369;g22499ff0a2b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50" y="163250"/>
            <a:ext cx="81343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499ff0a2b_0_1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Herança</a:t>
            </a:r>
            <a:endParaRPr/>
          </a:p>
        </p:txBody>
      </p:sp>
      <p:sp>
        <p:nvSpPr>
          <p:cNvPr id="375" name="Google Shape;375;g22499ff0a2b_0_124"/>
          <p:cNvSpPr txBox="1"/>
          <p:nvPr>
            <p:ph idx="1" type="body"/>
          </p:nvPr>
        </p:nvSpPr>
        <p:spPr>
          <a:xfrm>
            <a:off x="0" y="317750"/>
            <a:ext cx="91440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6" name="Google Shape;376;g22499ff0a2b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33350"/>
            <a:ext cx="63627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3491775" y="21622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Funções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cc07c3822_0_8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190" name="Google Shape;190;g2fcc07c3822_0_89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f(x) = 2 * 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2; f(2) = 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240; f(240) = 480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0; f(0) =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g2fcc07c3822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622" y="1206350"/>
            <a:ext cx="3140275" cy="2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cc07c3822_0_10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197" name="Google Shape;197;g2fcc07c3822_0_102"/>
          <p:cNvSpPr txBox="1"/>
          <p:nvPr>
            <p:ph idx="1" type="body"/>
          </p:nvPr>
        </p:nvSpPr>
        <p:spPr>
          <a:xfrm>
            <a:off x="200250" y="901600"/>
            <a:ext cx="8743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forma de definir uma função em python é através do </a:t>
            </a:r>
            <a:r>
              <a:rPr lang="pt-BR">
                <a:solidFill>
                  <a:srgbClr val="9900FF"/>
                </a:solidFill>
              </a:rPr>
              <a:t>d</a:t>
            </a:r>
            <a:r>
              <a:rPr lang="pt-BR">
                <a:solidFill>
                  <a:srgbClr val="9900FF"/>
                </a:solidFill>
              </a:rPr>
              <a:t>ef </a:t>
            </a:r>
            <a:r>
              <a:rPr lang="pt-BR"/>
              <a:t>(define)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expressão </a:t>
            </a:r>
            <a:r>
              <a:rPr lang="pt-BR">
                <a:solidFill>
                  <a:srgbClr val="9900FF"/>
                </a:solidFill>
              </a:rPr>
              <a:t>return </a:t>
            </a:r>
            <a:r>
              <a:rPr lang="pt-BR"/>
              <a:t>diz o que a função deve retornar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g2fcc07c3822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7600" y="1817450"/>
            <a:ext cx="47815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fcc07c3822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725" y="1788988"/>
            <a:ext cx="4717826" cy="30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cc07c3822_0_11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05" name="Google Shape;205;g2fcc07c3822_0_110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a utilidade de uma função na computação?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Reutilização de código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Verificar número de celular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funções é uma maneira do </a:t>
            </a:r>
            <a:r>
              <a:rPr lang="pt-BR"/>
              <a:t>modularizar</a:t>
            </a:r>
            <a:r>
              <a:rPr lang="pt-BR"/>
              <a:t> seu código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Deixá</a:t>
            </a:r>
            <a:r>
              <a:rPr lang="pt-BR"/>
              <a:t>-lo mais organizado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99ff0a2b_0_1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11" name="Google Shape;211;g22499ff0a2b_0_139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Parâmetros (opcional)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Corpo da função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Retorno da função (opcional)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g22499ff0a2b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225" y="590550"/>
            <a:ext cx="7010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cc07c3822_0_1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500">
                <a:solidFill>
                  <a:schemeClr val="dk2"/>
                </a:solidFill>
              </a:rPr>
              <a:t>Funções</a:t>
            </a:r>
            <a:endParaRPr/>
          </a:p>
        </p:txBody>
      </p:sp>
      <p:sp>
        <p:nvSpPr>
          <p:cNvPr id="218" name="Google Shape;218;g2fcc07c3822_0_125"/>
          <p:cNvSpPr txBox="1"/>
          <p:nvPr>
            <p:ph idx="1" type="body"/>
          </p:nvPr>
        </p:nvSpPr>
        <p:spPr>
          <a:xfrm>
            <a:off x="0" y="611275"/>
            <a:ext cx="9144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9" name="Google Shape;219;g2fcc07c3822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4350" y="764825"/>
            <a:ext cx="4320525" cy="32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fcc07c3822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750" y="875463"/>
            <a:ext cx="5419200" cy="2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