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0" r:id="rId4"/>
    <p:sldMasterId id="2147483701" r:id="rId5"/>
    <p:sldMasterId id="2147483702" r:id="rId6"/>
    <p:sldMasterId id="214748370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slide" Target="slides/slide36.xml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46" Type="http://schemas.openxmlformats.org/officeDocument/2006/relationships/slide" Target="slides/slide38.xml"/><Relationship Id="rId23" Type="http://schemas.openxmlformats.org/officeDocument/2006/relationships/slide" Target="slides/slide15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48" Type="http://schemas.openxmlformats.org/officeDocument/2006/relationships/slide" Target="slides/slide40.xml"/><Relationship Id="rId25" Type="http://schemas.openxmlformats.org/officeDocument/2006/relationships/slide" Target="slides/slide17.xml"/><Relationship Id="rId47" Type="http://schemas.openxmlformats.org/officeDocument/2006/relationships/slide" Target="slides/slide39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e5f45f7c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fe5f45f7c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eab3f19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2feab3f19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2e3be80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2d2e3be80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d2ef0027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d2ef0027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2ef00270b_1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d2ef00270b_1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2e3be80e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2d2e3be80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2ef0027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2d2ef0027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2ef0027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d2ef0027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d3051a63f2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d3051a63f2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d2ef00270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d2ef0027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d2ef0027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2d2ef0027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2ef002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d2ef002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2ef0027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2d2ef0027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d2ef00270b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2d2ef00270b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d2ef00270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2d2ef00270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0d30022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300d30022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d2f1e690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2d2f1e690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d2f1e690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2d2f1e690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2f1e690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2d2f1e690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2f1e690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2d2f1e690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d3051a63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2d3051a63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00d30022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300d30022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e5c720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fe5c720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0007604a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30007604a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0007604a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30007604a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0007604a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30007604a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00d30022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300d30022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d3051a63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2d3051a63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d3051a63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2d3051a63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d3051a63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2d3051a63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d3051a63f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2d3051a63f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00d30022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300d30022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d3051a63f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2d3051a63f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e5f45f7ca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fe5f45f7ca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d3051a63f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2d3051a63f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e5c7207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fe5c7207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eab3f19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feab3f19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2e3be8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d2e3be8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eab3f19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feab3f19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feab3f19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feab3f19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3" name="Google Shape;63;p15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5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5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0" name="Google Shape;120;p2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9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9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4" name="Google Shape;134;p30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30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30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30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1" name="Google Shape;151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3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3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7" name="Google Shape;15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3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4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0" name="Google Shape;170;p3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5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4" name="Google Shape;17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6" name="Google Shape;18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1" name="Google Shape;191;p39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6" name="Google Shape;196;p41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41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4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3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43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19" name="Google Shape;219;p4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4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3" name="Google Shape;22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26" name="Google Shape;226;p45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45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45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45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4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37" name="Google Shape;23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2" name="Google Shape;242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p4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8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9" name="Google Shape;24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3" name="Google Shape;253;p4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9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7" name="Google Shape;25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2" name="Google Shape;262;p50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0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0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0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6" name="Google Shape;26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9" name="Google Shape;26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3" name="Google Shape;273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6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8" name="Google Shape;288;p56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56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56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56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5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hyperlink" Target="https://colab.research.google.com/drive/1FlG7bL5o-vcRWqkKIT1XMFuqbrOWT3CD?usp=sharing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hyperlink" Target="https://colab.research.google.com/drive/1FlG7bL5o-vcRWqkKIT1XMFuqbrOWT3CD?usp=sharing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hyperlink" Target="https://colab.research.google.com/drive/1FlG7bL5o-vcRWqkKIT1XMFuqbrOWT3CD?usp=sharing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hyperlink" Target="https://colab.research.google.com/drive/1FlG7bL5o-vcRWqkKIT1XMFuqbrOWT3CD?usp=sharing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hyperlink" Target="https://colab.research.google.com/drive/1FlG7bL5o-vcRWqkKIT1XMFuqbrOWT3CD?usp=sharing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7"/>
          <p:cNvSpPr txBox="1"/>
          <p:nvPr>
            <p:ph type="title"/>
          </p:nvPr>
        </p:nvSpPr>
        <p:spPr>
          <a:xfrm>
            <a:off x="4851825" y="2388775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Aula 3</a:t>
            </a:r>
            <a:endParaRPr/>
          </a:p>
        </p:txBody>
      </p:sp>
      <p:sp>
        <p:nvSpPr>
          <p:cNvPr id="302" name="Google Shape;302;p57"/>
          <p:cNvSpPr txBox="1"/>
          <p:nvPr>
            <p:ph idx="2" type="title"/>
          </p:nvPr>
        </p:nvSpPr>
        <p:spPr>
          <a:xfrm>
            <a:off x="4851825" y="3935550"/>
            <a:ext cx="42009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 /fabio-cavaleti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Fabio H A Cavaleti</a:t>
            </a:r>
            <a:endParaRPr/>
          </a:p>
        </p:txBody>
      </p:sp>
      <p:pic>
        <p:nvPicPr>
          <p:cNvPr id="303" name="Google Shape;3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2350" y="4038625"/>
            <a:ext cx="246476" cy="24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Arrays</a:t>
            </a:r>
            <a:endParaRPr/>
          </a:p>
        </p:txBody>
      </p:sp>
      <p:sp>
        <p:nvSpPr>
          <p:cNvPr id="365" name="Google Shape;365;p66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ndarray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Os array possuem tipos definidos pela propriedade dtype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Todos os elementos do array devem ser do mesmo tipo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Todos os elementos de um array devem ter o mesmo tamanho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Uma vez criado o tamanho do array não pode se alterar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6" name="Google Shape;3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Arrays</a:t>
            </a:r>
            <a:endParaRPr/>
          </a:p>
        </p:txBody>
      </p:sp>
      <p:sp>
        <p:nvSpPr>
          <p:cNvPr id="372" name="Google Shape;372;p67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ndarray é composto por: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Array em si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Shape: tupla que indica a estrutura do array em relação às suas dimensões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ndim: Indica a quantidade de dimensões que o array possui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dtype: variável que indica o tipo do array e seus elementos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Diversas funções que interagem com o array com algum propósito específico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3" name="Google Shape;37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Arrays</a:t>
            </a:r>
            <a:endParaRPr/>
          </a:p>
        </p:txBody>
      </p:sp>
      <p:sp>
        <p:nvSpPr>
          <p:cNvPr id="379" name="Google Shape;379;p68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dtype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Todo array precisa ter um dtype para funcionar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/>
              <a:t>Informação técnica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Numpy é muito mais rápido que o python comum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Ele executa código em outra linguagem que é mais rápida e eficiente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 linguagem C é fortemente tipada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Linguagem C precisa do tipo para armazenar variáveis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Por isso é necessário que todo array tenha um dtype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80" name="Google Shape;38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9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Referência de arrays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Passagem por referência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 Por padrão, ao atribuir um array a uma nova variável, NumPy passa uma referência ao array original, ou seja, qualquer alteração feita na nova variável afeta o array original.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Cópia do array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 Para criar uma cópia independente do array e evitar modificar o original, é necessário usar o método .copy().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Esse comportamento de referência e cópia é importante para evitar modificações indesejadas nos dados.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6" name="Google Shape;386;p6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Arrays</a:t>
            </a:r>
            <a:endParaRPr/>
          </a:p>
        </p:txBody>
      </p:sp>
      <p:pic>
        <p:nvPicPr>
          <p:cNvPr id="387" name="Google Shape;38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Arrays</a:t>
            </a:r>
            <a:endParaRPr/>
          </a:p>
        </p:txBody>
      </p:sp>
      <p:sp>
        <p:nvSpPr>
          <p:cNvPr id="393" name="Google Shape;393;p70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Criação de arrays: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94" name="Google Shape;39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8650" y="1862863"/>
            <a:ext cx="3399050" cy="14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70"/>
          <p:cNvSpPr txBox="1"/>
          <p:nvPr/>
        </p:nvSpPr>
        <p:spPr>
          <a:xfrm>
            <a:off x="-261525" y="1682675"/>
            <a:ext cx="42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</a:pP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partir de uma lista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97" name="Google Shape;397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8912" y="1889803"/>
            <a:ext cx="3269826" cy="13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0"/>
          <p:cNvSpPr txBox="1"/>
          <p:nvPr/>
        </p:nvSpPr>
        <p:spPr>
          <a:xfrm>
            <a:off x="2718675" y="1682675"/>
            <a:ext cx="42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</a:pP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Arrays de zero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99" name="Google Shape;399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4950" y="1862874"/>
            <a:ext cx="3399050" cy="14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70"/>
          <p:cNvSpPr txBox="1"/>
          <p:nvPr/>
        </p:nvSpPr>
        <p:spPr>
          <a:xfrm>
            <a:off x="5790100" y="1732175"/>
            <a:ext cx="2762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</a:pP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Matriz identidade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Arrays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Informações do array: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07" name="Google Shape;40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1"/>
          <p:cNvSpPr txBox="1"/>
          <p:nvPr/>
        </p:nvSpPr>
        <p:spPr>
          <a:xfrm>
            <a:off x="-261525" y="1682675"/>
            <a:ext cx="42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</a:pP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Shape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9" name="Google Shape;409;p71"/>
          <p:cNvSpPr txBox="1"/>
          <p:nvPr/>
        </p:nvSpPr>
        <p:spPr>
          <a:xfrm>
            <a:off x="2718675" y="1682675"/>
            <a:ext cx="42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</a:pP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dtype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0" name="Google Shape;410;p71"/>
          <p:cNvSpPr txBox="1"/>
          <p:nvPr/>
        </p:nvSpPr>
        <p:spPr>
          <a:xfrm>
            <a:off x="5790100" y="1732175"/>
            <a:ext cx="2762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</a:pP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ndim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11" name="Google Shape;41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00" y="2082875"/>
            <a:ext cx="1852096" cy="14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7600" y="2082875"/>
            <a:ext cx="2269997" cy="14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5575" y="2040525"/>
            <a:ext cx="1884606" cy="15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Um pouco de código</a:t>
            </a:r>
            <a:endParaRPr/>
          </a:p>
        </p:txBody>
      </p:sp>
      <p:sp>
        <p:nvSpPr>
          <p:cNvPr id="419" name="Google Shape;419;p72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Informações do array: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20" name="Google Shape;42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2"/>
          <p:cNvSpPr txBox="1"/>
          <p:nvPr/>
        </p:nvSpPr>
        <p:spPr>
          <a:xfrm>
            <a:off x="-261525" y="1682675"/>
            <a:ext cx="42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</a:pP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Shape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2" name="Google Shape;422;p72"/>
          <p:cNvSpPr txBox="1"/>
          <p:nvPr/>
        </p:nvSpPr>
        <p:spPr>
          <a:xfrm>
            <a:off x="2718675" y="1682675"/>
            <a:ext cx="42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</a:pP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dtype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3" name="Google Shape;423;p72"/>
          <p:cNvSpPr txBox="1"/>
          <p:nvPr/>
        </p:nvSpPr>
        <p:spPr>
          <a:xfrm>
            <a:off x="5790100" y="1732175"/>
            <a:ext cx="2762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</a:pP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ndim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24" name="Google Shape;42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00" y="2082875"/>
            <a:ext cx="1852096" cy="14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7600" y="2082875"/>
            <a:ext cx="2269997" cy="14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5575" y="2040525"/>
            <a:ext cx="1884606" cy="15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Prática!!</a:t>
            </a:r>
            <a:endParaRPr/>
          </a:p>
        </p:txBody>
      </p:sp>
      <p:pic>
        <p:nvPicPr>
          <p:cNvPr id="432" name="Google Shape;43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3"/>
          <p:cNvSpPr txBox="1"/>
          <p:nvPr/>
        </p:nvSpPr>
        <p:spPr>
          <a:xfrm>
            <a:off x="893500" y="816850"/>
            <a:ext cx="2432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Colab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34" name="Google Shape;434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399" y="2380038"/>
            <a:ext cx="21717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276700"/>
            <a:ext cx="2754125" cy="27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3293375" y="1995950"/>
            <a:ext cx="2763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Computação Vetorizada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Computação Vetorizada</a:t>
            </a:r>
            <a:endParaRPr/>
          </a:p>
        </p:txBody>
      </p:sp>
      <p:pic>
        <p:nvPicPr>
          <p:cNvPr id="447" name="Google Shape;44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75"/>
          <p:cNvSpPr txBox="1"/>
          <p:nvPr>
            <p:ph idx="1" type="body"/>
          </p:nvPr>
        </p:nvSpPr>
        <p:spPr>
          <a:xfrm>
            <a:off x="200250" y="901600"/>
            <a:ext cx="87435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</a:t>
            </a:r>
            <a:r>
              <a:rPr b="1" lang="pt-BR"/>
              <a:t>computação vetorizada</a:t>
            </a:r>
            <a:r>
              <a:rPr lang="pt-BR"/>
              <a:t>, ou programação orientada a arrays, usa as ferramentas do NumPy em vez das estruturas padrão do Python, permitindo executar operações em grandes conjuntos de dados de forma mais </a:t>
            </a:r>
            <a:r>
              <a:rPr b="1" lang="pt-BR"/>
              <a:t>rápida e eficiente</a:t>
            </a:r>
            <a:r>
              <a:rPr lang="pt-BR"/>
              <a:t>, </a:t>
            </a:r>
            <a:r>
              <a:rPr b="1" lang="pt-BR"/>
              <a:t>sem a necessidade de loops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Tópicos aula</a:t>
            </a:r>
            <a:endParaRPr/>
          </a:p>
        </p:txBody>
      </p:sp>
      <p:sp>
        <p:nvSpPr>
          <p:cNvPr id="309" name="Google Shape;309;p58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Numpy?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Computação Vetorizada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Funções Universais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Estatística para Numpy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Álgebra Linear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0" name="Google Shape;3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Aritmética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Operações entre arrays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 Soma, subtração, multiplicação e divisão entre arrays de mesmo tamanho são realizadas </a:t>
            </a:r>
            <a:r>
              <a:rPr b="1" lang="pt-BR"/>
              <a:t>elemento a elemento</a:t>
            </a:r>
            <a:r>
              <a:rPr lang="pt-BR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Operações com escalares</a:t>
            </a:r>
            <a:r>
              <a:rPr lang="pt-BR"/>
              <a:t>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Operações de um array com um escalar aplica a operação com o escalar para </a:t>
            </a:r>
            <a:r>
              <a:rPr b="1" lang="pt-BR"/>
              <a:t>todos os elementos</a:t>
            </a:r>
            <a:r>
              <a:rPr lang="pt-BR"/>
              <a:t> do array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4" name="Google Shape;454;p7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Computação Vetorizada</a:t>
            </a:r>
            <a:endParaRPr/>
          </a:p>
        </p:txBody>
      </p:sp>
      <p:pic>
        <p:nvPicPr>
          <p:cNvPr id="455" name="Google Shape;45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Computação Vetorizada</a:t>
            </a:r>
            <a:endParaRPr/>
          </a:p>
        </p:txBody>
      </p:sp>
      <p:sp>
        <p:nvSpPr>
          <p:cNvPr id="461" name="Google Shape;461;p77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Comparações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Comparações resultam em um array de valores booleanos (True or False)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Comparação entre arrays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Comparação de </a:t>
            </a:r>
            <a:r>
              <a:rPr b="1" lang="pt-BR"/>
              <a:t>elementos par a par</a:t>
            </a:r>
            <a:r>
              <a:rPr lang="pt-BR"/>
              <a:t> dos arrays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Comparação com escalar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Comparação de </a:t>
            </a:r>
            <a:r>
              <a:rPr b="1" lang="pt-BR"/>
              <a:t>todos os elementos</a:t>
            </a:r>
            <a:r>
              <a:rPr lang="pt-BR"/>
              <a:t> de uma array com o valor escalar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Combinações de comparações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É possível </a:t>
            </a:r>
            <a:r>
              <a:rPr b="1" lang="pt-BR"/>
              <a:t>combinar comparações</a:t>
            </a:r>
            <a:r>
              <a:rPr lang="pt-BR"/>
              <a:t> </a:t>
            </a:r>
            <a:r>
              <a:rPr lang="pt-BR"/>
              <a:t>utilizando</a:t>
            </a:r>
            <a:r>
              <a:rPr lang="pt-BR"/>
              <a:t> os operadores e-comercial (‘&amp;’) e pipe (‘|’)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62" name="Google Shape;46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Computação Vetorizada</a:t>
            </a:r>
            <a:endParaRPr/>
          </a:p>
        </p:txBody>
      </p:sp>
      <p:sp>
        <p:nvSpPr>
          <p:cNvPr id="468" name="Google Shape;468;p78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Indexação e fatiamento (Slice)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Acessar elementos do array usando seus índices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Os índices </a:t>
            </a:r>
            <a:r>
              <a:rPr b="1" lang="pt-BR"/>
              <a:t>sempre iniciam em 0</a:t>
            </a:r>
            <a:r>
              <a:rPr lang="pt-BR"/>
              <a:t> (zero)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Diferente das listas internas do python, as fatias do array são visualizações do array original e qualquer alteração nelas reflete no array original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69" name="Google Shape;46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Prática!!</a:t>
            </a:r>
            <a:endParaRPr/>
          </a:p>
        </p:txBody>
      </p:sp>
      <p:pic>
        <p:nvPicPr>
          <p:cNvPr id="475" name="Google Shape;47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9"/>
          <p:cNvSpPr txBox="1"/>
          <p:nvPr/>
        </p:nvSpPr>
        <p:spPr>
          <a:xfrm>
            <a:off x="893500" y="816850"/>
            <a:ext cx="2432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Colab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77" name="Google Shape;47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399" y="2380038"/>
            <a:ext cx="21717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276700"/>
            <a:ext cx="2754125" cy="27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80"/>
          <p:cNvSpPr txBox="1"/>
          <p:nvPr/>
        </p:nvSpPr>
        <p:spPr>
          <a:xfrm>
            <a:off x="3293375" y="1995950"/>
            <a:ext cx="2763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Estatística para numpy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Estatística para numpy</a:t>
            </a:r>
            <a:endParaRPr/>
          </a:p>
        </p:txBody>
      </p:sp>
      <p:sp>
        <p:nvSpPr>
          <p:cNvPr id="490" name="Google Shape;490;p81"/>
          <p:cNvSpPr txBox="1"/>
          <p:nvPr>
            <p:ph idx="1" type="body"/>
          </p:nvPr>
        </p:nvSpPr>
        <p:spPr>
          <a:xfrm>
            <a:off x="200250" y="901600"/>
            <a:ext cx="87435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estatística é uma ciência que se dedica à coleta, organização, análise, interpretação e apresentação de dados.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Estatística está muito presente no dia a dia do </a:t>
            </a:r>
            <a:r>
              <a:rPr lang="pt-BR"/>
              <a:t>cientista</a:t>
            </a:r>
            <a:r>
              <a:rPr lang="pt-BR"/>
              <a:t> de dados e seu entendimento é fundamental para a obtenção de resultados satisfatórios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91" name="Google Shape;49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Estatística</a:t>
            </a:r>
            <a:endParaRPr/>
          </a:p>
        </p:txBody>
      </p:sp>
      <p:sp>
        <p:nvSpPr>
          <p:cNvPr id="497" name="Google Shape;497;p82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Estatísticas descritivas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Medidas de tendência central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Principalmente média e mediana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Percentil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Percentil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O percentil é uma medida que divide um conjunto de dados em 100 partes iguais.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 Cada percentil indica a posição de um valor dentro dos dados.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O percentil 50 é equivalente à mediana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98" name="Google Shape;49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Estatística</a:t>
            </a:r>
            <a:endParaRPr/>
          </a:p>
        </p:txBody>
      </p:sp>
      <p:sp>
        <p:nvSpPr>
          <p:cNvPr id="504" name="Google Shape;504;p83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Estatísticas descritivas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Valores limites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Máximo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Mínimo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Desvio padrão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O desvio padrão é uma medida de quanto os valores de um conjunto de dados variam em relação à média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Se o desvio padrão for baixo, os valores estão próximos da média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se for alto, os valores estão mais espalhados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05" name="Google Shape;50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Estatística</a:t>
            </a:r>
            <a:endParaRPr/>
          </a:p>
        </p:txBody>
      </p:sp>
      <p:sp>
        <p:nvSpPr>
          <p:cNvPr id="511" name="Google Shape;511;p84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Estatísticas descritivas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Somatório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Soma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Soma Cumulativa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12" name="Google Shape;51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Prática!!</a:t>
            </a:r>
            <a:endParaRPr/>
          </a:p>
        </p:txBody>
      </p:sp>
      <p:pic>
        <p:nvPicPr>
          <p:cNvPr id="518" name="Google Shape;5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85"/>
          <p:cNvSpPr txBox="1"/>
          <p:nvPr/>
        </p:nvSpPr>
        <p:spPr>
          <a:xfrm>
            <a:off x="893500" y="816850"/>
            <a:ext cx="2432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Colab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20" name="Google Shape;520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399" y="2380038"/>
            <a:ext cx="21717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276700"/>
            <a:ext cx="2754125" cy="27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9"/>
          <p:cNvSpPr txBox="1"/>
          <p:nvPr/>
        </p:nvSpPr>
        <p:spPr>
          <a:xfrm>
            <a:off x="3293375" y="19959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 que é Numpy?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6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86"/>
          <p:cNvSpPr txBox="1"/>
          <p:nvPr/>
        </p:nvSpPr>
        <p:spPr>
          <a:xfrm>
            <a:off x="3293375" y="1995950"/>
            <a:ext cx="2763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Funções Universais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Funções universais numpy</a:t>
            </a:r>
            <a:endParaRPr/>
          </a:p>
        </p:txBody>
      </p:sp>
      <p:sp>
        <p:nvSpPr>
          <p:cNvPr id="533" name="Google Shape;533;p87"/>
          <p:cNvSpPr txBox="1"/>
          <p:nvPr>
            <p:ph idx="1" type="body"/>
          </p:nvPr>
        </p:nvSpPr>
        <p:spPr>
          <a:xfrm>
            <a:off x="200250" y="901600"/>
            <a:ext cx="87435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No NumPy, uma função universal (ou ufunc) é uma função vetorizada que pode operar de maneira eficiente em arrays N-dimensionais, elemento por elemento.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Essas funções são implementadas em C, o que garante alta performance e permite que sejam aplicadas diretamente sobre arrays sem a necessidade de loops explícitos em Python.</a:t>
            </a:r>
            <a:endParaRPr/>
          </a:p>
        </p:txBody>
      </p:sp>
      <p:pic>
        <p:nvPicPr>
          <p:cNvPr id="534" name="Google Shape;5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Funções universais</a:t>
            </a:r>
            <a:endParaRPr/>
          </a:p>
        </p:txBody>
      </p:sp>
      <p:sp>
        <p:nvSpPr>
          <p:cNvPr id="540" name="Google Shape;540;p88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ufuncs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Aplicam transformações simples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Recebem um número específico de entradas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ufunc unária: recebe apenas um array de entrada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ufunc binária: recebe dois arrays de entrada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 por </a:t>
            </a:r>
            <a:r>
              <a:rPr lang="pt-BR"/>
              <a:t>aí</a:t>
            </a:r>
            <a:r>
              <a:rPr lang="pt-BR"/>
              <a:t> vai…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Produzem um número específico de saídas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41" name="Google Shape;54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Prática!!</a:t>
            </a:r>
            <a:endParaRPr/>
          </a:p>
        </p:txBody>
      </p:sp>
      <p:pic>
        <p:nvPicPr>
          <p:cNvPr id="547" name="Google Shape;54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89"/>
          <p:cNvSpPr txBox="1"/>
          <p:nvPr/>
        </p:nvSpPr>
        <p:spPr>
          <a:xfrm>
            <a:off x="893500" y="816850"/>
            <a:ext cx="2432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Colab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49" name="Google Shape;549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399" y="2380038"/>
            <a:ext cx="21717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276700"/>
            <a:ext cx="2754125" cy="27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0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90"/>
          <p:cNvSpPr txBox="1"/>
          <p:nvPr/>
        </p:nvSpPr>
        <p:spPr>
          <a:xfrm>
            <a:off x="3293375" y="1995950"/>
            <a:ext cx="2763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Álgebra Linear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Álgebra Linear</a:t>
            </a:r>
            <a:endParaRPr/>
          </a:p>
        </p:txBody>
      </p:sp>
      <p:sp>
        <p:nvSpPr>
          <p:cNvPr id="562" name="Google Shape;562;p91"/>
          <p:cNvSpPr txBox="1"/>
          <p:nvPr>
            <p:ph idx="1" type="body"/>
          </p:nvPr>
        </p:nvSpPr>
        <p:spPr>
          <a:xfrm>
            <a:off x="200250" y="901600"/>
            <a:ext cx="87435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Álgebra linear é uma área da matemática que se foca no estudo de vetores, espaços vetoriais e transformações lineares.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É crucial para cientistas de dados, pois permite entender e manipular vetores e matrizes, que são fundamentais para análise e manipulação de dados.</a:t>
            </a:r>
            <a:endParaRPr/>
          </a:p>
        </p:txBody>
      </p:sp>
      <p:pic>
        <p:nvPicPr>
          <p:cNvPr id="563" name="Google Shape;56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Álgebra Linear</a:t>
            </a:r>
            <a:endParaRPr/>
          </a:p>
        </p:txBody>
      </p:sp>
      <p:sp>
        <p:nvSpPr>
          <p:cNvPr id="569" name="Google Shape;569;p92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Ndarrays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Podemos representar vetores e matrizes através do objeto ndarray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numpy oferece múltiplas ferramentas para manipulação de vetores e matrizes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70" name="Google Shape;57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Álgebra Linear</a:t>
            </a:r>
            <a:endParaRPr/>
          </a:p>
        </p:txBody>
      </p:sp>
      <p:sp>
        <p:nvSpPr>
          <p:cNvPr id="576" name="Google Shape;576;p93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Operações Básicas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Adição, subtração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Multiplicação por escalar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Multiplicação de matrizes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Cálculo de determinante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Transposição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Inversão de matriz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77" name="Google Shape;57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Prática!!</a:t>
            </a:r>
            <a:endParaRPr/>
          </a:p>
        </p:txBody>
      </p:sp>
      <p:pic>
        <p:nvPicPr>
          <p:cNvPr id="583" name="Google Shape;58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94"/>
          <p:cNvSpPr txBox="1"/>
          <p:nvPr/>
        </p:nvSpPr>
        <p:spPr>
          <a:xfrm>
            <a:off x="893500" y="816850"/>
            <a:ext cx="2432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Colab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85" name="Google Shape;585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399" y="2380038"/>
            <a:ext cx="21717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276700"/>
            <a:ext cx="2754125" cy="27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Agradecimentos</a:t>
            </a:r>
            <a:endParaRPr/>
          </a:p>
        </p:txBody>
      </p:sp>
      <p:sp>
        <p:nvSpPr>
          <p:cNvPr id="592" name="Google Shape;592;p9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Arthur Ramos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Enzo Morente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Numpy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200250" y="901600"/>
            <a:ext cx="87435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Numpy (</a:t>
            </a:r>
            <a:r>
              <a:rPr b="1" lang="pt-BR"/>
              <a:t>Num</a:t>
            </a:r>
            <a:r>
              <a:rPr lang="pt-BR"/>
              <a:t>erical </a:t>
            </a:r>
            <a:r>
              <a:rPr b="1" lang="pt-BR"/>
              <a:t>Py</a:t>
            </a:r>
            <a:r>
              <a:rPr lang="pt-BR"/>
              <a:t>thon) é uma biblioteca do python muito utilizada, voltada para computação numérica.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É uma ferramenta poderosa e eficiente que está presente de alguma maneira no cotidiano de um cientista de dados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3" name="Google Shape;3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688" y="3379650"/>
            <a:ext cx="473100" cy="47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s and Usage · GitHub" id="598" name="Google Shape;598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250" y="2646425"/>
            <a:ext cx="584002" cy="58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38" y="1975725"/>
            <a:ext cx="584000" cy="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96"/>
          <p:cNvSpPr txBox="1"/>
          <p:nvPr/>
        </p:nvSpPr>
        <p:spPr>
          <a:xfrm>
            <a:off x="6257775" y="3295225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obrigado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01" name="Google Shape;601;p96"/>
          <p:cNvCxnSpPr/>
          <p:nvPr/>
        </p:nvCxnSpPr>
        <p:spPr>
          <a:xfrm rot="10800000">
            <a:off x="6736125" y="3449575"/>
            <a:ext cx="0" cy="4731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96"/>
          <p:cNvCxnSpPr/>
          <p:nvPr/>
        </p:nvCxnSpPr>
        <p:spPr>
          <a:xfrm rot="10800000">
            <a:off x="6647575" y="3449575"/>
            <a:ext cx="0" cy="4731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96"/>
          <p:cNvSpPr txBox="1"/>
          <p:nvPr/>
        </p:nvSpPr>
        <p:spPr>
          <a:xfrm>
            <a:off x="1264850" y="665725"/>
            <a:ext cx="3056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data@icmc.usp.br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4" name="Google Shape;604;p96"/>
          <p:cNvSpPr txBox="1"/>
          <p:nvPr/>
        </p:nvSpPr>
        <p:spPr>
          <a:xfrm>
            <a:off x="1264850" y="1320863"/>
            <a:ext cx="2087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@data.icmc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5" name="Google Shape;605;p96"/>
          <p:cNvSpPr txBox="1"/>
          <p:nvPr/>
        </p:nvSpPr>
        <p:spPr>
          <a:xfrm>
            <a:off x="1264850" y="1976013"/>
            <a:ext cx="2087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/DataICMC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6" name="Google Shape;606;p96"/>
          <p:cNvSpPr txBox="1"/>
          <p:nvPr/>
        </p:nvSpPr>
        <p:spPr>
          <a:xfrm>
            <a:off x="1264850" y="2662275"/>
            <a:ext cx="2517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/icmc-data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7" name="Google Shape;607;p96"/>
          <p:cNvSpPr txBox="1"/>
          <p:nvPr/>
        </p:nvSpPr>
        <p:spPr>
          <a:xfrm>
            <a:off x="1264850" y="3348525"/>
            <a:ext cx="2517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data.icmc.usp.br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8" name="Google Shape;608;p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488" y="758660"/>
            <a:ext cx="529525" cy="39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0700" y="1415925"/>
            <a:ext cx="473100" cy="4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Numpy</a:t>
            </a:r>
            <a:endParaRPr/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uma biblioteca?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Conjunto de código feito por outra pessoa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Funções, classes, objetos…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Reaproveitamento de código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Porque estudar Numpy?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Fácil de utilizar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Eficiência e performance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Ferramenta open source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Referência para desenvolvimento de outras bibliotecas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0" name="Google Shape;33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Numpy</a:t>
            </a:r>
            <a:endParaRPr/>
          </a:p>
        </p:txBody>
      </p:sp>
      <p:sp>
        <p:nvSpPr>
          <p:cNvPr id="336" name="Google Shape;336;p62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Recursos que o numpy nos oferece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Arrays!!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Operações rápidas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Algoritmos comuns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Estatísticas descritivas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Manipulação de dados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Valores de constantes matemáticas (pi, </a:t>
            </a:r>
            <a:r>
              <a:rPr lang="pt-BR"/>
              <a:t>número</a:t>
            </a:r>
            <a:r>
              <a:rPr lang="pt-BR"/>
              <a:t> de euler, etc)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7" name="Google Shape;33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Numpy</a:t>
            </a:r>
            <a:endParaRPr/>
          </a:p>
        </p:txBody>
      </p:sp>
      <p:sp>
        <p:nvSpPr>
          <p:cNvPr id="343" name="Google Shape;343;p63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utilizar uma biblioteca?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Instalação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Importação para utilizar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4" name="Google Shape;34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513" y="2234901"/>
            <a:ext cx="3540576" cy="147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00" y="2234900"/>
            <a:ext cx="3540576" cy="14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4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4"/>
          <p:cNvSpPr txBox="1"/>
          <p:nvPr/>
        </p:nvSpPr>
        <p:spPr>
          <a:xfrm>
            <a:off x="3293375" y="19959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Arrays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Arrays</a:t>
            </a:r>
            <a:endParaRPr/>
          </a:p>
        </p:txBody>
      </p:sp>
      <p:sp>
        <p:nvSpPr>
          <p:cNvPr id="358" name="Google Shape;358;p65"/>
          <p:cNvSpPr txBox="1"/>
          <p:nvPr>
            <p:ph idx="1" type="body"/>
          </p:nvPr>
        </p:nvSpPr>
        <p:spPr>
          <a:xfrm>
            <a:off x="200250" y="901600"/>
            <a:ext cx="87435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ndarray ou array n-dimensional é o principal recurso que a biblioteca oferece. ndarray é um </a:t>
            </a:r>
            <a:r>
              <a:rPr lang="pt-BR"/>
              <a:t>contêiner</a:t>
            </a:r>
            <a:r>
              <a:rPr lang="pt-BR"/>
              <a:t> multidimensional que armazena itens do mesmo tipo e tamanho.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Em outras palavras, um array é uma estrutura semelhante a uma lista, mas com algumas propriedades especiais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59" name="Google Shape;35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00" y="3711725"/>
            <a:ext cx="187290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