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1474f5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1c1474f5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3e5c27e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f3e5c27e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6094eb8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f6094eb8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6094eb8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f6094eb8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3e5c27eb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f3e5c27e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c1474f5f0_0_2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c1474f5f0_0_2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3e874f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3e874f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4082314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f408231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4082314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f4082314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c1474f5f0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1c1474f5f0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6094eb8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f6094eb8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3e5c27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f3e5c27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6094eb8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f6094eb8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c1474f5f0_0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c1474f5f0_0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6094eb8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6094eb8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6094eb8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f6094eb8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09a3270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209a3270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4082314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2f4082314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6094eb87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f6094eb87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c1474f5f0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1c1474f5f0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6094eb8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f6094eb8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c1474f5f0_0_2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c1474f5f0_0_2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c1474f5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1c1474f5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094cb7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2094cb7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094cb75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2094cb75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c1abba5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c1abba5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094cb75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094cb75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c1abba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1c1abba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c1abba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1c1abba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4082314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4082314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f4082314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f4082314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f1fa2e5f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f1fa2e5f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f1fa2e5f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2f1fa2e5f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c1474f5f0_0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1c1474f5f0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09712612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20971261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09712612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220971261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0971261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20971261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1fa2e5f4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f1fa2e5f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1fa2e5f4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1fa2e5f4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4082314e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f4082314e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f4082314e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f4082314e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209712612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220971261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1fa2e5f4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f1fa2e5f4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0971261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220971261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c1474f5f0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c1474f5f0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f4082314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f4082314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f1fa2e5f48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f1fa2e5f4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3e5c27e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f3e5c27e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3e5c27e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f3e5c27e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3e5c27e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3e5c27e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3e5c27e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f3e5c27e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4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2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1" name="Google Shape;151;p29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9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9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9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851825" y="2388775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Introdução ao curso de Python para ciência de dados</a:t>
            </a:r>
            <a:endParaRPr/>
          </a:p>
        </p:txBody>
      </p:sp>
      <p:sp>
        <p:nvSpPr>
          <p:cNvPr id="165" name="Google Shape;165;p30"/>
          <p:cNvSpPr txBox="1"/>
          <p:nvPr>
            <p:ph idx="2" type="title"/>
          </p:nvPr>
        </p:nvSpPr>
        <p:spPr>
          <a:xfrm>
            <a:off x="4851825" y="3935550"/>
            <a:ext cx="42009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     /</a:t>
            </a:r>
            <a:r>
              <a:rPr lang="pt-BR"/>
              <a:t>EnzoTM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Enzo Tonon Morente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750" y="4053325"/>
            <a:ext cx="246476" cy="24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332350"/>
            <a:ext cx="85206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Simplicidade (Linguagem de alto nível)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Vasta gama de bibliotecas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Pandas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Numpy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Matplotlib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Tensorflow; Pytorch; Sklearn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20" name="Google Shape;220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Porque Python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2839275" y="2180150"/>
            <a:ext cx="33915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Variáveis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332350"/>
            <a:ext cx="85206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Variável é a forma de armazenar informações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Caixa postal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Cada variável só pode armazenar um tipo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de informação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2" name="Google Shape;232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Variáveis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050" y="2066000"/>
            <a:ext cx="2623474" cy="174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3430250" y="1953275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Tipos de dados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2"/>
                </a:solidFill>
              </a:rPr>
              <a:t>Alguns tipos</a:t>
            </a:r>
            <a:endParaRPr sz="3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Números inteiros (-2, -1, 0, 1,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float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Números decimais (2.0, 2.5, 10.4, -1.2)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str (string)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Texto: “Hello, World!”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bool (True or False)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Inexistente (abstração)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Tipos de dados</a:t>
            </a:r>
            <a:endParaRPr sz="3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93175" y="112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Python não é fortemente tipado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 descobre sozinho o tipo da variável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eu quiser declarar o tipo da minha variável?</a:t>
            </a:r>
            <a:endParaRPr/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451" y="1550413"/>
            <a:ext cx="4836050" cy="23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Tipos de dados</a:t>
            </a:r>
            <a:endParaRPr sz="3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93175" y="112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possível definir o tipo de uma variável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é sempre uma boa prática de programação!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eu definir um tipo e usar outro?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5"/>
          <p:cNvPicPr preferRelativeResize="0"/>
          <p:nvPr/>
        </p:nvPicPr>
        <p:blipFill rotWithShape="1">
          <a:blip r:embed="rId3">
            <a:alphaModFix/>
          </a:blip>
          <a:srcRect b="10778" l="14539" r="14603" t="10605"/>
          <a:stretch/>
        </p:blipFill>
        <p:spPr>
          <a:xfrm>
            <a:off x="3487275" y="1863463"/>
            <a:ext cx="2332400" cy="1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Tipos de dados</a:t>
            </a:r>
            <a:endParaRPr sz="3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93175" y="112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Nada acontece!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Python não é fortemente tipado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declaração de tipo é para deixar mais claro e legível o código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25" y="2067225"/>
            <a:ext cx="78105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7"/>
          <p:cNvSpPr txBox="1"/>
          <p:nvPr/>
        </p:nvSpPr>
        <p:spPr>
          <a:xfrm>
            <a:off x="3460775" y="22384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I/O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11700" y="1332350"/>
            <a:ext cx="85206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Maneira de se comunicar com o usuário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Input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Ler algo do usuário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Output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Retornar</a:t>
            </a:r>
            <a:r>
              <a:rPr lang="pt-BR" sz="2200"/>
              <a:t> algo para o usuário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8" name="Google Shape;278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Input e Output (I/O)</a:t>
            </a:r>
            <a:endParaRPr sz="35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3139075" y="2102225"/>
            <a:ext cx="30351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Pré-requisitos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3491775" y="21622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Saída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763" y="369600"/>
            <a:ext cx="6030474" cy="41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Saída</a:t>
            </a:r>
            <a:endParaRPr sz="3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padrão todo print termina com “\n”, ou seja, uma nova linha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Isso  nem sempre é desejável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85" y="1654675"/>
            <a:ext cx="1215465" cy="27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750" y="1528050"/>
            <a:ext cx="2862624" cy="26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2"/>
          <p:cNvSpPr txBox="1"/>
          <p:nvPr/>
        </p:nvSpPr>
        <p:spPr>
          <a:xfrm>
            <a:off x="3460775" y="20860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Input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Entrada</a:t>
            </a:r>
            <a:endParaRPr sz="35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09" name="Google Shape;309;p53"/>
          <p:cNvPicPr preferRelativeResize="0"/>
          <p:nvPr/>
        </p:nvPicPr>
        <p:blipFill rotWithShape="1">
          <a:blip r:embed="rId3">
            <a:alphaModFix/>
          </a:blip>
          <a:srcRect b="12659" l="9606" r="9533" t="12919"/>
          <a:stretch/>
        </p:blipFill>
        <p:spPr>
          <a:xfrm>
            <a:off x="1586787" y="1556100"/>
            <a:ext cx="5970425" cy="20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Entrada</a:t>
            </a:r>
            <a:endParaRPr sz="35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5" name="Google Shape;315;p54"/>
          <p:cNvPicPr preferRelativeResize="0"/>
          <p:nvPr/>
        </p:nvPicPr>
        <p:blipFill rotWithShape="1">
          <a:blip r:embed="rId3">
            <a:alphaModFix/>
          </a:blip>
          <a:srcRect b="0" l="9911" r="9248" t="0"/>
          <a:stretch/>
        </p:blipFill>
        <p:spPr>
          <a:xfrm>
            <a:off x="1652762" y="1236777"/>
            <a:ext cx="5838475" cy="26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Entrada</a:t>
            </a:r>
            <a:endParaRPr sz="35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21" name="Google Shape;32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11" y="1205691"/>
            <a:ext cx="8017174" cy="2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6"/>
          <p:cNvSpPr txBox="1"/>
          <p:nvPr/>
        </p:nvSpPr>
        <p:spPr>
          <a:xfrm>
            <a:off x="3224175" y="1905150"/>
            <a:ext cx="2621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Estrutura de decisão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311700" y="1332350"/>
            <a:ext cx="85206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Só vai fazer algo se uma condição for verdadeira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se (café acabou)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	fazer mais café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senão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	beber o café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33" name="Google Shape;333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Estrutura de decisão</a:t>
            </a:r>
            <a:endParaRPr sz="35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-130800"/>
            <a:ext cx="89344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528750" y="2200825"/>
            <a:ext cx="2086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Estrutura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9"/>
          <p:cNvSpPr txBox="1"/>
          <p:nvPr/>
        </p:nvSpPr>
        <p:spPr>
          <a:xfrm>
            <a:off x="3431225" y="21622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Loop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>
            <p:ph idx="1" type="body"/>
          </p:nvPr>
        </p:nvSpPr>
        <p:spPr>
          <a:xfrm>
            <a:off x="311700" y="1332350"/>
            <a:ext cx="85206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Repetir um trecho do código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 código ao lado é ruim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Repete o mesmo código várias vezes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51" name="Google Shape;351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Loop</a:t>
            </a:r>
            <a:endParaRPr sz="35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2" name="Google Shape;35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298" y="201475"/>
            <a:ext cx="3260400" cy="434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While</a:t>
            </a:r>
            <a:endParaRPr/>
          </a:p>
        </p:txBody>
      </p:sp>
      <p:sp>
        <p:nvSpPr>
          <p:cNvPr id="358" name="Google Shape;358;p6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Enquanto a condição que estiver dentro do () for verdadeira ele irá rodar o código</a:t>
            </a:r>
            <a:endParaRPr/>
          </a:p>
        </p:txBody>
      </p:sp>
      <p:pic>
        <p:nvPicPr>
          <p:cNvPr id="359" name="Google Shape;35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150" y="2169575"/>
            <a:ext cx="53340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While</a:t>
            </a:r>
            <a:endParaRPr/>
          </a:p>
        </p:txBody>
      </p:sp>
      <p:pic>
        <p:nvPicPr>
          <p:cNvPr id="365" name="Google Shape;3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113" y="823838"/>
            <a:ext cx="39897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3"/>
          <p:cNvSpPr txBox="1"/>
          <p:nvPr/>
        </p:nvSpPr>
        <p:spPr>
          <a:xfrm>
            <a:off x="3491775" y="21622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For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loop irá começar em </a:t>
            </a:r>
            <a:r>
              <a:rPr lang="pt-BR">
                <a:solidFill>
                  <a:srgbClr val="4A86E8"/>
                </a:solidFill>
              </a:rPr>
              <a:t>a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loop irá até </a:t>
            </a:r>
            <a:r>
              <a:rPr lang="pt-BR">
                <a:solidFill>
                  <a:srgbClr val="4A86E8"/>
                </a:solidFill>
              </a:rPr>
              <a:t>b</a:t>
            </a:r>
            <a:r>
              <a:rPr lang="pt-BR"/>
              <a:t> não contido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4A86E8"/>
                </a:solidFill>
              </a:rPr>
              <a:t>c</a:t>
            </a:r>
            <a:r>
              <a:rPr lang="pt-BR"/>
              <a:t> é de quanto em quanto ele vai atualizar </a:t>
            </a:r>
            <a:r>
              <a:rPr lang="pt-BR">
                <a:solidFill>
                  <a:srgbClr val="4A86E8"/>
                </a:solidFill>
              </a:rPr>
              <a:t>i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2460150"/>
            <a:ext cx="44005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>
            <p:ph type="title"/>
          </p:nvPr>
        </p:nvSpPr>
        <p:spPr>
          <a:xfrm>
            <a:off x="311700" y="16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5"/>
          <p:cNvSpPr txBox="1"/>
          <p:nvPr>
            <p:ph idx="1" type="body"/>
          </p:nvPr>
        </p:nvSpPr>
        <p:spPr>
          <a:xfrm>
            <a:off x="311700" y="906725"/>
            <a:ext cx="8520600" cy="3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valor de </a:t>
            </a:r>
            <a:r>
              <a:rPr lang="pt-BR">
                <a:solidFill>
                  <a:srgbClr val="4A86E8"/>
                </a:solidFill>
              </a:rPr>
              <a:t>a</a:t>
            </a:r>
            <a:r>
              <a:rPr lang="pt-BR"/>
              <a:t> por padrão é 0, e o valor de </a:t>
            </a:r>
            <a:r>
              <a:rPr lang="pt-BR">
                <a:solidFill>
                  <a:srgbClr val="4A86E8"/>
                </a:solidFill>
              </a:rPr>
              <a:t>c</a:t>
            </a:r>
            <a:r>
              <a:rPr lang="pt-BR"/>
              <a:t> por padrão é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0" y="1816206"/>
            <a:ext cx="2968100" cy="182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898" y="1842976"/>
            <a:ext cx="3055277" cy="1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0" y="1506225"/>
            <a:ext cx="3919775" cy="194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275" y="1506225"/>
            <a:ext cx="3919775" cy="1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8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Break e Continue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7"/>
          <p:cNvSpPr txBox="1"/>
          <p:nvPr>
            <p:ph idx="1" type="body"/>
          </p:nvPr>
        </p:nvSpPr>
        <p:spPr>
          <a:xfrm>
            <a:off x="311700" y="661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Continue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um loop chega em um continue ele automaticamente vai para a parte inicial do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um loop chega em um break o loop será automaticamente finalizado</a:t>
            </a:r>
            <a:endParaRPr/>
          </a:p>
        </p:txBody>
      </p:sp>
      <p:pic>
        <p:nvPicPr>
          <p:cNvPr id="400" name="Google Shape;4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388" y="2291675"/>
            <a:ext cx="2539225" cy="21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8"/>
          <p:cNvSpPr txBox="1"/>
          <p:nvPr/>
        </p:nvSpPr>
        <p:spPr>
          <a:xfrm>
            <a:off x="3528750" y="1917775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Estrutura de dados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201400"/>
            <a:ext cx="85206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Aula 1 (26/08) -  </a:t>
            </a:r>
            <a:r>
              <a:rPr lang="pt-BR" sz="2200"/>
              <a:t>Introdução ao Python: I/O, tipos de dados, operações, estruturas de decisão e de repetição,  e estruturas de dados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Aula 2 (09/09) -Referências, funções, funções avançadas, list </a:t>
            </a:r>
            <a:r>
              <a:rPr lang="pt-BR" sz="2200"/>
              <a:t>comprehension</a:t>
            </a:r>
            <a:r>
              <a:rPr lang="pt-BR" sz="2200"/>
              <a:t>, n</a:t>
            </a:r>
            <a:r>
              <a:rPr lang="pt-BR" sz="2200"/>
              <a:t>oções básicas de POO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Aula 3 (16/09) - Numpy I: array, slicing, fancy index, copy and view 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Aula 4 (23/09) - Pandas I: dataframes, series, index, Pandas I/O (csv, json, excel)</a:t>
            </a:r>
            <a:endParaRPr sz="2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/>
          <p:nvPr>
            <p:ph type="title"/>
          </p:nvPr>
        </p:nvSpPr>
        <p:spPr>
          <a:xfrm>
            <a:off x="311700" y="8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Estrutura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 são maneiras organizadas e eficientes de armazenar e manipular dados.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/>
        </p:nvSpPr>
        <p:spPr>
          <a:xfrm>
            <a:off x="3491775" y="214060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Lista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list</a:t>
            </a:r>
            <a:endParaRPr/>
          </a:p>
        </p:txBody>
      </p:sp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192475" y="117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variável só podia armazenar uma informação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Lista é uma estrutura de dados que pode armazenar várias informações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Lista é uma “variável” que pode conter vários valores</a:t>
            </a:r>
            <a:r>
              <a:rPr lang="pt-BR"/>
              <a:t>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list</a:t>
            </a:r>
            <a:endParaRPr/>
          </a:p>
        </p:txBody>
      </p:sp>
      <p:sp>
        <p:nvSpPr>
          <p:cNvPr id="430" name="Google Shape;430;p72"/>
          <p:cNvSpPr txBox="1"/>
          <p:nvPr>
            <p:ph idx="1" type="body"/>
          </p:nvPr>
        </p:nvSpPr>
        <p:spPr>
          <a:xfrm>
            <a:off x="192475" y="117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há necessidade de alocar nenhum tamanho para a lista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Ela pode crescer praticamente infinitamente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lista pode conter vários tipos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 de código: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                                 </a:t>
            </a:r>
            <a:endParaRPr/>
          </a:p>
        </p:txBody>
      </p:sp>
      <p:pic>
        <p:nvPicPr>
          <p:cNvPr id="431" name="Google Shape;43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500" y="1599675"/>
            <a:ext cx="3628799" cy="28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775" y="2755125"/>
            <a:ext cx="3417125" cy="17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list</a:t>
            </a:r>
            <a:endParaRPr/>
          </a:p>
        </p:txBody>
      </p:sp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lista.pop(x)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Remove o elemento que está na posição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len(lista)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Retorna o tamanho de uma lista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lista.sort(reverse=False)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Ordenada uma lista</a:t>
            </a:r>
            <a:endParaRPr/>
          </a:p>
        </p:txBody>
      </p:sp>
      <p:pic>
        <p:nvPicPr>
          <p:cNvPr id="439" name="Google Shape;4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149" y="121250"/>
            <a:ext cx="2725100" cy="43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Slicing</a:t>
            </a:r>
            <a:endParaRPr/>
          </a:p>
        </p:txBody>
      </p:sp>
      <p:sp>
        <p:nvSpPr>
          <p:cNvPr id="445" name="Google Shape;445;p7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Slicing é o processo de cortar uma lista.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lista[a:b:c]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caso você estará pegando a parte da lista que começa no index </a:t>
            </a:r>
            <a:r>
              <a:rPr lang="pt-BR">
                <a:solidFill>
                  <a:srgbClr val="4A86E8"/>
                </a:solidFill>
              </a:rPr>
              <a:t>a</a:t>
            </a:r>
            <a:r>
              <a:rPr lang="pt-BR"/>
              <a:t>, vai até o index </a:t>
            </a:r>
            <a:r>
              <a:rPr lang="pt-BR">
                <a:solidFill>
                  <a:srgbClr val="4A86E8"/>
                </a:solidFill>
              </a:rPr>
              <a:t>b</a:t>
            </a:r>
            <a:r>
              <a:rPr lang="pt-BR"/>
              <a:t> não contido, pulando os </a:t>
            </a:r>
            <a:r>
              <a:rPr lang="pt-BR"/>
              <a:t>índices</a:t>
            </a:r>
            <a:r>
              <a:rPr lang="pt-BR"/>
              <a:t> de </a:t>
            </a:r>
            <a:r>
              <a:rPr lang="pt-BR">
                <a:solidFill>
                  <a:srgbClr val="4A86E8"/>
                </a:solidFill>
              </a:rPr>
              <a:t>c</a:t>
            </a:r>
            <a:r>
              <a:rPr lang="pt-BR"/>
              <a:t> em </a:t>
            </a:r>
            <a:r>
              <a:rPr lang="pt-BR">
                <a:solidFill>
                  <a:srgbClr val="4A86E8"/>
                </a:solidFill>
              </a:rPr>
              <a:t>c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/>
          <p:nvPr>
            <p:ph type="title"/>
          </p:nvPr>
        </p:nvSpPr>
        <p:spPr>
          <a:xfrm>
            <a:off x="218650" y="7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Slicing</a:t>
            </a:r>
            <a:endParaRPr/>
          </a:p>
        </p:txBody>
      </p:sp>
      <p:pic>
        <p:nvPicPr>
          <p:cNvPr id="451" name="Google Shape;45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150" y="813100"/>
            <a:ext cx="4258700" cy="36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6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6"/>
          <p:cNvSpPr txBox="1"/>
          <p:nvPr/>
        </p:nvSpPr>
        <p:spPr>
          <a:xfrm>
            <a:off x="3415575" y="2140600"/>
            <a:ext cx="2478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Set e Tupla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2"/>
                </a:solidFill>
              </a:rPr>
              <a:t>Set e Tupla</a:t>
            </a:r>
            <a:endParaRPr/>
          </a:p>
        </p:txBody>
      </p:sp>
      <p:sp>
        <p:nvSpPr>
          <p:cNvPr id="463" name="Google Shape;463;p7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grande diferença entre Set e List é que o Set não pode conter elementos repetidos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Exemplo: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Tupla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grande característica da tupla é que ela é uma lista imutável, ou seja, não pode mudar seus valores</a:t>
            </a:r>
            <a:endParaRPr/>
          </a:p>
        </p:txBody>
      </p:sp>
      <p:pic>
        <p:nvPicPr>
          <p:cNvPr id="464" name="Google Shape;4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475" y="2125175"/>
            <a:ext cx="3478325" cy="14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8"/>
          <p:cNvSpPr txBox="1"/>
          <p:nvPr/>
        </p:nvSpPr>
        <p:spPr>
          <a:xfrm>
            <a:off x="3491775" y="2140600"/>
            <a:ext cx="2478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Dicionário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78175"/>
            <a:ext cx="8520600" cy="4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5 (</a:t>
            </a:r>
            <a:r>
              <a:rPr lang="pt-BR"/>
              <a:t>30/09</a:t>
            </a:r>
            <a:r>
              <a:rPr lang="pt-BR"/>
              <a:t>)- Matplotlib I: construção de gráficos usuais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6 (</a:t>
            </a:r>
            <a:r>
              <a:rPr lang="pt-BR"/>
              <a:t>07/10</a:t>
            </a:r>
            <a:r>
              <a:rPr lang="pt-BR"/>
              <a:t>)- Matplotlib II e Numpy II: operações com array, broadcasting, Pandas II: limpeza de dados e estatísticas básicas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7 (</a:t>
            </a:r>
            <a:r>
              <a:rPr lang="pt-BR"/>
              <a:t>14/10</a:t>
            </a:r>
            <a:r>
              <a:rPr lang="pt-BR"/>
              <a:t>)- SciKit Learn: classificação e regressão básicos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8 (</a:t>
            </a:r>
            <a:r>
              <a:rPr lang="pt-BR"/>
              <a:t>21/10</a:t>
            </a:r>
            <a:r>
              <a:rPr lang="pt-BR"/>
              <a:t>)- </a:t>
            </a:r>
            <a:r>
              <a:rPr lang="pt-BR"/>
              <a:t>Web Scraping</a:t>
            </a:r>
            <a:r>
              <a:rPr lang="pt-BR"/>
              <a:t> + Kaggle + fontes de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9 (</a:t>
            </a:r>
            <a:r>
              <a:rPr lang="pt-BR"/>
              <a:t>28/10</a:t>
            </a:r>
            <a:r>
              <a:rPr lang="pt-BR"/>
              <a:t>)- Projeto Final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Presença através de forms de no mínimo 6 aulas.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Dicionário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Senha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valor é acessado através de uma chave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busca através de um valor é O(1)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Independentemente do tamanho do dicionário o tempo para acessar um valor dado uma chave é constante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Sabendo a chave automaticamente se acessa o valor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Dicionário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dicionário é acessado por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Key pode conter um valor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 key pode ser qualquer valor que não mude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Tupla, string, </a:t>
            </a:r>
            <a:r>
              <a:rPr lang="pt-BR"/>
              <a:t>numero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Este valor pode ser qualquer tipo de dado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750" y="1175850"/>
            <a:ext cx="3366025" cy="312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3528750" y="19051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Ciência de dados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332350"/>
            <a:ext cx="85206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É uma área interdisciplinar juntando ciência da computação, matemática e estatística que tem como objetivo extrair conhecimento de dados.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0" name="Google Shape;200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 que é ciência de dados</a:t>
            </a:r>
            <a:endParaRPr sz="35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</a:rPr>
              <a:t>Etapas</a:t>
            </a:r>
            <a:endParaRPr sz="3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67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419625" y="4149450"/>
            <a:ext cx="58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Source: https://l1nq.com/id72f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2876250" y="2289150"/>
            <a:ext cx="3391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Por que</a:t>
            </a: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Python?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