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Int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Inter-italic.fntdata"/><Relationship Id="rId10" Type="http://schemas.openxmlformats.org/officeDocument/2006/relationships/slide" Target="slides/slide4.xml"/><Relationship Id="rId32" Type="http://schemas.openxmlformats.org/officeDocument/2006/relationships/font" Target="fonts/Int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Int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d764645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d3d7646459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8a8534d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08a8534d5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8a8534d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08a8534d5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8a8534d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08a8534d5c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8a8534d5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08a8534d5c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8a8534d5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08a8534d5c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8a8534d5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08a8534d5c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8a8534d5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08a8534d5c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8a8534d5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08a8534d5c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8a8534d5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08a8534d5c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8a8534d5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08a8534d5c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3d7646459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d3d7646459_2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d3ece04c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d3ece04ca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3d7646459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d3d7646459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3d76464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d3d764645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3d76464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d3d764645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3d764645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d3d764645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3de271c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d3de271c7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8a8534d5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08a8534d5c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8a8534d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08a8534d5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5134565" cy="5246199"/>
          </a:xfrm>
          <a:custGeom>
            <a:rect b="b" l="l" r="r" t="t"/>
            <a:pathLst>
              <a:path extrusionOk="0" h="1625547" w="1590957">
                <a:moveTo>
                  <a:pt x="0" y="0"/>
                </a:moveTo>
                <a:lnTo>
                  <a:pt x="1590957" y="0"/>
                </a:lnTo>
                <a:lnTo>
                  <a:pt x="1590957" y="1625547"/>
                </a:lnTo>
                <a:lnTo>
                  <a:pt x="0" y="1625547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49" l="0" r="-244851" t="-68546"/>
            </a:stretch>
          </a:blip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>
            <a:off x="4137183" y="-365215"/>
            <a:ext cx="5134814" cy="5748287"/>
          </a:xfrm>
          <a:custGeom>
            <a:rect b="b" l="l" r="r" t="t"/>
            <a:pathLst>
              <a:path extrusionOk="0" h="1781034" w="1590957">
                <a:moveTo>
                  <a:pt x="0" y="0"/>
                </a:moveTo>
                <a:lnTo>
                  <a:pt x="1590957" y="0"/>
                </a:lnTo>
                <a:lnTo>
                  <a:pt x="1590957" y="1781034"/>
                </a:lnTo>
                <a:lnTo>
                  <a:pt x="0" y="1781034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5"/>
          <p:cNvSpPr/>
          <p:nvPr/>
        </p:nvSpPr>
        <p:spPr>
          <a:xfrm>
            <a:off x="4071681" y="-8243"/>
            <a:ext cx="65502" cy="5170686"/>
          </a:xfrm>
          <a:custGeom>
            <a:rect b="b" l="l" r="r" t="t"/>
            <a:pathLst>
              <a:path extrusionOk="0" h="1212402" w="15359">
                <a:moveTo>
                  <a:pt x="0" y="0"/>
                </a:moveTo>
                <a:lnTo>
                  <a:pt x="15359" y="0"/>
                </a:lnTo>
                <a:lnTo>
                  <a:pt x="15359" y="1212402"/>
                </a:lnTo>
                <a:lnTo>
                  <a:pt x="0" y="121240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887019" r="-3887019" t="0"/>
            </a:stretch>
          </a:blipFill>
          <a:ln>
            <a:noFill/>
          </a:ln>
        </p:spPr>
      </p:sp>
      <p:sp>
        <p:nvSpPr>
          <p:cNvPr id="132" name="Google Shape;132;p25"/>
          <p:cNvSpPr/>
          <p:nvPr/>
        </p:nvSpPr>
        <p:spPr>
          <a:xfrm>
            <a:off x="4047851" y="-8243"/>
            <a:ext cx="47849" cy="5163887"/>
          </a:xfrm>
          <a:custGeom>
            <a:rect b="b" l="l" r="r" t="t"/>
            <a:pathLst>
              <a:path extrusionOk="0" h="1593725" w="14768">
                <a:moveTo>
                  <a:pt x="0" y="0"/>
                </a:moveTo>
                <a:lnTo>
                  <a:pt x="14768" y="0"/>
                </a:lnTo>
                <a:lnTo>
                  <a:pt x="14768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332072" r="-5332179" t="0"/>
            </a:stretch>
          </a:blipFill>
          <a:ln>
            <a:noFill/>
          </a:ln>
        </p:spPr>
      </p:sp>
      <p:sp>
        <p:nvSpPr>
          <p:cNvPr id="133" name="Google Shape;133;p25"/>
          <p:cNvSpPr/>
          <p:nvPr/>
        </p:nvSpPr>
        <p:spPr>
          <a:xfrm>
            <a:off x="-1129017" y="973193"/>
            <a:ext cx="4911941" cy="4611252"/>
          </a:xfrm>
          <a:custGeom>
            <a:rect b="b" l="l" r="r" t="t"/>
            <a:pathLst>
              <a:path extrusionOk="0" h="812800" w="865801">
                <a:moveTo>
                  <a:pt x="0" y="0"/>
                </a:moveTo>
                <a:lnTo>
                  <a:pt x="865801" y="0"/>
                </a:lnTo>
                <a:lnTo>
                  <a:pt x="865801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78" r="-77" t="0"/>
            </a:stretch>
          </a:blipFill>
          <a:ln>
            <a:noFill/>
          </a:ln>
        </p:spPr>
      </p:sp>
      <p:grpSp>
        <p:nvGrpSpPr>
          <p:cNvPr id="134" name="Google Shape;134;p25"/>
          <p:cNvGrpSpPr/>
          <p:nvPr/>
        </p:nvGrpSpPr>
        <p:grpSpPr>
          <a:xfrm>
            <a:off x="6330355" y="4466598"/>
            <a:ext cx="1835650" cy="290909"/>
            <a:chOff x="798405" y="79315"/>
            <a:chExt cx="4895067" cy="775757"/>
          </a:xfrm>
        </p:grpSpPr>
        <p:sp>
          <p:nvSpPr>
            <p:cNvPr id="135" name="Google Shape;135;p25"/>
            <p:cNvSpPr txBox="1"/>
            <p:nvPr/>
          </p:nvSpPr>
          <p:spPr>
            <a:xfrm>
              <a:off x="798405" y="79315"/>
              <a:ext cx="40536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latin typeface="Montserrat"/>
                  <a:ea typeface="Montserrat"/>
                  <a:cs typeface="Montserrat"/>
                  <a:sym typeface="Montserrat"/>
                </a:rPr>
                <a:t>Ana Chaves</a:t>
              </a:r>
              <a:endParaRPr sz="700"/>
            </a:p>
          </p:txBody>
        </p:sp>
        <p:sp>
          <p:nvSpPr>
            <p:cNvPr id="136" name="Google Shape;136;p25"/>
            <p:cNvSpPr txBox="1"/>
            <p:nvPr/>
          </p:nvSpPr>
          <p:spPr>
            <a:xfrm>
              <a:off x="1639872" y="567672"/>
              <a:ext cx="40536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37" name="Google Shape;137;p25"/>
          <p:cNvSpPr txBox="1"/>
          <p:nvPr/>
        </p:nvSpPr>
        <p:spPr>
          <a:xfrm>
            <a:off x="4556614" y="1013147"/>
            <a:ext cx="4295700" cy="2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Análise e Pré Processamento de Dados</a:t>
            </a:r>
            <a:endParaRPr sz="700"/>
          </a:p>
        </p:txBody>
      </p:sp>
      <p:sp>
        <p:nvSpPr>
          <p:cNvPr id="138" name="Google Shape;138;p25"/>
          <p:cNvSpPr txBox="1"/>
          <p:nvPr/>
        </p:nvSpPr>
        <p:spPr>
          <a:xfrm>
            <a:off x="5121864" y="3466262"/>
            <a:ext cx="316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Montserrat"/>
                <a:ea typeface="Montserrat"/>
                <a:cs typeface="Montserrat"/>
                <a:sym typeface="Montserrat"/>
              </a:rPr>
              <a:t>Juntando TUDO!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47" name="Google Shape;247;p34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48" name="Google Shape;248;p34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49" name="Google Shape;249;p34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50" name="Google Shape;250;p34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34"/>
          <p:cNvSpPr txBox="1"/>
          <p:nvPr/>
        </p:nvSpPr>
        <p:spPr>
          <a:xfrm>
            <a:off x="1498350" y="1236925"/>
            <a:ext cx="6939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Preenchendo idades faltantes baseado em Classe e Sexo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1498425" y="442925"/>
            <a:ext cx="806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Cuidando de Dados Nulos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51450" y="1772250"/>
            <a:ext cx="3969400" cy="31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59" name="Google Shape;259;p35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60" name="Google Shape;260;p35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61" name="Google Shape;261;p35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62" name="Google Shape;262;p35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35"/>
          <p:cNvSpPr txBox="1"/>
          <p:nvPr/>
        </p:nvSpPr>
        <p:spPr>
          <a:xfrm>
            <a:off x="1498425" y="442925"/>
            <a:ext cx="806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Cuidando de Dados Nulos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8900" y="1567650"/>
            <a:ext cx="7749051" cy="25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70" name="Google Shape;270;p36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71" name="Google Shape;271;p36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72" name="Google Shape;272;p36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73" name="Google Shape;273;p36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4" name="Google Shape;274;p36"/>
          <p:cNvSpPr txBox="1"/>
          <p:nvPr/>
        </p:nvSpPr>
        <p:spPr>
          <a:xfrm>
            <a:off x="1498347" y="1236937"/>
            <a:ext cx="6147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Excluindo Coluna Cabin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1498425" y="442925"/>
            <a:ext cx="806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Cuidando de Dados Nulos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48650" y="1338975"/>
            <a:ext cx="5497001" cy="34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82" name="Google Shape;282;p37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83" name="Google Shape;283;p37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84" name="Google Shape;284;p37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85" name="Google Shape;285;p37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6" name="Google Shape;286;p37"/>
          <p:cNvSpPr txBox="1"/>
          <p:nvPr/>
        </p:nvSpPr>
        <p:spPr>
          <a:xfrm>
            <a:off x="1498347" y="1236937"/>
            <a:ext cx="6147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Excluindo linhas vazias Embarked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1498425" y="442925"/>
            <a:ext cx="806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Cuidando de Dados Nulos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3009" y="1342950"/>
            <a:ext cx="6337232" cy="34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94" name="Google Shape;294;p38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95" name="Google Shape;295;p38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96" name="Google Shape;296;p38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97" name="Google Shape;297;p38"/>
          <p:cNvSpPr/>
          <p:nvPr/>
        </p:nvSpPr>
        <p:spPr>
          <a:xfrm>
            <a:off x="2578393" y="443020"/>
            <a:ext cx="4542334" cy="4257460"/>
          </a:xfrm>
          <a:custGeom>
            <a:rect b="b" l="l" r="r" t="t"/>
            <a:pathLst>
              <a:path extrusionOk="0"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8" name="Google Shape;298;p38"/>
          <p:cNvGrpSpPr/>
          <p:nvPr/>
        </p:nvGrpSpPr>
        <p:grpSpPr>
          <a:xfrm>
            <a:off x="6048437" y="2350938"/>
            <a:ext cx="1604925" cy="518175"/>
            <a:chOff x="0" y="29"/>
            <a:chExt cx="4279800" cy="1381800"/>
          </a:xfrm>
        </p:grpSpPr>
        <p:cxnSp>
          <p:nvCxnSpPr>
            <p:cNvPr id="299" name="Google Shape;299;p38"/>
            <p:cNvCxnSpPr/>
            <p:nvPr/>
          </p:nvCxnSpPr>
          <p:spPr>
            <a:xfrm>
              <a:off x="0" y="1346332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38"/>
            <p:cNvCxnSpPr/>
            <p:nvPr/>
          </p:nvCxnSpPr>
          <p:spPr>
            <a:xfrm rot="10800000">
              <a:off x="4240441" y="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1" name="Google Shape;301;p38"/>
          <p:cNvGrpSpPr/>
          <p:nvPr/>
        </p:nvGrpSpPr>
        <p:grpSpPr>
          <a:xfrm>
            <a:off x="2121194" y="1774924"/>
            <a:ext cx="1604925" cy="518186"/>
            <a:chOff x="0" y="38100"/>
            <a:chExt cx="4279800" cy="1381829"/>
          </a:xfrm>
        </p:grpSpPr>
        <p:cxnSp>
          <p:nvCxnSpPr>
            <p:cNvPr id="302" name="Google Shape;302;p38"/>
            <p:cNvCxnSpPr/>
            <p:nvPr/>
          </p:nvCxnSpPr>
          <p:spPr>
            <a:xfrm>
              <a:off x="0" y="38100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38"/>
            <p:cNvCxnSpPr/>
            <p:nvPr/>
          </p:nvCxnSpPr>
          <p:spPr>
            <a:xfrm rot="10800000">
              <a:off x="38248" y="381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4" name="Google Shape;304;p38"/>
          <p:cNvSpPr txBox="1"/>
          <p:nvPr/>
        </p:nvSpPr>
        <p:spPr>
          <a:xfrm>
            <a:off x="2486275" y="1955450"/>
            <a:ext cx="486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Análises: Heatmap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10" name="Google Shape;310;p39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11" name="Google Shape;311;p39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12" name="Google Shape;312;p39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13" name="Google Shape;313;p39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39"/>
          <p:cNvSpPr txBox="1"/>
          <p:nvPr/>
        </p:nvSpPr>
        <p:spPr>
          <a:xfrm>
            <a:off x="1498347" y="1541736"/>
            <a:ext cx="61473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Olhar a correlação entre variáveis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Variáveis numéricas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Dados muito correlacionados: Duplicados?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1498425" y="442925"/>
            <a:ext cx="806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Heatmap de Correlação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21" name="Google Shape;321;p40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22" name="Google Shape;322;p40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23" name="Google Shape;323;p40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24" name="Google Shape;324;p40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5" name="Google Shape;325;p40"/>
          <p:cNvSpPr txBox="1"/>
          <p:nvPr/>
        </p:nvSpPr>
        <p:spPr>
          <a:xfrm>
            <a:off x="1498425" y="442925"/>
            <a:ext cx="806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Heatmap de Correlação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1995" y="1361685"/>
            <a:ext cx="3499375" cy="34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32" name="Google Shape;332;p41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33" name="Google Shape;333;p41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34" name="Google Shape;334;p41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35" name="Google Shape;335;p41"/>
          <p:cNvSpPr/>
          <p:nvPr/>
        </p:nvSpPr>
        <p:spPr>
          <a:xfrm>
            <a:off x="2578393" y="443020"/>
            <a:ext cx="4542334" cy="4257460"/>
          </a:xfrm>
          <a:custGeom>
            <a:rect b="b" l="l" r="r" t="t"/>
            <a:pathLst>
              <a:path extrusionOk="0"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6" name="Google Shape;336;p41"/>
          <p:cNvGrpSpPr/>
          <p:nvPr/>
        </p:nvGrpSpPr>
        <p:grpSpPr>
          <a:xfrm>
            <a:off x="5972237" y="2350938"/>
            <a:ext cx="1604925" cy="518175"/>
            <a:chOff x="0" y="29"/>
            <a:chExt cx="4279800" cy="1381800"/>
          </a:xfrm>
        </p:grpSpPr>
        <p:cxnSp>
          <p:nvCxnSpPr>
            <p:cNvPr id="337" name="Google Shape;337;p41"/>
            <p:cNvCxnSpPr/>
            <p:nvPr/>
          </p:nvCxnSpPr>
          <p:spPr>
            <a:xfrm>
              <a:off x="0" y="1346332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p41"/>
            <p:cNvCxnSpPr/>
            <p:nvPr/>
          </p:nvCxnSpPr>
          <p:spPr>
            <a:xfrm rot="10800000">
              <a:off x="4240441" y="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9" name="Google Shape;339;p41"/>
          <p:cNvGrpSpPr/>
          <p:nvPr/>
        </p:nvGrpSpPr>
        <p:grpSpPr>
          <a:xfrm>
            <a:off x="2197394" y="1774924"/>
            <a:ext cx="1604925" cy="518186"/>
            <a:chOff x="0" y="38100"/>
            <a:chExt cx="4279800" cy="1381829"/>
          </a:xfrm>
        </p:grpSpPr>
        <p:cxnSp>
          <p:nvCxnSpPr>
            <p:cNvPr id="340" name="Google Shape;340;p41"/>
            <p:cNvCxnSpPr/>
            <p:nvPr/>
          </p:nvCxnSpPr>
          <p:spPr>
            <a:xfrm>
              <a:off x="0" y="38100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41"/>
            <p:cNvCxnSpPr/>
            <p:nvPr/>
          </p:nvCxnSpPr>
          <p:spPr>
            <a:xfrm rot="10800000">
              <a:off x="38248" y="381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2" name="Google Shape;342;p41"/>
          <p:cNvSpPr txBox="1"/>
          <p:nvPr/>
        </p:nvSpPr>
        <p:spPr>
          <a:xfrm>
            <a:off x="2410075" y="1955450"/>
            <a:ext cx="486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Análises: Boxplot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48" name="Google Shape;348;p42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49" name="Google Shape;349;p42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50" name="Google Shape;350;p42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51" name="Google Shape;351;p42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2" name="Google Shape;352;p42"/>
          <p:cNvSpPr txBox="1"/>
          <p:nvPr/>
        </p:nvSpPr>
        <p:spPr>
          <a:xfrm>
            <a:off x="1498347" y="1541736"/>
            <a:ext cx="61473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Olhar a distribuição das variáveis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Variáveis numéricas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Separado em quartis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Dados muito longes: Outliers?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1498425" y="442925"/>
            <a:ext cx="806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59" name="Google Shape;359;p43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60" name="Google Shape;360;p43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61" name="Google Shape;361;p43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62" name="Google Shape;362;p43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3" name="Google Shape;363;p43"/>
          <p:cNvSpPr txBox="1"/>
          <p:nvPr/>
        </p:nvSpPr>
        <p:spPr>
          <a:xfrm>
            <a:off x="1498425" y="442925"/>
            <a:ext cx="806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8426" y="1243363"/>
            <a:ext cx="2411600" cy="36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1500" y="1243363"/>
            <a:ext cx="24384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0" y="0"/>
            <a:ext cx="716162" cy="5143500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92" r="-309092" t="0"/>
            </a:stretch>
          </a:blipFill>
          <a:ln>
            <a:noFill/>
          </a:ln>
        </p:spPr>
      </p:sp>
      <p:sp>
        <p:nvSpPr>
          <p:cNvPr id="144" name="Google Shape;144;p26"/>
          <p:cNvSpPr/>
          <p:nvPr/>
        </p:nvSpPr>
        <p:spPr>
          <a:xfrm>
            <a:off x="0" y="0"/>
            <a:ext cx="674491" cy="5143500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71" r="-331271" t="0"/>
            </a:stretch>
          </a:blipFill>
          <a:ln>
            <a:noFill/>
          </a:ln>
        </p:spPr>
      </p:sp>
      <p:sp>
        <p:nvSpPr>
          <p:cNvPr id="145" name="Google Shape;145;p26"/>
          <p:cNvSpPr/>
          <p:nvPr/>
        </p:nvSpPr>
        <p:spPr>
          <a:xfrm>
            <a:off x="0" y="0"/>
            <a:ext cx="632001" cy="5143500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42" r="-940402" t="0"/>
            </a:stretch>
          </a:blipFill>
          <a:ln>
            <a:noFill/>
          </a:ln>
        </p:spPr>
      </p:sp>
      <p:sp>
        <p:nvSpPr>
          <p:cNvPr id="146" name="Google Shape;146;p26"/>
          <p:cNvSpPr/>
          <p:nvPr/>
        </p:nvSpPr>
        <p:spPr>
          <a:xfrm>
            <a:off x="140661" y="163670"/>
            <a:ext cx="350680" cy="35068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147" name="Google Shape;147;p26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26"/>
          <p:cNvSpPr txBox="1"/>
          <p:nvPr/>
        </p:nvSpPr>
        <p:spPr>
          <a:xfrm>
            <a:off x="1498347" y="1541736"/>
            <a:ext cx="61473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Unir os conteúdos das outras aulas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Numpy + Pandas + Matplotlib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Aplicar os conhecimentos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Interagir com um dataset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498425" y="442925"/>
            <a:ext cx="412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O que faremos</a:t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71" name="Google Shape;371;p44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72" name="Google Shape;372;p44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73" name="Google Shape;373;p44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74" name="Google Shape;374;p44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5" name="Google Shape;375;p44"/>
          <p:cNvSpPr txBox="1"/>
          <p:nvPr/>
        </p:nvSpPr>
        <p:spPr>
          <a:xfrm>
            <a:off x="1498425" y="442925"/>
            <a:ext cx="806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Vamos para a prática!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0" y="0"/>
            <a:ext cx="716162" cy="5143500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92" r="-309092" t="0"/>
            </a:stretch>
          </a:blipFill>
          <a:ln>
            <a:noFill/>
          </a:ln>
        </p:spPr>
      </p:sp>
      <p:sp>
        <p:nvSpPr>
          <p:cNvPr id="155" name="Google Shape;155;p27"/>
          <p:cNvSpPr/>
          <p:nvPr/>
        </p:nvSpPr>
        <p:spPr>
          <a:xfrm>
            <a:off x="0" y="0"/>
            <a:ext cx="674491" cy="5143500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71" r="-331271" t="0"/>
            </a:stretch>
          </a:blipFill>
          <a:ln>
            <a:noFill/>
          </a:ln>
        </p:spPr>
      </p:sp>
      <p:sp>
        <p:nvSpPr>
          <p:cNvPr id="156" name="Google Shape;156;p27"/>
          <p:cNvSpPr/>
          <p:nvPr/>
        </p:nvSpPr>
        <p:spPr>
          <a:xfrm>
            <a:off x="0" y="0"/>
            <a:ext cx="632001" cy="5143500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42" r="-940402" t="0"/>
            </a:stretch>
          </a:blipFill>
          <a:ln>
            <a:noFill/>
          </a:ln>
        </p:spPr>
      </p:sp>
      <p:sp>
        <p:nvSpPr>
          <p:cNvPr id="157" name="Google Shape;157;p27"/>
          <p:cNvSpPr/>
          <p:nvPr/>
        </p:nvSpPr>
        <p:spPr>
          <a:xfrm>
            <a:off x="140661" y="163670"/>
            <a:ext cx="350680" cy="35068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158" name="Google Shape;158;p27"/>
          <p:cNvSpPr/>
          <p:nvPr/>
        </p:nvSpPr>
        <p:spPr>
          <a:xfrm>
            <a:off x="2578393" y="443020"/>
            <a:ext cx="4542334" cy="4257460"/>
          </a:xfrm>
          <a:custGeom>
            <a:rect b="b" l="l" r="r" t="t"/>
            <a:pathLst>
              <a:path extrusionOk="0"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9" name="Google Shape;159;p27"/>
          <p:cNvGrpSpPr/>
          <p:nvPr/>
        </p:nvGrpSpPr>
        <p:grpSpPr>
          <a:xfrm>
            <a:off x="5743637" y="2350963"/>
            <a:ext cx="1604972" cy="518150"/>
            <a:chOff x="0" y="95"/>
            <a:chExt cx="4279926" cy="1381734"/>
          </a:xfrm>
        </p:grpSpPr>
        <p:cxnSp>
          <p:nvCxnSpPr>
            <p:cNvPr id="160" name="Google Shape;160;p27"/>
            <p:cNvCxnSpPr/>
            <p:nvPr/>
          </p:nvCxnSpPr>
          <p:spPr>
            <a:xfrm>
              <a:off x="0" y="1346332"/>
              <a:ext cx="4279926" cy="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27"/>
            <p:cNvCxnSpPr/>
            <p:nvPr/>
          </p:nvCxnSpPr>
          <p:spPr>
            <a:xfrm rot="10800000">
              <a:off x="4240293" y="95"/>
              <a:ext cx="3448" cy="1381734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2" name="Google Shape;162;p27"/>
          <p:cNvGrpSpPr/>
          <p:nvPr/>
        </p:nvGrpSpPr>
        <p:grpSpPr>
          <a:xfrm>
            <a:off x="2425993" y="1774924"/>
            <a:ext cx="1604972" cy="518186"/>
            <a:chOff x="0" y="38100"/>
            <a:chExt cx="4279926" cy="1381829"/>
          </a:xfrm>
        </p:grpSpPr>
        <p:cxnSp>
          <p:nvCxnSpPr>
            <p:cNvPr id="163" name="Google Shape;163;p27"/>
            <p:cNvCxnSpPr/>
            <p:nvPr/>
          </p:nvCxnSpPr>
          <p:spPr>
            <a:xfrm>
              <a:off x="0" y="38100"/>
              <a:ext cx="4279926" cy="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27"/>
            <p:cNvCxnSpPr/>
            <p:nvPr/>
          </p:nvCxnSpPr>
          <p:spPr>
            <a:xfrm rot="10800000">
              <a:off x="38100" y="38195"/>
              <a:ext cx="3448" cy="1381734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5" name="Google Shape;165;p27"/>
          <p:cNvSpPr txBox="1"/>
          <p:nvPr/>
        </p:nvSpPr>
        <p:spPr>
          <a:xfrm>
            <a:off x="2870700" y="1955450"/>
            <a:ext cx="409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Dataset: Titanic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171" name="Google Shape;171;p28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172" name="Google Shape;172;p28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173" name="Google Shape;173;p28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174" name="Google Shape;174;p28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75" name="Google Shape;17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78050" y="346700"/>
            <a:ext cx="5845101" cy="455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181" name="Google Shape;181;p29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182" name="Google Shape;182;p29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183" name="Google Shape;183;p29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184" name="Google Shape;184;p29"/>
          <p:cNvSpPr/>
          <p:nvPr/>
        </p:nvSpPr>
        <p:spPr>
          <a:xfrm>
            <a:off x="2578393" y="443020"/>
            <a:ext cx="4542334" cy="4257460"/>
          </a:xfrm>
          <a:custGeom>
            <a:rect b="b" l="l" r="r" t="t"/>
            <a:pathLst>
              <a:path extrusionOk="0"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5" name="Google Shape;185;p29"/>
          <p:cNvGrpSpPr/>
          <p:nvPr/>
        </p:nvGrpSpPr>
        <p:grpSpPr>
          <a:xfrm>
            <a:off x="7343837" y="2350938"/>
            <a:ext cx="1604925" cy="518175"/>
            <a:chOff x="0" y="29"/>
            <a:chExt cx="4279800" cy="1381800"/>
          </a:xfrm>
        </p:grpSpPr>
        <p:cxnSp>
          <p:nvCxnSpPr>
            <p:cNvPr id="186" name="Google Shape;186;p29"/>
            <p:cNvCxnSpPr/>
            <p:nvPr/>
          </p:nvCxnSpPr>
          <p:spPr>
            <a:xfrm>
              <a:off x="0" y="1346332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9"/>
            <p:cNvCxnSpPr/>
            <p:nvPr/>
          </p:nvCxnSpPr>
          <p:spPr>
            <a:xfrm rot="10800000">
              <a:off x="4240441" y="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8" name="Google Shape;188;p29"/>
          <p:cNvGrpSpPr/>
          <p:nvPr/>
        </p:nvGrpSpPr>
        <p:grpSpPr>
          <a:xfrm>
            <a:off x="978193" y="1774924"/>
            <a:ext cx="1604925" cy="518186"/>
            <a:chOff x="0" y="38100"/>
            <a:chExt cx="4279800" cy="1381829"/>
          </a:xfrm>
        </p:grpSpPr>
        <p:cxnSp>
          <p:nvCxnSpPr>
            <p:cNvPr id="189" name="Google Shape;189;p29"/>
            <p:cNvCxnSpPr/>
            <p:nvPr/>
          </p:nvCxnSpPr>
          <p:spPr>
            <a:xfrm>
              <a:off x="0" y="38100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9"/>
            <p:cNvCxnSpPr/>
            <p:nvPr/>
          </p:nvCxnSpPr>
          <p:spPr>
            <a:xfrm rot="10800000">
              <a:off x="38248" y="381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1" name="Google Shape;191;p29"/>
          <p:cNvSpPr txBox="1"/>
          <p:nvPr/>
        </p:nvSpPr>
        <p:spPr>
          <a:xfrm>
            <a:off x="1266925" y="1955450"/>
            <a:ext cx="74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Análise e Pré Processamento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197" name="Google Shape;197;p30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198" name="Google Shape;198;p30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199" name="Google Shape;199;p30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00" name="Google Shape;200;p30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30"/>
          <p:cNvSpPr txBox="1"/>
          <p:nvPr/>
        </p:nvSpPr>
        <p:spPr>
          <a:xfrm>
            <a:off x="1498347" y="1541736"/>
            <a:ext cx="61473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“Arrumar” o dataset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Retirar dados não utilizáveis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Tirar as primeiras impressões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Tratar dados “errados”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1498425" y="442925"/>
            <a:ext cx="806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Análise e Pré Processamento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08" name="Google Shape;208;p31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09" name="Google Shape;209;p31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10" name="Google Shape;210;p31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11" name="Google Shape;211;p31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31"/>
          <p:cNvSpPr txBox="1"/>
          <p:nvPr/>
        </p:nvSpPr>
        <p:spPr>
          <a:xfrm>
            <a:off x="1498425" y="442925"/>
            <a:ext cx="806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Análise e </a:t>
            </a: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Pré Processamento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78725" y="1448225"/>
            <a:ext cx="6216600" cy="32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1498350" y="1236925"/>
            <a:ext cx="6939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Excluindo coluna de ID (dado artificial)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20" name="Google Shape;220;p32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21" name="Google Shape;221;p32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22" name="Google Shape;222;p32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23" name="Google Shape;223;p32"/>
          <p:cNvSpPr/>
          <p:nvPr/>
        </p:nvSpPr>
        <p:spPr>
          <a:xfrm>
            <a:off x="2578393" y="443020"/>
            <a:ext cx="4542334" cy="4257460"/>
          </a:xfrm>
          <a:custGeom>
            <a:rect b="b" l="l" r="r" t="t"/>
            <a:pathLst>
              <a:path extrusionOk="0"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4" name="Google Shape;224;p32"/>
          <p:cNvGrpSpPr/>
          <p:nvPr/>
        </p:nvGrpSpPr>
        <p:grpSpPr>
          <a:xfrm>
            <a:off x="5743637" y="2350938"/>
            <a:ext cx="1604925" cy="518175"/>
            <a:chOff x="0" y="29"/>
            <a:chExt cx="4279800" cy="1381800"/>
          </a:xfrm>
        </p:grpSpPr>
        <p:cxnSp>
          <p:nvCxnSpPr>
            <p:cNvPr id="225" name="Google Shape;225;p32"/>
            <p:cNvCxnSpPr/>
            <p:nvPr/>
          </p:nvCxnSpPr>
          <p:spPr>
            <a:xfrm>
              <a:off x="0" y="1346332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32"/>
            <p:cNvCxnSpPr/>
            <p:nvPr/>
          </p:nvCxnSpPr>
          <p:spPr>
            <a:xfrm rot="10800000">
              <a:off x="4240441" y="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7" name="Google Shape;227;p32"/>
          <p:cNvGrpSpPr/>
          <p:nvPr/>
        </p:nvGrpSpPr>
        <p:grpSpPr>
          <a:xfrm>
            <a:off x="2425994" y="1774924"/>
            <a:ext cx="1604925" cy="518186"/>
            <a:chOff x="0" y="38100"/>
            <a:chExt cx="4279800" cy="1381829"/>
          </a:xfrm>
        </p:grpSpPr>
        <p:cxnSp>
          <p:nvCxnSpPr>
            <p:cNvPr id="228" name="Google Shape;228;p32"/>
            <p:cNvCxnSpPr/>
            <p:nvPr/>
          </p:nvCxnSpPr>
          <p:spPr>
            <a:xfrm>
              <a:off x="0" y="38100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32"/>
            <p:cNvCxnSpPr/>
            <p:nvPr/>
          </p:nvCxnSpPr>
          <p:spPr>
            <a:xfrm rot="10800000">
              <a:off x="38248" y="381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0" name="Google Shape;230;p32"/>
          <p:cNvSpPr txBox="1"/>
          <p:nvPr/>
        </p:nvSpPr>
        <p:spPr>
          <a:xfrm>
            <a:off x="2870700" y="1955450"/>
            <a:ext cx="409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Dados Nulos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0"/>
            <a:ext cx="716192" cy="514370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36" name="Google Shape;236;p33"/>
          <p:cNvSpPr/>
          <p:nvPr/>
        </p:nvSpPr>
        <p:spPr>
          <a:xfrm>
            <a:off x="0" y="0"/>
            <a:ext cx="674522" cy="5143747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37" name="Google Shape;237;p33"/>
          <p:cNvSpPr/>
          <p:nvPr/>
        </p:nvSpPr>
        <p:spPr>
          <a:xfrm>
            <a:off x="0" y="0"/>
            <a:ext cx="632032" cy="5143747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38" name="Google Shape;238;p33"/>
          <p:cNvSpPr/>
          <p:nvPr/>
        </p:nvSpPr>
        <p:spPr>
          <a:xfrm>
            <a:off x="140660" y="163670"/>
            <a:ext cx="351536" cy="35153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39" name="Google Shape;239;p33"/>
          <p:cNvSpPr/>
          <p:nvPr/>
        </p:nvSpPr>
        <p:spPr>
          <a:xfrm>
            <a:off x="2994646" y="0"/>
            <a:ext cx="6564440" cy="6152749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33"/>
          <p:cNvSpPr txBox="1"/>
          <p:nvPr/>
        </p:nvSpPr>
        <p:spPr>
          <a:xfrm>
            <a:off x="1498347" y="1541736"/>
            <a:ext cx="61473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Substituindo por valores (médias, medianas)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Excluindo colunas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pt-BR" sz="1800">
                <a:latin typeface="Inter"/>
                <a:ea typeface="Inter"/>
                <a:cs typeface="Inter"/>
                <a:sym typeface="Inter"/>
              </a:rPr>
              <a:t>Excluindo linhas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1498425" y="442925"/>
            <a:ext cx="806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00">
                <a:latin typeface="Montserrat"/>
                <a:ea typeface="Montserrat"/>
                <a:cs typeface="Montserrat"/>
                <a:sym typeface="Montserrat"/>
              </a:rPr>
              <a:t>Cuidando de Dados Nulos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