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0" r:id="rId6"/>
    <p:sldId id="291" r:id="rId7"/>
    <p:sldId id="257" r:id="rId8"/>
    <p:sldId id="258" r:id="rId9"/>
    <p:sldId id="287" r:id="rId10"/>
    <p:sldId id="288" r:id="rId11"/>
    <p:sldId id="289" r:id="rId12"/>
    <p:sldId id="260" r:id="rId13"/>
    <p:sldId id="292" r:id="rId14"/>
    <p:sldId id="295" r:id="rId15"/>
    <p:sldId id="286" r:id="rId16"/>
    <p:sldId id="296" r:id="rId17"/>
    <p:sldId id="299" r:id="rId18"/>
    <p:sldId id="300" r:id="rId19"/>
    <p:sldId id="301" r:id="rId20"/>
    <p:sldId id="297" r:id="rId21"/>
    <p:sldId id="298" r:id="rId22"/>
    <p:sldId id="268" r:id="rId23"/>
  </p:sldIdLst>
  <p:sldSz cx="9144000" cy="6858000" type="screen4x3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900416\Documents\AnaliseExploratoriaDados\AED_AC5e6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elipe\Documents\AnaliseExploratoriaDados\AED_AC5e6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Idade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Idade!$T$3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993-4042-BD80-DC18220BB9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993-4042-BD80-DC18220BB9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993-4042-BD80-DC18220BB9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93-4042-BD80-DC18220BB9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4993-4042-BD80-DC18220BB9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4993-4042-BD80-DC18220BB9C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Idade!$O$4:$O$9</c:f>
              <c:strCache>
                <c:ptCount val="6"/>
                <c:pt idx="0">
                  <c:v>&lt;55</c:v>
                </c:pt>
                <c:pt idx="1">
                  <c:v>55 a 60</c:v>
                </c:pt>
                <c:pt idx="2">
                  <c:v>60 a 65</c:v>
                </c:pt>
                <c:pt idx="3">
                  <c:v>65 a 70</c:v>
                </c:pt>
                <c:pt idx="4">
                  <c:v>70 a 75</c:v>
                </c:pt>
                <c:pt idx="5">
                  <c:v>&gt;75</c:v>
                </c:pt>
              </c:strCache>
            </c:strRef>
          </c:cat>
          <c:val>
            <c:numRef>
              <c:f>Idade!$T$4:$T$9</c:f>
              <c:numCache>
                <c:formatCode>General</c:formatCode>
                <c:ptCount val="6"/>
                <c:pt idx="0">
                  <c:v>18</c:v>
                </c:pt>
                <c:pt idx="1">
                  <c:v>14</c:v>
                </c:pt>
                <c:pt idx="2">
                  <c:v>16</c:v>
                </c:pt>
                <c:pt idx="3">
                  <c:v>13</c:v>
                </c:pt>
                <c:pt idx="4">
                  <c:v>18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93-4042-BD80-DC18220BB9C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Hemoglobina</a:t>
            </a:r>
            <a:r>
              <a:rPr lang="pt-BR" sz="1600" baseline="0" dirty="0" smtClean="0"/>
              <a:t> (Freq. Relativa)</a:t>
            </a:r>
            <a:endParaRPr lang="pt-B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Hemoglobina!$AB$20</c:f>
              <c:strCache>
                <c:ptCount val="1"/>
                <c:pt idx="0">
                  <c:v>&lt;12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Hemoglobina!$AC$20:$AF$20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0.29166666666666669</c:v>
                </c:pt>
                <c:pt idx="2">
                  <c:v>0.08</c:v>
                </c:pt>
                <c:pt idx="3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66-415C-A471-F0CED2EA7BA0}"/>
            </c:ext>
          </c:extLst>
        </c:ser>
        <c:ser>
          <c:idx val="1"/>
          <c:order val="1"/>
          <c:tx>
            <c:strRef>
              <c:f>Hemoglobina!$AB$21</c:f>
              <c:strCache>
                <c:ptCount val="1"/>
                <c:pt idx="0">
                  <c:v>12 a 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Hemoglobina!$AC$21:$AF$21</c:f>
              <c:numCache>
                <c:formatCode>0.00%</c:formatCode>
                <c:ptCount val="4"/>
                <c:pt idx="0">
                  <c:v>0.66666666666666663</c:v>
                </c:pt>
                <c:pt idx="1">
                  <c:v>0.66666666666666663</c:v>
                </c:pt>
                <c:pt idx="2">
                  <c:v>0.92</c:v>
                </c:pt>
                <c:pt idx="3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66-415C-A471-F0CED2EA7BA0}"/>
            </c:ext>
          </c:extLst>
        </c:ser>
        <c:ser>
          <c:idx val="2"/>
          <c:order val="2"/>
          <c:tx>
            <c:strRef>
              <c:f>Hemoglobina!$AB$22</c:f>
              <c:strCache>
                <c:ptCount val="1"/>
                <c:pt idx="0">
                  <c:v>&gt;16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Hemoglobina!$AC$22:$AF$22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4.1666666666666664E-2</c:v>
                </c:pt>
                <c:pt idx="2">
                  <c:v>0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66-415C-A471-F0CED2EA7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44524159"/>
        <c:axId val="1544527903"/>
      </c:barChart>
      <c:catAx>
        <c:axId val="154452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44527903"/>
        <c:crosses val="autoZero"/>
        <c:auto val="1"/>
        <c:lblAlgn val="ctr"/>
        <c:lblOffset val="100"/>
        <c:noMultiLvlLbl val="0"/>
      </c:catAx>
      <c:valAx>
        <c:axId val="154452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4452415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Bilirrubina (</a:t>
            </a:r>
            <a:r>
              <a:rPr lang="pt-BR" sz="1600" dirty="0" smtClean="0"/>
              <a:t>Freq. </a:t>
            </a:r>
            <a:r>
              <a:rPr lang="pt-BR" sz="1600" dirty="0"/>
              <a:t>Relativa)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Bilirrubina!$Q$20</c:f>
              <c:strCache>
                <c:ptCount val="1"/>
                <c:pt idx="0">
                  <c:v>0,3 a 1,3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Bilirrubina!$R$20:$U$20</c:f>
              <c:numCache>
                <c:formatCode>0.00%</c:formatCode>
                <c:ptCount val="4"/>
                <c:pt idx="0">
                  <c:v>0.5</c:v>
                </c:pt>
                <c:pt idx="1">
                  <c:v>0.32</c:v>
                </c:pt>
                <c:pt idx="2">
                  <c:v>0.39130434782608697</c:v>
                </c:pt>
                <c:pt idx="3">
                  <c:v>0.54166666666666663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6F-4969-8389-BD10E3AB847C}"/>
            </c:ext>
          </c:extLst>
        </c:ser>
        <c:ser>
          <c:idx val="1"/>
          <c:order val="1"/>
          <c:tx>
            <c:strRef>
              <c:f>Bilirrubina!$Q$21</c:f>
              <c:strCache>
                <c:ptCount val="1"/>
                <c:pt idx="0">
                  <c:v>1,3 a 2,3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Bilirrubina!$R$21:$U$21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0.36</c:v>
                </c:pt>
                <c:pt idx="2">
                  <c:v>0.2608695652173913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6F-4969-8389-BD10E3AB847C}"/>
            </c:ext>
          </c:extLst>
        </c:ser>
        <c:ser>
          <c:idx val="2"/>
          <c:order val="2"/>
          <c:tx>
            <c:strRef>
              <c:f>Bilirrubina!$Q$22</c:f>
              <c:strCache>
                <c:ptCount val="1"/>
                <c:pt idx="0">
                  <c:v>2,3 a 3,3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Bilirrubina!$R$22:$U$22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0.16</c:v>
                </c:pt>
                <c:pt idx="2">
                  <c:v>8.6956521739130432E-2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6F-4969-8389-BD10E3AB847C}"/>
            </c:ext>
          </c:extLst>
        </c:ser>
        <c:ser>
          <c:idx val="3"/>
          <c:order val="3"/>
          <c:tx>
            <c:strRef>
              <c:f>Bilirrubina!$Q$23</c:f>
              <c:strCache>
                <c:ptCount val="1"/>
                <c:pt idx="0">
                  <c:v>3,3 a 4,3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Bilirrubina!$R$23:$U$23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0.08</c:v>
                </c:pt>
                <c:pt idx="2">
                  <c:v>8.6956521739130432E-2</c:v>
                </c:pt>
                <c:pt idx="3">
                  <c:v>4.1666666666666664E-2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6F-4969-8389-BD10E3AB847C}"/>
            </c:ext>
          </c:extLst>
        </c:ser>
        <c:ser>
          <c:idx val="4"/>
          <c:order val="4"/>
          <c:tx>
            <c:strRef>
              <c:f>Bilirrubina!$Q$24</c:f>
              <c:strCache>
                <c:ptCount val="1"/>
                <c:pt idx="0">
                  <c:v>&gt; 4,3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Bilirrubina!$R$24:$U$24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0.08</c:v>
                </c:pt>
                <c:pt idx="2">
                  <c:v>0.17391304347826086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6F-4969-8389-BD10E3AB8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54512"/>
        <c:axId val="263955072"/>
      </c:barChart>
      <c:catAx>
        <c:axId val="2639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55072"/>
        <c:crosses val="autoZero"/>
        <c:auto val="1"/>
        <c:lblAlgn val="ctr"/>
        <c:lblOffset val="100"/>
        <c:noMultiLvlLbl val="0"/>
      </c:catAx>
      <c:valAx>
        <c:axId val="26395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/>
              <a:t>Proteínas (Freq. Relativa)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Proteina!$N$17</c:f>
              <c:strCache>
                <c:ptCount val="1"/>
                <c:pt idx="0">
                  <c:v>&lt; 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Proteina!$O$17:$R$17</c:f>
              <c:numCache>
                <c:formatCode>0.00%</c:formatCode>
                <c:ptCount val="4"/>
                <c:pt idx="0">
                  <c:v>9.0909090909090912E-2</c:v>
                </c:pt>
                <c:pt idx="1">
                  <c:v>0.13636363636363635</c:v>
                </c:pt>
                <c:pt idx="2">
                  <c:v>0.25</c:v>
                </c:pt>
                <c:pt idx="3">
                  <c:v>8.6956521739130432E-2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C1-4E7A-B0A1-73E4D9C00CED}"/>
            </c:ext>
          </c:extLst>
        </c:ser>
        <c:ser>
          <c:idx val="1"/>
          <c:order val="1"/>
          <c:tx>
            <c:strRef>
              <c:f>Proteina!$N$18</c:f>
              <c:strCache>
                <c:ptCount val="1"/>
                <c:pt idx="0">
                  <c:v>6 a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Proteina!$O$18:$R$18</c:f>
              <c:numCache>
                <c:formatCode>0.00%</c:formatCode>
                <c:ptCount val="4"/>
                <c:pt idx="0">
                  <c:v>0.59090909090909094</c:v>
                </c:pt>
                <c:pt idx="1">
                  <c:v>0.72727272727272729</c:v>
                </c:pt>
                <c:pt idx="2">
                  <c:v>0.54166666666666663</c:v>
                </c:pt>
                <c:pt idx="3">
                  <c:v>0.91304347826086951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C1-4E7A-B0A1-73E4D9C00CED}"/>
            </c:ext>
          </c:extLst>
        </c:ser>
        <c:ser>
          <c:idx val="2"/>
          <c:order val="2"/>
          <c:tx>
            <c:strRef>
              <c:f>Proteina!$N$19</c:f>
              <c:strCache>
                <c:ptCount val="1"/>
                <c:pt idx="0">
                  <c:v>&gt; 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Proteina!$O$19:$R$19</c:f>
              <c:numCache>
                <c:formatCode>0.00%</c:formatCode>
                <c:ptCount val="4"/>
                <c:pt idx="0">
                  <c:v>0.31818181818181818</c:v>
                </c:pt>
                <c:pt idx="1">
                  <c:v>0.13636363636363635</c:v>
                </c:pt>
                <c:pt idx="2">
                  <c:v>0.20833333333333334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C1-4E7A-B0A1-73E4D9C00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45296"/>
        <c:axId val="263945856"/>
      </c:barChart>
      <c:catAx>
        <c:axId val="26394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45856"/>
        <c:crosses val="autoZero"/>
        <c:auto val="1"/>
        <c:lblAlgn val="ctr"/>
        <c:lblOffset val="100"/>
        <c:noMultiLvlLbl val="0"/>
      </c:catAx>
      <c:valAx>
        <c:axId val="26394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452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Creatinina (Freq. Relativa)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Creatinina!$V$20</c:f>
              <c:strCache>
                <c:ptCount val="1"/>
                <c:pt idx="0">
                  <c:v>&lt; 0,5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Creatinina!$W$20:$Z$20</c:f>
              <c:numCache>
                <c:formatCode>0.00%</c:formatCode>
                <c:ptCount val="4"/>
                <c:pt idx="0">
                  <c:v>0</c:v>
                </c:pt>
                <c:pt idx="1">
                  <c:v>8.6956521739130432E-2</c:v>
                </c:pt>
                <c:pt idx="2">
                  <c:v>0.08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0-4CFC-A686-9B973BA5F1B2}"/>
            </c:ext>
          </c:extLst>
        </c:ser>
        <c:ser>
          <c:idx val="1"/>
          <c:order val="1"/>
          <c:tx>
            <c:strRef>
              <c:f>Creatinina!$V$21</c:f>
              <c:strCache>
                <c:ptCount val="1"/>
                <c:pt idx="0">
                  <c:v>0,5 a 1,2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Creatinina!$W$21:$Z$21</c:f>
              <c:numCache>
                <c:formatCode>0.00%</c:formatCode>
                <c:ptCount val="4"/>
                <c:pt idx="0">
                  <c:v>0.73913043478260865</c:v>
                </c:pt>
                <c:pt idx="1">
                  <c:v>0.82608695652173914</c:v>
                </c:pt>
                <c:pt idx="2">
                  <c:v>0.68</c:v>
                </c:pt>
                <c:pt idx="3">
                  <c:v>0.91666666666666663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C0-4CFC-A686-9B973BA5F1B2}"/>
            </c:ext>
          </c:extLst>
        </c:ser>
        <c:ser>
          <c:idx val="2"/>
          <c:order val="2"/>
          <c:tx>
            <c:strRef>
              <c:f>Creatinina!$V$22</c:f>
              <c:strCache>
                <c:ptCount val="1"/>
                <c:pt idx="0">
                  <c:v>&gt; 1,2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Creatinina!$W$22:$Z$22</c:f>
              <c:numCache>
                <c:formatCode>0.00%</c:formatCode>
                <c:ptCount val="4"/>
                <c:pt idx="0">
                  <c:v>0.2608695652173913</c:v>
                </c:pt>
                <c:pt idx="1">
                  <c:v>8.6956521739130432E-2</c:v>
                </c:pt>
                <c:pt idx="2">
                  <c:v>0.24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C0-4CFC-A686-9B973BA5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33680"/>
        <c:axId val="263934240"/>
      </c:barChart>
      <c:catAx>
        <c:axId val="26393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4240"/>
        <c:crosses val="autoZero"/>
        <c:auto val="1"/>
        <c:lblAlgn val="ctr"/>
        <c:lblOffset val="100"/>
        <c:noMultiLvlLbl val="0"/>
      </c:catAx>
      <c:valAx>
        <c:axId val="2639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[AED_AC5e6.xlsx]Cirose!Tabela dinâmica1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Cirrose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Cirose!$B$3:$B$4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Cirose!$B$5:$B$9</c:f>
              <c:numCache>
                <c:formatCode>General</c:formatCode>
                <c:ptCount val="4"/>
                <c:pt idx="0">
                  <c:v>12</c:v>
                </c:pt>
                <c:pt idx="1">
                  <c:v>18</c:v>
                </c:pt>
                <c:pt idx="2">
                  <c:v>19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E2-4C64-9254-926503FEAFAB}"/>
            </c:ext>
          </c:extLst>
        </c:ser>
        <c:ser>
          <c:idx val="1"/>
          <c:order val="1"/>
          <c:tx>
            <c:strRef>
              <c:f>Cirose!$C$3:$C$4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Cirose!$C$5:$C$9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E2-4C64-9254-926503FEAFAB}"/>
            </c:ext>
          </c:extLst>
        </c:ser>
        <c:ser>
          <c:idx val="2"/>
          <c:order val="2"/>
          <c:tx>
            <c:strRef>
              <c:f>Cirose!$D$3:$D$4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Cirose!$A$5:$A$9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Cirose!$D$5:$D$9</c:f>
              <c:numCache>
                <c:formatCode>General</c:formatCode>
                <c:ptCount val="4"/>
                <c:pt idx="0">
                  <c:v>9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E2-4C64-9254-926503FEAF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278064"/>
        <c:axId val="144279184"/>
      </c:barChart>
      <c:catAx>
        <c:axId val="1442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4279184"/>
        <c:crosses val="autoZero"/>
        <c:auto val="1"/>
        <c:lblAlgn val="ctr"/>
        <c:lblOffset val="100"/>
        <c:noMultiLvlLbl val="0"/>
      </c:catAx>
      <c:valAx>
        <c:axId val="14427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42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[AED_AC5e6.xlsx]Diabetes!Tabela dinâmica1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Diabetes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Diabetes!$B$3:$B$4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Diabetes!$B$5:$B$9</c:f>
              <c:numCache>
                <c:formatCode>General</c:formatCode>
                <c:ptCount val="4"/>
                <c:pt idx="0">
                  <c:v>21</c:v>
                </c:pt>
                <c:pt idx="1">
                  <c:v>22</c:v>
                </c:pt>
                <c:pt idx="2">
                  <c:v>22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E3-404D-B911-95CA59873349}"/>
            </c:ext>
          </c:extLst>
        </c:ser>
        <c:ser>
          <c:idx val="1"/>
          <c:order val="1"/>
          <c:tx>
            <c:strRef>
              <c:f>Diabetes!$C$3:$C$4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Diabetes!$C$5:$C$9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E3-404D-B911-95CA59873349}"/>
            </c:ext>
          </c:extLst>
        </c:ser>
        <c:ser>
          <c:idx val="2"/>
          <c:order val="2"/>
          <c:tx>
            <c:strRef>
              <c:f>Diabetes!$D$3:$D$4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Diabetes!$A$5:$A$9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Diabetes!$D$5:$D$9</c:f>
              <c:numCache>
                <c:formatCode>General</c:formatCode>
                <c:ptCount val="4"/>
                <c:pt idx="0">
                  <c:v>3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E3-404D-B911-95CA598733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530096"/>
        <c:axId val="149530656"/>
      </c:barChart>
      <c:catAx>
        <c:axId val="149530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530656"/>
        <c:crosses val="autoZero"/>
        <c:auto val="1"/>
        <c:lblAlgn val="ctr"/>
        <c:lblOffset val="100"/>
        <c:noMultiLvlLbl val="0"/>
      </c:catAx>
      <c:valAx>
        <c:axId val="14953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53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[AED_AC5e6.xlsx]Obesidade!Tabela dinâmica1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dirty="0" smtClean="0"/>
              <a:t>Obesidade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Obesidade!$B$3:$B$4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Obesidade!$B$5:$B$9</c:f>
              <c:numCache>
                <c:formatCode>General</c:formatCode>
                <c:ptCount val="4"/>
                <c:pt idx="0">
                  <c:v>22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B-416F-81FB-2E19BD8376F5}"/>
            </c:ext>
          </c:extLst>
        </c:ser>
        <c:ser>
          <c:idx val="1"/>
          <c:order val="1"/>
          <c:tx>
            <c:strRef>
              <c:f>Obesidade!$C$3:$C$4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Obesidade!$C$5:$C$9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CB-416F-81FB-2E19BD8376F5}"/>
            </c:ext>
          </c:extLst>
        </c:ser>
        <c:ser>
          <c:idx val="2"/>
          <c:order val="2"/>
          <c:tx>
            <c:strRef>
              <c:f>Obesidade!$D$3:$D$4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Obesidade!$A$5:$A$9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Obesidade!$D$5:$D$9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CB-416F-81FB-2E19BD8376F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489120"/>
        <c:axId val="149489680"/>
      </c:barChart>
      <c:catAx>
        <c:axId val="14948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489680"/>
        <c:crosses val="autoZero"/>
        <c:auto val="1"/>
        <c:lblAlgn val="ctr"/>
        <c:lblOffset val="100"/>
        <c:noMultiLvlLbl val="0"/>
      </c:catAx>
      <c:valAx>
        <c:axId val="14948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48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[AED_AC5e6.xlsx]HIV!Tabela dinâmica1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/>
              <a:t>HIV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HIV!$B$3:$B$4</c:f>
              <c:strCache>
                <c:ptCount val="1"/>
                <c:pt idx="0">
                  <c:v>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HIV!$B$5:$B$9</c:f>
              <c:numCache>
                <c:formatCode>General</c:formatCode>
                <c:ptCount val="4"/>
                <c:pt idx="0">
                  <c:v>25</c:v>
                </c:pt>
                <c:pt idx="1">
                  <c:v>24</c:v>
                </c:pt>
                <c:pt idx="2">
                  <c:v>22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E3-4150-9DFF-43DD2E01232A}"/>
            </c:ext>
          </c:extLst>
        </c:ser>
        <c:ser>
          <c:idx val="1"/>
          <c:order val="1"/>
          <c:tx>
            <c:strRef>
              <c:f>HIV!$C$3:$C$4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HIV!$C$5:$C$9</c:f>
              <c:numCache>
                <c:formatCode>General</c:formatCode>
                <c:ptCount val="4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E3-4150-9DFF-43DD2E01232A}"/>
            </c:ext>
          </c:extLst>
        </c:ser>
        <c:ser>
          <c:idx val="2"/>
          <c:order val="2"/>
          <c:tx>
            <c:strRef>
              <c:f>HIV!$D$3:$D$4</c:f>
              <c:strCache>
                <c:ptCount val="1"/>
                <c:pt idx="0">
                  <c:v>?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HIV!$A$5:$A$9</c:f>
              <c:strCache>
                <c:ptCount val="4"/>
                <c:pt idx="0">
                  <c:v>G1</c:v>
                </c:pt>
                <c:pt idx="1">
                  <c:v>G2</c:v>
                </c:pt>
                <c:pt idx="2">
                  <c:v>G3</c:v>
                </c:pt>
                <c:pt idx="3">
                  <c:v>G4</c:v>
                </c:pt>
              </c:strCache>
            </c:strRef>
          </c:cat>
          <c:val>
            <c:numRef>
              <c:f>HIV!$D$5:$D$9</c:f>
              <c:numCache>
                <c:formatCode>General</c:formatCode>
                <c:ptCount val="4"/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E3-4150-9DFF-43DD2E01232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926992"/>
        <c:axId val="149927552"/>
      </c:barChart>
      <c:catAx>
        <c:axId val="14992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927552"/>
        <c:crosses val="autoZero"/>
        <c:auto val="1"/>
        <c:lblAlgn val="ctr"/>
        <c:lblOffset val="100"/>
        <c:noMultiLvlLbl val="0"/>
      </c:catAx>
      <c:valAx>
        <c:axId val="149927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992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Hemoglobina</a:t>
            </a:r>
            <a:r>
              <a:rPr lang="pt-BR" sz="1600" baseline="0" dirty="0" smtClean="0"/>
              <a:t> (Freq. Relativa)</a:t>
            </a:r>
            <a:endParaRPr lang="pt-B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Hemoglobina!$AB$20</c:f>
              <c:strCache>
                <c:ptCount val="1"/>
                <c:pt idx="0">
                  <c:v>&lt;12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Hemoglobina!$AC$20:$AF$20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0.29166666666666669</c:v>
                </c:pt>
                <c:pt idx="2">
                  <c:v>0.08</c:v>
                </c:pt>
                <c:pt idx="3">
                  <c:v>0.33333333333333331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C-492D-B9EF-CC6C7028F9D3}"/>
            </c:ext>
          </c:extLst>
        </c:ser>
        <c:ser>
          <c:idx val="1"/>
          <c:order val="1"/>
          <c:tx>
            <c:strRef>
              <c:f>Hemoglobina!$AB$21</c:f>
              <c:strCache>
                <c:ptCount val="1"/>
                <c:pt idx="0">
                  <c:v>12 a 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Hemoglobina!$AC$21:$AF$21</c:f>
              <c:numCache>
                <c:formatCode>0.00%</c:formatCode>
                <c:ptCount val="4"/>
                <c:pt idx="0">
                  <c:v>0.66666666666666663</c:v>
                </c:pt>
                <c:pt idx="1">
                  <c:v>0.66666666666666663</c:v>
                </c:pt>
                <c:pt idx="2">
                  <c:v>0.92</c:v>
                </c:pt>
                <c:pt idx="3">
                  <c:v>0.58333333333333337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C-492D-B9EF-CC6C7028F9D3}"/>
            </c:ext>
          </c:extLst>
        </c:ser>
        <c:ser>
          <c:idx val="2"/>
          <c:order val="2"/>
          <c:tx>
            <c:strRef>
              <c:f>Hemoglobina!$AB$22</c:f>
              <c:strCache>
                <c:ptCount val="1"/>
                <c:pt idx="0">
                  <c:v>&gt;16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Hemoglobina!$AC$19:$AF$19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Hemoglobina!$AC$22:$AF$22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4.1666666666666664E-2</c:v>
                </c:pt>
                <c:pt idx="2">
                  <c:v>0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3C-492D-B9EF-CC6C7028F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44524159"/>
        <c:axId val="1544527903"/>
      </c:barChart>
      <c:catAx>
        <c:axId val="154452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44527903"/>
        <c:crosses val="autoZero"/>
        <c:auto val="1"/>
        <c:lblAlgn val="ctr"/>
        <c:lblOffset val="100"/>
        <c:noMultiLvlLbl val="0"/>
      </c:catAx>
      <c:valAx>
        <c:axId val="154452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44524159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 smtClean="0"/>
              <a:t>Creatinina (Freq. Relativa)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Creatinina!$V$20</c:f>
              <c:strCache>
                <c:ptCount val="1"/>
                <c:pt idx="0">
                  <c:v>&lt; 0,5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Creatinina!$W$20:$Z$20</c:f>
              <c:numCache>
                <c:formatCode>0.00%</c:formatCode>
                <c:ptCount val="4"/>
                <c:pt idx="0">
                  <c:v>0</c:v>
                </c:pt>
                <c:pt idx="1">
                  <c:v>8.6956521739130432E-2</c:v>
                </c:pt>
                <c:pt idx="2">
                  <c:v>0.08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2-42BD-BD5D-990E8BC3F1A6}"/>
            </c:ext>
          </c:extLst>
        </c:ser>
        <c:ser>
          <c:idx val="1"/>
          <c:order val="1"/>
          <c:tx>
            <c:strRef>
              <c:f>Creatinina!$V$21</c:f>
              <c:strCache>
                <c:ptCount val="1"/>
                <c:pt idx="0">
                  <c:v>0,5 a 1,2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Creatinina!$W$21:$Z$21</c:f>
              <c:numCache>
                <c:formatCode>0.00%</c:formatCode>
                <c:ptCount val="4"/>
                <c:pt idx="0">
                  <c:v>0.73913043478260865</c:v>
                </c:pt>
                <c:pt idx="1">
                  <c:v>0.82608695652173914</c:v>
                </c:pt>
                <c:pt idx="2">
                  <c:v>0.68</c:v>
                </c:pt>
                <c:pt idx="3">
                  <c:v>0.91666666666666663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2-42BD-BD5D-990E8BC3F1A6}"/>
            </c:ext>
          </c:extLst>
        </c:ser>
        <c:ser>
          <c:idx val="2"/>
          <c:order val="2"/>
          <c:tx>
            <c:strRef>
              <c:f>Creatinina!$V$22</c:f>
              <c:strCache>
                <c:ptCount val="1"/>
                <c:pt idx="0">
                  <c:v>&gt; 1,2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Creatinina!$W$19:$Z$19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Creatinina!$W$22:$Z$22</c:f>
              <c:numCache>
                <c:formatCode>0.00%</c:formatCode>
                <c:ptCount val="4"/>
                <c:pt idx="0">
                  <c:v>0.2608695652173913</c:v>
                </c:pt>
                <c:pt idx="1">
                  <c:v>8.6956521739130432E-2</c:v>
                </c:pt>
                <c:pt idx="2">
                  <c:v>0.24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2-42BD-BD5D-990E8BC3F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33680"/>
        <c:axId val="263934240"/>
      </c:barChart>
      <c:catAx>
        <c:axId val="26393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4240"/>
        <c:crosses val="autoZero"/>
        <c:auto val="1"/>
        <c:lblAlgn val="ctr"/>
        <c:lblOffset val="100"/>
        <c:noMultiLvlLbl val="0"/>
      </c:catAx>
      <c:valAx>
        <c:axId val="263934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3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 dirty="0"/>
              <a:t>Bilirrubina (</a:t>
            </a:r>
            <a:r>
              <a:rPr lang="pt-BR" sz="1600" dirty="0" smtClean="0"/>
              <a:t>Freq. </a:t>
            </a:r>
            <a:r>
              <a:rPr lang="pt-BR" sz="1600" dirty="0"/>
              <a:t>Relativa)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Bilirrubina!$Q$20</c:f>
              <c:strCache>
                <c:ptCount val="1"/>
                <c:pt idx="0">
                  <c:v>0,3 a 1,3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Bilirrubina!$R$20:$U$20</c:f>
              <c:numCache>
                <c:formatCode>0.00%</c:formatCode>
                <c:ptCount val="4"/>
                <c:pt idx="0">
                  <c:v>0.5</c:v>
                </c:pt>
                <c:pt idx="1">
                  <c:v>0.32</c:v>
                </c:pt>
                <c:pt idx="2">
                  <c:v>0.39130434782608697</c:v>
                </c:pt>
                <c:pt idx="3">
                  <c:v>0.54166666666666663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63-4268-BE5E-AFD1AF35E962}"/>
            </c:ext>
          </c:extLst>
        </c:ser>
        <c:ser>
          <c:idx val="1"/>
          <c:order val="1"/>
          <c:tx>
            <c:strRef>
              <c:f>Bilirrubina!$Q$21</c:f>
              <c:strCache>
                <c:ptCount val="1"/>
                <c:pt idx="0">
                  <c:v>1,3 a 2,3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Bilirrubina!$R$21:$U$21</c:f>
              <c:numCache>
                <c:formatCode>0.00%</c:formatCode>
                <c:ptCount val="4"/>
                <c:pt idx="0">
                  <c:v>0.29166666666666669</c:v>
                </c:pt>
                <c:pt idx="1">
                  <c:v>0.36</c:v>
                </c:pt>
                <c:pt idx="2">
                  <c:v>0.2608695652173913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63-4268-BE5E-AFD1AF35E962}"/>
            </c:ext>
          </c:extLst>
        </c:ser>
        <c:ser>
          <c:idx val="2"/>
          <c:order val="2"/>
          <c:tx>
            <c:strRef>
              <c:f>Bilirrubina!$Q$22</c:f>
              <c:strCache>
                <c:ptCount val="1"/>
                <c:pt idx="0">
                  <c:v>2,3 a 3,3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Bilirrubina!$R$22:$U$22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0.16</c:v>
                </c:pt>
                <c:pt idx="2">
                  <c:v>8.6956521739130432E-2</c:v>
                </c:pt>
                <c:pt idx="3">
                  <c:v>0.16666666666666666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63-4268-BE5E-AFD1AF35E962}"/>
            </c:ext>
          </c:extLst>
        </c:ser>
        <c:ser>
          <c:idx val="3"/>
          <c:order val="3"/>
          <c:tx>
            <c:strRef>
              <c:f>Bilirrubina!$Q$23</c:f>
              <c:strCache>
                <c:ptCount val="1"/>
                <c:pt idx="0">
                  <c:v>3,3 a 4,3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Bilirrubina!$R$23:$U$23</c:f>
              <c:numCache>
                <c:formatCode>0.00%</c:formatCode>
                <c:ptCount val="4"/>
                <c:pt idx="0">
                  <c:v>4.1666666666666664E-2</c:v>
                </c:pt>
                <c:pt idx="1">
                  <c:v>0.08</c:v>
                </c:pt>
                <c:pt idx="2">
                  <c:v>8.6956521739130432E-2</c:v>
                </c:pt>
                <c:pt idx="3">
                  <c:v>4.1666666666666664E-2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63-4268-BE5E-AFD1AF35E962}"/>
            </c:ext>
          </c:extLst>
        </c:ser>
        <c:ser>
          <c:idx val="4"/>
          <c:order val="4"/>
          <c:tx>
            <c:strRef>
              <c:f>Bilirrubina!$Q$24</c:f>
              <c:strCache>
                <c:ptCount val="1"/>
                <c:pt idx="0">
                  <c:v>&gt; 4,3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Bilirrubina!$R$19:$U$19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Bilirrubina!$R$24:$U$24</c:f>
              <c:numCache>
                <c:formatCode>0.00%</c:formatCode>
                <c:ptCount val="4"/>
                <c:pt idx="0">
                  <c:v>8.3333333333333329E-2</c:v>
                </c:pt>
                <c:pt idx="1">
                  <c:v>0.08</c:v>
                </c:pt>
                <c:pt idx="2">
                  <c:v>0.17391304347826086</c:v>
                </c:pt>
                <c:pt idx="3">
                  <c:v>8.3333333333333329E-2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63-4268-BE5E-AFD1AF35E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54512"/>
        <c:axId val="263955072"/>
      </c:barChart>
      <c:catAx>
        <c:axId val="2639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55072"/>
        <c:crosses val="autoZero"/>
        <c:auto val="1"/>
        <c:lblAlgn val="ctr"/>
        <c:lblOffset val="100"/>
        <c:noMultiLvlLbl val="0"/>
      </c:catAx>
      <c:valAx>
        <c:axId val="263955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pt-BR" sz="1600"/>
              <a:t>Proteínas (Freq. Relativa)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Proteina!$N$17</c:f>
              <c:strCache>
                <c:ptCount val="1"/>
                <c:pt idx="0">
                  <c:v>&lt; 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Proteina!$O$17:$R$17</c:f>
              <c:numCache>
                <c:formatCode>0.00%</c:formatCode>
                <c:ptCount val="4"/>
                <c:pt idx="0">
                  <c:v>9.0909090909090912E-2</c:v>
                </c:pt>
                <c:pt idx="1">
                  <c:v>0.13636363636363635</c:v>
                </c:pt>
                <c:pt idx="2">
                  <c:v>0.25</c:v>
                </c:pt>
                <c:pt idx="3">
                  <c:v>8.6956521739130432E-2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4-4D29-B8C3-B276F424A9E0}"/>
            </c:ext>
          </c:extLst>
        </c:ser>
        <c:ser>
          <c:idx val="1"/>
          <c:order val="1"/>
          <c:tx>
            <c:strRef>
              <c:f>Proteina!$N$18</c:f>
              <c:strCache>
                <c:ptCount val="1"/>
                <c:pt idx="0">
                  <c:v>6 a 8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Proteina!$O$18:$R$18</c:f>
              <c:numCache>
                <c:formatCode>0.00%</c:formatCode>
                <c:ptCount val="4"/>
                <c:pt idx="0">
                  <c:v>0.59090909090909094</c:v>
                </c:pt>
                <c:pt idx="1">
                  <c:v>0.72727272727272729</c:v>
                </c:pt>
                <c:pt idx="2">
                  <c:v>0.54166666666666663</c:v>
                </c:pt>
                <c:pt idx="3">
                  <c:v>0.91304347826086951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4-4D29-B8C3-B276F424A9E0}"/>
            </c:ext>
          </c:extLst>
        </c:ser>
        <c:ser>
          <c:idx val="2"/>
          <c:order val="2"/>
          <c:tx>
            <c:strRef>
              <c:f>Proteina!$N$19</c:f>
              <c:strCache>
                <c:ptCount val="1"/>
                <c:pt idx="0">
                  <c:v>&gt; 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Proteina!$O$16:$R$16</c:f>
              <c:strCache>
                <c:ptCount val="4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</c:strCache>
            </c:strRef>
          </c:cat>
          <c:val>
            <c:numRef>
              <c:f>Proteina!$O$19:$R$19</c:f>
              <c:numCache>
                <c:formatCode>0.00%</c:formatCode>
                <c:ptCount val="4"/>
                <c:pt idx="0">
                  <c:v>0.31818181818181818</c:v>
                </c:pt>
                <c:pt idx="1">
                  <c:v>0.13636363636363635</c:v>
                </c:pt>
                <c:pt idx="2">
                  <c:v>0.20833333333333334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14-4D29-B8C3-B276F424A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45296"/>
        <c:axId val="263945856"/>
      </c:barChart>
      <c:catAx>
        <c:axId val="263945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45856"/>
        <c:crosses val="autoZero"/>
        <c:auto val="1"/>
        <c:lblAlgn val="ctr"/>
        <c:lblOffset val="100"/>
        <c:noMultiLvlLbl val="0"/>
      </c:catAx>
      <c:valAx>
        <c:axId val="26394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39452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9570A7-61B4-4947-9AB6-09C34E7B5431}" type="datetime1">
              <a:rPr lang="pt-BR" smtClean="0"/>
              <a:t>02/10/2019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E2B3A3E-896F-4356-A365-91BFCAA42630}" type="datetime1">
              <a:rPr lang="pt-BR" noProof="0" smtClean="0"/>
              <a:t>02/10/2019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0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2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230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96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203532" y="-3756"/>
            <a:ext cx="10347533" cy="6861756"/>
            <a:chOff x="-1604709" y="-3756"/>
            <a:chExt cx="13796710" cy="6861756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6" name="Forma livre: Forma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7" name="Triângulo Reto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8" name="Triângulo Reto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9" name="Triângulo Reto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</p:grpSp>
        <p:sp>
          <p:nvSpPr>
            <p:cNvPr id="9" name="Forma livre: Forma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11" name="Forma livre: Forma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  <p:sp>
            <p:nvSpPr>
              <p:cNvPr id="14" name="Forma livre: Forma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sz="1350" noProof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71116" y="2395728"/>
            <a:ext cx="5308092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95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71116" y="3721608"/>
            <a:ext cx="5308092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350" spc="225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ia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0" name="Espaço Reservado para Imagem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3659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Imagem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1667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2" name="Espaço Reservado para Imagem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9686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3" name="Espaço Reservado para Imagem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82700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Imagem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65713" y="2096717"/>
            <a:ext cx="944629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9921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22934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5948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88961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71974" y="4240093"/>
            <a:ext cx="1332105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93176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261477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4297793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5980806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7663819" y="3825022"/>
            <a:ext cx="548416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3 Seçõ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570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  <p:sp>
        <p:nvSpPr>
          <p:cNvPr id="36" name="Espaço Reservado para Texto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33127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7" name="Espaço Reservado para Texto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9683" y="4240093"/>
            <a:ext cx="2469980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6" name="Espaço Reservado para Texto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6570" y="4240093"/>
            <a:ext cx="7051505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None/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6"/>
            <a:ext cx="9144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05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pt-BR" noProof="0"/>
              <a:t>Inserir imagem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Imagem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82566" y="1444650"/>
            <a:ext cx="5661385" cy="4579079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2525" y="1444650"/>
            <a:ext cx="2523797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32525" y="1444650"/>
            <a:ext cx="2523797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73217" y="1444650"/>
            <a:ext cx="5770733" cy="457907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9" name="Forma livre: Forma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1" name="Forma livre: Forma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2" name="Forma livre: Forma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25" name="Forma livre: Forma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26" name="Forma livre: Forma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0" name="Forma livre: Forma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1" name="Espaço Reservado para o Número do Slide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5161475" cy="6858876"/>
            <a:chOff x="-5321" y="1096"/>
            <a:chExt cx="5924073" cy="5904197"/>
          </a:xfrm>
        </p:grpSpPr>
        <p:sp>
          <p:nvSpPr>
            <p:cNvPr id="17" name="Triângulo Reto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8" name="Triângulo Reto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9" name="Triângulo Reto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12931" y="2807208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1143000" y="-1143001"/>
            <a:ext cx="68580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770181" y="3429000"/>
            <a:ext cx="37091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/>
              <a:t>Obrigado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1302864" y="-162471"/>
            <a:ext cx="6043521" cy="6320308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614363" y="-997743"/>
            <a:ext cx="6043521" cy="675666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010864" y="-465959"/>
            <a:ext cx="647933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1"/>
            <a:ext cx="9144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1112261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Triângulo Reto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3597488" y="782783"/>
            <a:ext cx="6326154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6700970" y="2066798"/>
            <a:ext cx="4406148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7187681" y="1088097"/>
            <a:ext cx="3804135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132239" y="-689051"/>
            <a:ext cx="1532001" cy="1369847"/>
            <a:chOff x="10800164" y="7142066"/>
            <a:chExt cx="2775293" cy="3308724"/>
          </a:xfrm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392345" y="-373940"/>
            <a:ext cx="818398" cy="739622"/>
            <a:chOff x="10945855" y="7317026"/>
            <a:chExt cx="2483924" cy="2993104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o Número do Slide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7332057" y="2057401"/>
            <a:ext cx="3310169" cy="3934444"/>
            <a:chOff x="9222437" y="1088097"/>
            <a:chExt cx="5433318" cy="4843502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8469217" y="5885197"/>
            <a:ext cx="877778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7936699" y="5841410"/>
            <a:ext cx="1779261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7303720" y="6409175"/>
            <a:ext cx="1052473" cy="907084"/>
            <a:chOff x="10800165" y="7142066"/>
            <a:chExt cx="2775293" cy="3189215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3886201"/>
            <a:ext cx="5836158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Título da Seção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754880"/>
            <a:ext cx="5102352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o Número do Slide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1283979" y="-997278"/>
            <a:ext cx="6862743" cy="8857300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1112262" y="-1112261"/>
            <a:ext cx="6862743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400049" y="914400"/>
            <a:ext cx="1458686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717745" y="923306"/>
            <a:ext cx="753836" cy="285931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pt-BR" sz="138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0050" y="3200401"/>
            <a:ext cx="5663293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24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Citação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Tex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3375" y="1625386"/>
            <a:ext cx="5038725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2524" y="1825625"/>
            <a:ext cx="8411426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3376" y="1681163"/>
            <a:ext cx="3868340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875609" y="1681163"/>
            <a:ext cx="3868341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376" y="2505075"/>
            <a:ext cx="3868340" cy="3684588"/>
          </a:xfrm>
        </p:spPr>
        <p:txBody>
          <a:bodyPr rtlCol="0"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8" name="Espaço reservado para conteúdo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856559" y="2505075"/>
            <a:ext cx="3887391" cy="3684588"/>
          </a:xfrm>
        </p:spPr>
        <p:txBody>
          <a:bodyPr rtlCol="0">
            <a:normAutofit/>
          </a:bodyPr>
          <a:lstStyle>
            <a:lvl1pPr>
              <a:defRPr sz="135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900">
                <a:solidFill>
                  <a:schemeClr val="bg1"/>
                </a:solidFill>
              </a:defRPr>
            </a:lvl4pPr>
            <a:lvl5pPr>
              <a:defRPr sz="9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1140629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140628" y="-1140627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3375" y="542926"/>
            <a:ext cx="8410575" cy="424732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9" name="Retângulo: Canto Único Recortado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3" name="Retângulo: Canto Único Recortado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6315076"/>
            <a:ext cx="304800" cy="365125"/>
          </a:xfrm>
        </p:spPr>
        <p:txBody>
          <a:bodyPr rtlCol="0"/>
          <a:lstStyle>
            <a:lvl1pPr>
              <a:defRPr sz="75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2524" y="1517715"/>
            <a:ext cx="3888328" cy="4659248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500">
                <a:solidFill>
                  <a:schemeClr val="bg1"/>
                </a:solidFill>
              </a:defRPr>
            </a:lvl1pPr>
            <a:lvl2pPr marL="600075" indent="-257175">
              <a:buFont typeface="Arial" panose="020B0604020202020204" pitchFamily="34" charset="0"/>
              <a:buChar char="•"/>
              <a:defRPr sz="1350">
                <a:solidFill>
                  <a:schemeClr val="bg1"/>
                </a:solidFill>
              </a:defRPr>
            </a:lvl2pPr>
            <a:lvl3pPr marL="942975" indent="-257175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430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1585913" indent="-214313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5623" y="1517715"/>
            <a:ext cx="3888328" cy="4659248"/>
          </a:xfrm>
        </p:spPr>
        <p:txBody>
          <a:bodyPr rtlCol="0">
            <a:normAutofit/>
          </a:bodyPr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35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5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8115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4375" y="6356351"/>
            <a:ext cx="49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7" name="Forma livre: Forma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2"/>
            <a:ext cx="9144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8" name="Forma livre: Forma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1365764" y="-915491"/>
            <a:ext cx="6862744" cy="869372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sz="1350" noProof="0"/>
          </a:p>
        </p:txBody>
      </p:sp>
      <p:sp>
        <p:nvSpPr>
          <p:cNvPr id="9" name="Forma livre: Forma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0" name="Forma livre: Forma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1140629" y="-1145372"/>
            <a:ext cx="6862744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333375" y="542925"/>
            <a:ext cx="8410575" cy="401648"/>
          </a:xfrm>
          <a:prstGeom prst="rect">
            <a:avLst/>
          </a:prstGeom>
        </p:spPr>
        <p:txBody>
          <a:bodyPr vert="horz" wrap="square" lIns="68580" tIns="34290" rIns="68580" bIns="3429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pt-BR" sz="2400" noProof="0">
                <a:latin typeface="+mj-lt"/>
              </a:rPr>
              <a:t>Clique para editar o estilo de título Mestre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307600" y="-241991"/>
            <a:ext cx="535531" cy="483982"/>
            <a:chOff x="10945855" y="7317026"/>
            <a:chExt cx="2483924" cy="2993104"/>
          </a:xfrm>
        </p:grpSpPr>
        <p:sp>
          <p:nvSpPr>
            <p:cNvPr id="13" name="Forma livre: Forma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  <p:sp>
          <p:nvSpPr>
            <p:cNvPr id="14" name="Forma livre: Forma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9144001" cy="4846320"/>
            <a:chOff x="-1" y="1357409"/>
            <a:chExt cx="12192001" cy="4917518"/>
          </a:xfrm>
        </p:grpSpPr>
        <p:sp>
          <p:nvSpPr>
            <p:cNvPr id="16" name="Retângulo: Canto Único Recortado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pt-BR" sz="1350" noProof="0"/>
            </a:p>
          </p:txBody>
        </p:sp>
        <p:sp>
          <p:nvSpPr>
            <p:cNvPr id="17" name="Retângulo: Canto Único Recortado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sz="1350" noProof="0"/>
            </a:p>
          </p:txBody>
        </p:sp>
      </p:grpSp>
      <p:sp>
        <p:nvSpPr>
          <p:cNvPr id="18" name="Forma livre: Forma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8086725" y="5448298"/>
            <a:ext cx="1057275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350" noProof="0"/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8439150" y="6315076"/>
            <a:ext cx="3048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pt-BR" sz="750" noProof="0" smtClean="0"/>
              <a:pPr rtl="0"/>
              <a:t>‹nº›</a:t>
            </a:fld>
            <a:endParaRPr lang="pt-BR" sz="750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52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5508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Análise Exploratória de Dados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1116" y="3721607"/>
            <a:ext cx="5308092" cy="2273839"/>
          </a:xfrm>
        </p:spPr>
        <p:txBody>
          <a:bodyPr rtlCol="0">
            <a:normAutofit/>
          </a:bodyPr>
          <a:lstStyle/>
          <a:p>
            <a:r>
              <a:rPr lang="pt-BR" dirty="0" smtClean="0"/>
              <a:t>AC 5 e 6</a:t>
            </a:r>
          </a:p>
          <a:p>
            <a:endParaRPr lang="pt-BR" dirty="0"/>
          </a:p>
          <a:p>
            <a:r>
              <a:rPr lang="pt-BR" dirty="0" smtClean="0"/>
              <a:t>Adriano </a:t>
            </a:r>
            <a:r>
              <a:rPr lang="pt-BR" dirty="0" smtClean="0"/>
              <a:t>Maia		RA: 1900390</a:t>
            </a:r>
            <a:endParaRPr lang="pt-BR" dirty="0" smtClean="0"/>
          </a:p>
          <a:p>
            <a:r>
              <a:rPr lang="pt-BR" dirty="0" smtClean="0"/>
              <a:t>Bruno </a:t>
            </a:r>
            <a:r>
              <a:rPr lang="pt-BR" dirty="0" smtClean="0"/>
              <a:t>Barroca	RA: 1900794</a:t>
            </a:r>
            <a:endParaRPr lang="pt-BR" dirty="0" smtClean="0"/>
          </a:p>
          <a:p>
            <a:r>
              <a:rPr lang="pt-BR" dirty="0" smtClean="0"/>
              <a:t>Felipe C. </a:t>
            </a:r>
            <a:r>
              <a:rPr lang="pt-BR" dirty="0" smtClean="0"/>
              <a:t>Lau	RA: 1900416</a:t>
            </a:r>
            <a:endParaRPr lang="pt-BR" dirty="0" smtClean="0"/>
          </a:p>
          <a:p>
            <a:r>
              <a:rPr lang="pt-BR" smtClean="0"/>
              <a:t>Leticia </a:t>
            </a:r>
            <a:r>
              <a:rPr lang="pt-BR" smtClean="0"/>
              <a:t>Marques	RA: 1802200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Grupo mais saudável: Grupo 03.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Baseado principalmente na variável “Condições de saúde”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2731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11</a:t>
            </a:fld>
            <a:endParaRPr lang="pt-BR" noProof="0"/>
          </a:p>
        </p:txBody>
      </p:sp>
      <p:sp>
        <p:nvSpPr>
          <p:cNvPr id="5" name="CaixaDeTexto 4"/>
          <p:cNvSpPr txBox="1"/>
          <p:nvPr/>
        </p:nvSpPr>
        <p:spPr>
          <a:xfrm>
            <a:off x="312420" y="640080"/>
            <a:ext cx="5455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Analisando as condições de saúde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7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13700"/>
              </p:ext>
            </p:extLst>
          </p:nvPr>
        </p:nvGraphicFramePr>
        <p:xfrm>
          <a:off x="153520" y="574097"/>
          <a:ext cx="4319689" cy="265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943943"/>
              </p:ext>
            </p:extLst>
          </p:nvPr>
        </p:nvGraphicFramePr>
        <p:xfrm>
          <a:off x="4676393" y="561975"/>
          <a:ext cx="4320772" cy="265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723203"/>
              </p:ext>
            </p:extLst>
          </p:nvPr>
        </p:nvGraphicFramePr>
        <p:xfrm>
          <a:off x="153520" y="3444343"/>
          <a:ext cx="4340756" cy="260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732766"/>
              </p:ext>
            </p:extLst>
          </p:nvPr>
        </p:nvGraphicFramePr>
        <p:xfrm>
          <a:off x="4676393" y="3427437"/>
          <a:ext cx="4333493" cy="2633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700" y="6131651"/>
            <a:ext cx="1747151" cy="6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1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13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</a:p>
          <a:p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9295694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22728" y="617696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Hemoglobina: 12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445724" y="5845970"/>
            <a:ext cx="1227615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14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7759488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555932" y="617696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Creatinina: 0,5 a 1,2 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445726" y="5845970"/>
            <a:ext cx="785654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62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15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</a:t>
            </a:r>
            <a:r>
              <a:rPr lang="pt-BR" dirty="0"/>
              <a:t>a porcentagem de </a:t>
            </a:r>
            <a:r>
              <a:rPr lang="pt-BR" dirty="0" smtClean="0"/>
              <a:t>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145715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561439" y="613041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Bilirrubina: 0,3 a 1,2mg/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036820" y="5848947"/>
            <a:ext cx="792480" cy="265509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8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Analisando os exames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16</a:t>
            </a:fld>
            <a:endParaRPr lang="pt-BR" noProof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Calculou-se a frequência relativa de todos os exames para saber a porcentagem de quantos no grupo estavam dentro do normal.</a:t>
            </a:r>
          </a:p>
          <a:p>
            <a:endParaRPr lang="pt-BR" dirty="0"/>
          </a:p>
          <a:p>
            <a:r>
              <a:rPr lang="pt-BR" dirty="0" smtClean="0"/>
              <a:t>Considerando os padrões normais, todos os grupos apresentam uma frequência alta de níveis normais de exames.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1536629"/>
              </p:ext>
            </p:extLst>
          </p:nvPr>
        </p:nvGraphicFramePr>
        <p:xfrm>
          <a:off x="4856163" y="1517650"/>
          <a:ext cx="3887787" cy="465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5910633" y="61769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Proteína: 6 a 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6545580" y="5845970"/>
            <a:ext cx="55626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69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áfico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317891"/>
              </p:ext>
            </p:extLst>
          </p:nvPr>
        </p:nvGraphicFramePr>
        <p:xfrm>
          <a:off x="353376" y="365760"/>
          <a:ext cx="4066223" cy="509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17</a:t>
            </a:fld>
            <a:endParaRPr lang="pt-BR" noProof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747265"/>
              </p:ext>
            </p:extLst>
          </p:nvPr>
        </p:nvGraphicFramePr>
        <p:xfrm>
          <a:off x="4606290" y="365760"/>
          <a:ext cx="4457700" cy="509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5501640" y="559308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Bilirrubina: 0,3 a 1,2mg/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731520" y="55930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Hemoglobina: 12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049780" y="5105400"/>
            <a:ext cx="70866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4892040" y="5105400"/>
            <a:ext cx="845820" cy="266700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8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18</a:t>
            </a:fld>
            <a:endParaRPr lang="pt-BR" noProof="0"/>
          </a:p>
        </p:txBody>
      </p:sp>
      <p:sp>
        <p:nvSpPr>
          <p:cNvPr id="7" name="CaixaDeTexto 6"/>
          <p:cNvSpPr txBox="1"/>
          <p:nvPr/>
        </p:nvSpPr>
        <p:spPr>
          <a:xfrm>
            <a:off x="1188189" y="559308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Proteína: 6 a 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586412" y="559308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Creatinina: 0,5 a 18 g/</a:t>
            </a:r>
            <a:r>
              <a:rPr lang="pt-BR" dirty="0" err="1" smtClean="0">
                <a:solidFill>
                  <a:schemeClr val="bg1"/>
                </a:solidFill>
              </a:rPr>
              <a:t>dL</a:t>
            </a:r>
            <a:endParaRPr lang="pt-BR" dirty="0">
              <a:solidFill>
                <a:schemeClr val="bg1"/>
              </a:solidFill>
            </a:endParaRPr>
          </a:p>
        </p:txBody>
      </p:sp>
      <p:graphicFrame>
        <p:nvGraphicFramePr>
          <p:cNvPr id="9" name="Gráfico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786802"/>
              </p:ext>
            </p:extLst>
          </p:nvPr>
        </p:nvGraphicFramePr>
        <p:xfrm>
          <a:off x="137160" y="358140"/>
          <a:ext cx="4358640" cy="523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86893"/>
              </p:ext>
            </p:extLst>
          </p:nvPr>
        </p:nvGraphicFramePr>
        <p:xfrm>
          <a:off x="4587240" y="358140"/>
          <a:ext cx="4389120" cy="523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tângulo 10"/>
          <p:cNvSpPr/>
          <p:nvPr/>
        </p:nvSpPr>
        <p:spPr>
          <a:xfrm>
            <a:off x="2049780" y="5288280"/>
            <a:ext cx="563880" cy="202168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378030" y="5288280"/>
            <a:ext cx="800010" cy="202168"/>
          </a:xfrm>
          <a:prstGeom prst="rect">
            <a:avLst/>
          </a:prstGeom>
          <a:noFill/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6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2</a:t>
            </a:fld>
            <a:endParaRPr lang="pt-BR" noProof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00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pt-BR" noProof="0" smtClean="0"/>
              <a:pPr rtl="0"/>
              <a:t>3</a:t>
            </a:fld>
            <a:endParaRPr lang="pt-BR" noProof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333375" y="1219200"/>
            <a:ext cx="4779645" cy="4922520"/>
          </a:xfrm>
        </p:spPr>
        <p:txBody>
          <a:bodyPr/>
          <a:lstStyle/>
          <a:p>
            <a:r>
              <a:rPr lang="pt-BR" dirty="0" smtClean="0"/>
              <a:t>Condições de saúde:</a:t>
            </a:r>
          </a:p>
          <a:p>
            <a:pPr lvl="1"/>
            <a:r>
              <a:rPr lang="pt-BR" dirty="0" smtClean="0"/>
              <a:t>Cirrose</a:t>
            </a:r>
          </a:p>
          <a:p>
            <a:pPr lvl="1"/>
            <a:r>
              <a:rPr lang="pt-BR" dirty="0" smtClean="0"/>
              <a:t>Diabete</a:t>
            </a:r>
          </a:p>
          <a:p>
            <a:pPr lvl="1"/>
            <a:r>
              <a:rPr lang="pt-BR" dirty="0" smtClean="0"/>
              <a:t>Obesidade</a:t>
            </a:r>
          </a:p>
          <a:p>
            <a:pPr lvl="1"/>
            <a:r>
              <a:rPr lang="pt-BR" dirty="0" smtClean="0"/>
              <a:t>HIV</a:t>
            </a:r>
          </a:p>
          <a:p>
            <a:endParaRPr lang="pt-BR" dirty="0"/>
          </a:p>
          <a:p>
            <a:r>
              <a:rPr lang="pt-BR" dirty="0" smtClean="0"/>
              <a:t>Exames:</a:t>
            </a:r>
          </a:p>
          <a:p>
            <a:pPr lvl="1"/>
            <a:r>
              <a:rPr lang="pt-BR" dirty="0" smtClean="0"/>
              <a:t>Hemoglobina</a:t>
            </a:r>
          </a:p>
          <a:p>
            <a:pPr lvl="1"/>
            <a:r>
              <a:rPr lang="pt-BR" dirty="0" smtClean="0"/>
              <a:t>Bilirrubina</a:t>
            </a:r>
          </a:p>
          <a:p>
            <a:pPr lvl="1"/>
            <a:r>
              <a:rPr lang="pt-BR" dirty="0" smtClean="0"/>
              <a:t>Proteína</a:t>
            </a:r>
          </a:p>
          <a:p>
            <a:pPr lvl="1"/>
            <a:r>
              <a:rPr lang="pt-BR" dirty="0" smtClean="0"/>
              <a:t>Creatinina</a:t>
            </a:r>
          </a:p>
          <a:p>
            <a:endParaRPr lang="pt-BR" dirty="0"/>
          </a:p>
          <a:p>
            <a:r>
              <a:rPr lang="pt-BR" dirty="0" smtClean="0"/>
              <a:t>Observações:</a:t>
            </a:r>
          </a:p>
          <a:p>
            <a:pPr lvl="1"/>
            <a:r>
              <a:rPr lang="pt-BR" dirty="0" smtClean="0"/>
              <a:t>Idade: considerando os 4 grupos 80% está acima dos 55 anos;</a:t>
            </a:r>
          </a:p>
          <a:p>
            <a:pPr lvl="1"/>
            <a:r>
              <a:rPr lang="pt-BR" dirty="0" smtClean="0"/>
              <a:t>Pacotes de cigarro: desvio padrão muito alto em todos os grupos.</a:t>
            </a:r>
          </a:p>
          <a:p>
            <a:pPr lvl="1"/>
            <a:r>
              <a:rPr lang="pt-BR" dirty="0" smtClean="0"/>
              <a:t>Gramas de álcool por </a:t>
            </a:r>
            <a:r>
              <a:rPr lang="pt-BR" dirty="0" smtClean="0"/>
              <a:t>dia: </a:t>
            </a:r>
            <a:r>
              <a:rPr lang="pt-BR" dirty="0"/>
              <a:t>desvio padrão muito alto em todos os grupos.</a:t>
            </a:r>
          </a:p>
          <a:p>
            <a:pPr lvl="1"/>
            <a:endParaRPr lang="pt-BR" dirty="0" smtClean="0"/>
          </a:p>
        </p:txBody>
      </p:sp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342660"/>
              </p:ext>
            </p:extLst>
          </p:nvPr>
        </p:nvGraphicFramePr>
        <p:xfrm>
          <a:off x="4739640" y="184786"/>
          <a:ext cx="4152900" cy="3015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827798"/>
              </p:ext>
            </p:extLst>
          </p:nvPr>
        </p:nvGraphicFramePr>
        <p:xfrm>
          <a:off x="5425440" y="3509881"/>
          <a:ext cx="3166110" cy="1144905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741333">
                  <a:extLst>
                    <a:ext uri="{9D8B030D-6E8A-4147-A177-3AD203B41FA5}">
                      <a16:colId xmlns:a16="http://schemas.microsoft.com/office/drawing/2014/main" val="4023815205"/>
                    </a:ext>
                  </a:extLst>
                </a:gridCol>
                <a:gridCol w="942111">
                  <a:extLst>
                    <a:ext uri="{9D8B030D-6E8A-4147-A177-3AD203B41FA5}">
                      <a16:colId xmlns:a16="http://schemas.microsoft.com/office/drawing/2014/main" val="3185730386"/>
                    </a:ext>
                  </a:extLst>
                </a:gridCol>
                <a:gridCol w="741333">
                  <a:extLst>
                    <a:ext uri="{9D8B030D-6E8A-4147-A177-3AD203B41FA5}">
                      <a16:colId xmlns:a16="http://schemas.microsoft.com/office/drawing/2014/main" val="1302381508"/>
                    </a:ext>
                  </a:extLst>
                </a:gridCol>
                <a:gridCol w="741333">
                  <a:extLst>
                    <a:ext uri="{9D8B030D-6E8A-4147-A177-3AD203B41FA5}">
                      <a16:colId xmlns:a16="http://schemas.microsoft.com/office/drawing/2014/main" val="102020729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Pacotes Cigarro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Mediana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Desv. Padrao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91407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22,88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11,5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26,21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5546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15,87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20,37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3761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G3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18,59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8,75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20,8</a:t>
                      </a:r>
                      <a:endParaRPr lang="pt-BR" sz="11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39661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 smtClean="0">
                          <a:effectLst/>
                        </a:rPr>
                        <a:t>G4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9,28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15,12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548669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219811"/>
              </p:ext>
            </p:extLst>
          </p:nvPr>
        </p:nvGraphicFramePr>
        <p:xfrm>
          <a:off x="5425440" y="4922003"/>
          <a:ext cx="3166110" cy="1166377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782359">
                  <a:extLst>
                    <a:ext uri="{9D8B030D-6E8A-4147-A177-3AD203B41FA5}">
                      <a16:colId xmlns:a16="http://schemas.microsoft.com/office/drawing/2014/main" val="984020895"/>
                    </a:ext>
                  </a:extLst>
                </a:gridCol>
                <a:gridCol w="819033">
                  <a:extLst>
                    <a:ext uri="{9D8B030D-6E8A-4147-A177-3AD203B41FA5}">
                      <a16:colId xmlns:a16="http://schemas.microsoft.com/office/drawing/2014/main" val="3777934631"/>
                    </a:ext>
                  </a:extLst>
                </a:gridCol>
                <a:gridCol w="782359">
                  <a:extLst>
                    <a:ext uri="{9D8B030D-6E8A-4147-A177-3AD203B41FA5}">
                      <a16:colId xmlns:a16="http://schemas.microsoft.com/office/drawing/2014/main" val="3176733883"/>
                    </a:ext>
                  </a:extLst>
                </a:gridCol>
                <a:gridCol w="782359">
                  <a:extLst>
                    <a:ext uri="{9D8B030D-6E8A-4147-A177-3AD203B41FA5}">
                      <a16:colId xmlns:a16="http://schemas.microsoft.com/office/drawing/2014/main" val="525507588"/>
                    </a:ext>
                  </a:extLst>
                </a:gridCol>
              </a:tblGrid>
              <a:tr h="35721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Mediana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 err="1">
                          <a:effectLst/>
                        </a:rPr>
                        <a:t>Desv</a:t>
                      </a:r>
                      <a:r>
                        <a:rPr lang="pt-BR" sz="1100" u="none" strike="noStrike" dirty="0">
                          <a:effectLst/>
                        </a:rPr>
                        <a:t>. </a:t>
                      </a:r>
                      <a:r>
                        <a:rPr lang="pt-BR" sz="1100" u="none" strike="noStrike" dirty="0" err="1">
                          <a:effectLst/>
                        </a:rPr>
                        <a:t>Padrao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7565590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89,28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58,91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066888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69,47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77,62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757719"/>
                  </a:ext>
                </a:extLst>
              </a:tr>
              <a:tr h="2072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79,23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100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65,89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6428448"/>
                  </a:ext>
                </a:extLst>
              </a:tr>
              <a:tr h="2072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G4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24,71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64,72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172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60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Graphic spid="5" grpId="0">
        <p:bldAsOne/>
      </p:bldGraphic>
      <p:bldGraphic spid="5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Condições de saúde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Breve panorama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Diabetes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246909"/>
            <a:ext cx="5038725" cy="5359631"/>
          </a:xfrm>
        </p:spPr>
        <p:txBody>
          <a:bodyPr rtlCol="0"/>
          <a:lstStyle/>
          <a:p>
            <a:r>
              <a:rPr lang="pt-BR" sz="1800" b="1" dirty="0"/>
              <a:t>Diabetes</a:t>
            </a:r>
            <a:r>
              <a:rPr lang="pt-BR" sz="1800" dirty="0"/>
              <a:t> é uma doença causada pela produção insuficiente ou má absorção de insulina, hormônio que regula a glicose no sangue e garante energia para o organismo. A insulina é um hormônio que tem a função de quebrar as moléculas de glicose(açúcar) transformando-a em energia para manutenção das células do nosso organismo</a:t>
            </a:r>
            <a:r>
              <a:rPr lang="pt-BR" sz="1800" dirty="0" smtClean="0"/>
              <a:t>.</a:t>
            </a:r>
          </a:p>
          <a:p>
            <a:endParaRPr lang="pt-BR" sz="1800" dirty="0"/>
          </a:p>
          <a:p>
            <a:r>
              <a:rPr lang="pt-BR" sz="1800" dirty="0" smtClean="0"/>
              <a:t>2 tipos de principais de diabetes: </a:t>
            </a:r>
          </a:p>
          <a:p>
            <a:pPr lvl="1"/>
            <a:r>
              <a:rPr lang="pt-BR" sz="1400" dirty="0" smtClean="0"/>
              <a:t>Tipo 1: hereditária e crônica;</a:t>
            </a:r>
          </a:p>
          <a:p>
            <a:pPr lvl="2"/>
            <a:r>
              <a:rPr lang="pt-BR" sz="1100" dirty="0" smtClean="0"/>
              <a:t>Causa: hereditário;</a:t>
            </a:r>
          </a:p>
          <a:p>
            <a:pPr lvl="2"/>
            <a:r>
              <a:rPr lang="pt-BR" sz="1100" dirty="0" smtClean="0"/>
              <a:t>Tratamento: injeções diárias de insulina.</a:t>
            </a:r>
          </a:p>
          <a:p>
            <a:pPr lvl="1"/>
            <a:r>
              <a:rPr lang="pt-BR" sz="1400" dirty="0" smtClean="0"/>
              <a:t>Tipo 2: o corpo não aproveita adequadamente a insulina produzida.</a:t>
            </a:r>
          </a:p>
          <a:p>
            <a:pPr lvl="2"/>
            <a:r>
              <a:rPr lang="pt-BR" sz="1100" dirty="0" smtClean="0"/>
              <a:t>Causas: sobrepeso, sedentarismo, </a:t>
            </a:r>
            <a:r>
              <a:rPr lang="pt-BR" sz="1100" dirty="0" smtClean="0"/>
              <a:t>hipertensão </a:t>
            </a:r>
            <a:r>
              <a:rPr lang="pt-BR" sz="1100" dirty="0" smtClean="0"/>
              <a:t>e hábitos alimentares inadequados.</a:t>
            </a:r>
          </a:p>
          <a:p>
            <a:pPr lvl="2"/>
            <a:r>
              <a:rPr lang="pt-BR" sz="1100" dirty="0" smtClean="0"/>
              <a:t>Tratamento: medicamentos e injeção de insulina.</a:t>
            </a:r>
            <a:endParaRPr lang="pt-BR" sz="11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Cirrose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5166112"/>
          </a:xfrm>
        </p:spPr>
        <p:txBody>
          <a:bodyPr rtlCol="0"/>
          <a:lstStyle/>
          <a:p>
            <a:r>
              <a:rPr lang="pt-BR" sz="2000" b="1" dirty="0"/>
              <a:t>Cirrose</a:t>
            </a:r>
            <a:r>
              <a:rPr lang="pt-BR" sz="2000" dirty="0"/>
              <a:t> é uma doença crônica do fígado que se caracteriza por fibrose e formação de nódulos que bloqueiam a circulação sanguínea. Pode ser causada por infecções ou inflamação crônica dessa glândula. A </a:t>
            </a:r>
            <a:r>
              <a:rPr lang="pt-BR" sz="2000" b="1" dirty="0"/>
              <a:t>cirrose</a:t>
            </a:r>
            <a:r>
              <a:rPr lang="pt-BR" sz="2000" dirty="0"/>
              <a:t> faz com que o fígado produza tecido de cicatrização no lugar das células saudáveis que </a:t>
            </a:r>
            <a:r>
              <a:rPr lang="pt-BR" sz="2000" dirty="0" smtClean="0"/>
              <a:t>morrem.</a:t>
            </a:r>
          </a:p>
          <a:p>
            <a:endParaRPr lang="pt-BR" sz="2000" dirty="0" smtClean="0"/>
          </a:p>
          <a:p>
            <a:r>
              <a:rPr lang="pt-BR" sz="2000" dirty="0" smtClean="0"/>
              <a:t>Não tem cura;</a:t>
            </a:r>
          </a:p>
          <a:p>
            <a:endParaRPr lang="pt-BR" sz="2000" dirty="0"/>
          </a:p>
          <a:p>
            <a:r>
              <a:rPr lang="pt-BR" sz="2000" dirty="0" smtClean="0"/>
              <a:t>Tratamento:</a:t>
            </a:r>
          </a:p>
          <a:p>
            <a:pPr lvl="1"/>
            <a:r>
              <a:rPr lang="pt-BR" sz="1600" dirty="0" smtClean="0"/>
              <a:t>Medicamentos para impedir que a cirrose se alastre e agrave;</a:t>
            </a:r>
          </a:p>
          <a:p>
            <a:pPr lvl="1"/>
            <a:r>
              <a:rPr lang="pt-BR" sz="1600" dirty="0" smtClean="0"/>
              <a:t>Nos casos mais graves: transplante de fígado.</a:t>
            </a:r>
            <a:endParaRPr lang="pt-BR" sz="16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Obesidade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875167"/>
          </a:xfrm>
        </p:spPr>
        <p:txBody>
          <a:bodyPr rtlCol="0"/>
          <a:lstStyle/>
          <a:p>
            <a:r>
              <a:rPr lang="pt-BR" sz="1800" dirty="0" smtClean="0"/>
              <a:t>A </a:t>
            </a:r>
            <a:r>
              <a:rPr lang="pt-BR" sz="1800" dirty="0"/>
              <a:t>obesidade é caracterizada pelo acúmulo excessivo de gordura corporal no indivíduo. Para o diagnóstico em adultos, o parâmetro utilizado mais comumente é o do índice de massa corporal (IMC).</a:t>
            </a:r>
            <a:br>
              <a:rPr lang="pt-BR" sz="1800" dirty="0"/>
            </a:br>
            <a:endParaRPr lang="pt-BR" sz="1800" dirty="0" smtClean="0"/>
          </a:p>
          <a:p>
            <a:r>
              <a:rPr lang="pt-BR" sz="1800" dirty="0" smtClean="0"/>
              <a:t>Peso normal segundo Organização </a:t>
            </a:r>
            <a:r>
              <a:rPr lang="pt-BR" sz="1800" dirty="0"/>
              <a:t>Mundial da Saúde (OMS</a:t>
            </a:r>
            <a:r>
              <a:rPr lang="pt-BR" sz="1800" dirty="0" smtClean="0"/>
              <a:t>): 18,5 </a:t>
            </a:r>
            <a:r>
              <a:rPr lang="pt-BR" sz="1800" dirty="0"/>
              <a:t>e 24,9. </a:t>
            </a:r>
            <a:r>
              <a:rPr lang="pt-BR" sz="1800" u="sng" dirty="0"/>
              <a:t>Para ser considerado obeso, o</a:t>
            </a:r>
            <a:r>
              <a:rPr lang="pt-BR" sz="1800" b="1" u="sng" dirty="0"/>
              <a:t> </a:t>
            </a:r>
            <a:r>
              <a:rPr lang="pt-BR" sz="1800" u="sng" dirty="0"/>
              <a:t>IMC deve estar acima de 30.</a:t>
            </a:r>
          </a:p>
          <a:p>
            <a:endParaRPr lang="pt-BR" sz="1800" dirty="0"/>
          </a:p>
          <a:p>
            <a:r>
              <a:rPr lang="pt-BR" sz="1800" dirty="0"/>
              <a:t>A obesidade é </a:t>
            </a:r>
            <a:r>
              <a:rPr lang="pt-BR" sz="1800" b="1" u="sng" dirty="0"/>
              <a:t>fator de risco </a:t>
            </a:r>
            <a:r>
              <a:rPr lang="pt-BR" sz="1800" dirty="0"/>
              <a:t>para uma série de doenças. O obeso tem mais propensão a desenvolver problemas como hipertensão, doenças cardiovasculares, diabetes tipo 2, entre </a:t>
            </a:r>
            <a:r>
              <a:rPr lang="pt-BR" sz="1800" dirty="0" smtClean="0"/>
              <a:t>outras.</a:t>
            </a:r>
            <a:endParaRPr lang="pt-BR" sz="18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5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HIV</a:t>
            </a:r>
            <a:endParaRPr lang="pt-BR" dirty="0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625386"/>
            <a:ext cx="5038725" cy="4517719"/>
          </a:xfrm>
        </p:spPr>
        <p:txBody>
          <a:bodyPr rtlCol="0"/>
          <a:lstStyle/>
          <a:p>
            <a:r>
              <a:rPr lang="pt-BR" sz="2000" dirty="0"/>
              <a:t>HIV é a sigla em inglês do vírus da imunodeficiência humana. Causador da aids, ataca o sistema imunológico, responsável por defender o organismo de doenças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Não há cura;</a:t>
            </a:r>
          </a:p>
          <a:p>
            <a:endParaRPr lang="pt-BR" sz="2000" dirty="0"/>
          </a:p>
          <a:p>
            <a:r>
              <a:rPr lang="pt-BR" sz="2000" dirty="0" smtClean="0"/>
              <a:t>Tratamento:</a:t>
            </a:r>
          </a:p>
          <a:p>
            <a:pPr lvl="1"/>
            <a:r>
              <a:rPr lang="pt-BR" sz="1600" dirty="0" smtClean="0"/>
              <a:t>Uma série de remédios que tomados regularmente e corretamente podem reduzir drasticamente a progressão da doença e aumentar e expectativa de vida;</a:t>
            </a:r>
            <a:endParaRPr lang="pt-BR" sz="1600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5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Resultados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pt-BR" smtClean="0"/>
              <a:pPr rtl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677372_TF66687569.potx  -  Recuperado" id="{1392B681-13AB-44F3-A748-E185430A569F}" vid="{5F4E28AB-31AB-45D2-B7CE-4ED41B42B53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azul moderna</Template>
  <TotalTime>0</TotalTime>
  <Words>524</Words>
  <Application>Microsoft Office PowerPoint</Application>
  <PresentationFormat>Apresentação na tela (4:3)</PresentationFormat>
  <Paragraphs>163</Paragraphs>
  <Slides>19</Slides>
  <Notes>8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Trade Gothic LT Pro</vt:lpstr>
      <vt:lpstr>Trebuchet MS</vt:lpstr>
      <vt:lpstr>Tema do Office</vt:lpstr>
      <vt:lpstr>Análise Exploratória de Dados</vt:lpstr>
      <vt:lpstr>Variáveis</vt:lpstr>
      <vt:lpstr>Variáveis</vt:lpstr>
      <vt:lpstr>Condições de saúde</vt:lpstr>
      <vt:lpstr>Diabetes</vt:lpstr>
      <vt:lpstr>Cirrose</vt:lpstr>
      <vt:lpstr>Obesidade</vt:lpstr>
      <vt:lpstr>HIV</vt:lpstr>
      <vt:lpstr>Resultados</vt:lpstr>
      <vt:lpstr>Grupo mais saudável: Grupo 03.  Baseado principalmente na variável “Condições de saúde”</vt:lpstr>
      <vt:lpstr>Apresentação do PowerPoint</vt:lpstr>
      <vt:lpstr>Apresentação do PowerPoint</vt:lpstr>
      <vt:lpstr>Analisando os exames</vt:lpstr>
      <vt:lpstr>Analisando os exames</vt:lpstr>
      <vt:lpstr>Analisando os exames</vt:lpstr>
      <vt:lpstr>Analisando os exames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2019-09-26T00:12:12Z</dcterms:created>
  <dcterms:modified xsi:type="dcterms:W3CDTF">2019-10-02T22:09:53Z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