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90" r:id="rId6"/>
    <p:sldId id="291" r:id="rId7"/>
    <p:sldId id="257" r:id="rId8"/>
    <p:sldId id="258" r:id="rId9"/>
    <p:sldId id="287" r:id="rId10"/>
    <p:sldId id="288" r:id="rId11"/>
    <p:sldId id="289" r:id="rId12"/>
    <p:sldId id="260" r:id="rId13"/>
    <p:sldId id="292" r:id="rId14"/>
    <p:sldId id="295" r:id="rId15"/>
    <p:sldId id="286" r:id="rId16"/>
    <p:sldId id="296" r:id="rId17"/>
    <p:sldId id="299" r:id="rId18"/>
    <p:sldId id="300" r:id="rId19"/>
    <p:sldId id="301" r:id="rId20"/>
    <p:sldId id="297" r:id="rId21"/>
    <p:sldId id="298" r:id="rId22"/>
    <p:sldId id="261" r:id="rId23"/>
    <p:sldId id="269" r:id="rId24"/>
    <p:sldId id="268" r:id="rId25"/>
  </p:sldIdLst>
  <p:sldSz cx="9144000" cy="6858000" type="screen4x3"/>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25" d="100"/>
          <a:sy n="125" d="100"/>
        </p:scale>
        <p:origin x="258" y="-6"/>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291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elipe\Documents\AnaliseExploratoriaDados\AED_AC5e6.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err="1" smtClean="0"/>
              <a:t>Idade</a:t>
            </a:r>
            <a:endParaRPr lang="en-US" dirty="0"/>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Idade!$T$3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993-4042-BD80-DC18220BB9C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993-4042-BD80-DC18220BB9C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993-4042-BD80-DC18220BB9C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993-4042-BD80-DC18220BB9C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993-4042-BD80-DC18220BB9C2}"/>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993-4042-BD80-DC18220BB9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Idade!$O$4:$O$9</c:f>
              <c:strCache>
                <c:ptCount val="6"/>
                <c:pt idx="0">
                  <c:v>&lt;55</c:v>
                </c:pt>
                <c:pt idx="1">
                  <c:v>55 a 60</c:v>
                </c:pt>
                <c:pt idx="2">
                  <c:v>60 a 65</c:v>
                </c:pt>
                <c:pt idx="3">
                  <c:v>65 a 70</c:v>
                </c:pt>
                <c:pt idx="4">
                  <c:v>70 a 75</c:v>
                </c:pt>
                <c:pt idx="5">
                  <c:v>&gt;75</c:v>
                </c:pt>
              </c:strCache>
            </c:strRef>
          </c:cat>
          <c:val>
            <c:numRef>
              <c:f>Idade!$T$4:$T$9</c:f>
              <c:numCache>
                <c:formatCode>General</c:formatCode>
                <c:ptCount val="6"/>
                <c:pt idx="0">
                  <c:v>18</c:v>
                </c:pt>
                <c:pt idx="1">
                  <c:v>14</c:v>
                </c:pt>
                <c:pt idx="2">
                  <c:v>16</c:v>
                </c:pt>
                <c:pt idx="3">
                  <c:v>13</c:v>
                </c:pt>
                <c:pt idx="4">
                  <c:v>18</c:v>
                </c:pt>
                <c:pt idx="5">
                  <c:v>18</c:v>
                </c:pt>
              </c:numCache>
            </c:numRef>
          </c:val>
          <c:extLst>
            <c:ext xmlns:c16="http://schemas.microsoft.com/office/drawing/2014/chart" uri="{C3380CC4-5D6E-409C-BE32-E72D297353CC}">
              <c16:uniqueId val="{0000000C-4993-4042-BD80-DC18220BB9C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smtClean="0"/>
              <a:t>Hemoglobina</a:t>
            </a:r>
            <a:r>
              <a:rPr lang="pt-BR" sz="1600" baseline="0" dirty="0" smtClean="0"/>
              <a:t> (Freq. Relativa)</a:t>
            </a:r>
            <a:endParaRPr lang="pt-BR" sz="1600"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Hemoglobina!$AB$20</c:f>
              <c:strCache>
                <c:ptCount val="1"/>
                <c:pt idx="0">
                  <c:v>&lt;12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Hemoglobina!$AC$20:$AF$20</c:f>
              <c:numCache>
                <c:formatCode>0.00%</c:formatCode>
                <c:ptCount val="4"/>
                <c:pt idx="0">
                  <c:v>0.29166666666666669</c:v>
                </c:pt>
                <c:pt idx="1">
                  <c:v>0.29166666666666669</c:v>
                </c:pt>
                <c:pt idx="2">
                  <c:v>0.08</c:v>
                </c:pt>
                <c:pt idx="3">
                  <c:v>0.33333333333333331</c:v>
                </c:pt>
              </c:numCache>
            </c:numRef>
          </c:val>
          <c:extLst>
            <c:ext xmlns:c16="http://schemas.microsoft.com/office/drawing/2014/chart" uri="{C3380CC4-5D6E-409C-BE32-E72D297353CC}">
              <c16:uniqueId val="{00000000-6566-415C-A471-F0CED2EA7BA0}"/>
            </c:ext>
          </c:extLst>
        </c:ser>
        <c:ser>
          <c:idx val="1"/>
          <c:order val="1"/>
          <c:tx>
            <c:strRef>
              <c:f>Hemoglobina!$AB$21</c:f>
              <c:strCache>
                <c:ptCount val="1"/>
                <c:pt idx="0">
                  <c:v>12 a 16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Hemoglobina!$AC$21:$AF$21</c:f>
              <c:numCache>
                <c:formatCode>0.00%</c:formatCode>
                <c:ptCount val="4"/>
                <c:pt idx="0">
                  <c:v>0.66666666666666663</c:v>
                </c:pt>
                <c:pt idx="1">
                  <c:v>0.66666666666666663</c:v>
                </c:pt>
                <c:pt idx="2">
                  <c:v>0.92</c:v>
                </c:pt>
                <c:pt idx="3">
                  <c:v>0.58333333333333337</c:v>
                </c:pt>
              </c:numCache>
            </c:numRef>
          </c:val>
          <c:extLst>
            <c:ext xmlns:c16="http://schemas.microsoft.com/office/drawing/2014/chart" uri="{C3380CC4-5D6E-409C-BE32-E72D297353CC}">
              <c16:uniqueId val="{00000001-6566-415C-A471-F0CED2EA7BA0}"/>
            </c:ext>
          </c:extLst>
        </c:ser>
        <c:ser>
          <c:idx val="2"/>
          <c:order val="2"/>
          <c:tx>
            <c:strRef>
              <c:f>Hemoglobina!$AB$22</c:f>
              <c:strCache>
                <c:ptCount val="1"/>
                <c:pt idx="0">
                  <c:v>&gt;16</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Hemoglobina!$AC$22:$AF$22</c:f>
              <c:numCache>
                <c:formatCode>0.00%</c:formatCode>
                <c:ptCount val="4"/>
                <c:pt idx="0">
                  <c:v>4.1666666666666664E-2</c:v>
                </c:pt>
                <c:pt idx="1">
                  <c:v>4.1666666666666664E-2</c:v>
                </c:pt>
                <c:pt idx="2">
                  <c:v>0</c:v>
                </c:pt>
                <c:pt idx="3">
                  <c:v>8.3333333333333329E-2</c:v>
                </c:pt>
              </c:numCache>
            </c:numRef>
          </c:val>
          <c:extLst>
            <c:ext xmlns:c16="http://schemas.microsoft.com/office/drawing/2014/chart" uri="{C3380CC4-5D6E-409C-BE32-E72D297353CC}">
              <c16:uniqueId val="{00000002-6566-415C-A471-F0CED2EA7BA0}"/>
            </c:ext>
          </c:extLst>
        </c:ser>
        <c:dLbls>
          <c:showLegendKey val="0"/>
          <c:showVal val="0"/>
          <c:showCatName val="0"/>
          <c:showSerName val="0"/>
          <c:showPercent val="0"/>
          <c:showBubbleSize val="0"/>
        </c:dLbls>
        <c:gapWidth val="100"/>
        <c:axId val="1544524159"/>
        <c:axId val="1544527903"/>
      </c:barChart>
      <c:catAx>
        <c:axId val="1544524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544527903"/>
        <c:crosses val="autoZero"/>
        <c:auto val="1"/>
        <c:lblAlgn val="ctr"/>
        <c:lblOffset val="100"/>
        <c:noMultiLvlLbl val="0"/>
      </c:catAx>
      <c:valAx>
        <c:axId val="154452790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544524159"/>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a:t>Bilirrubina (</a:t>
            </a:r>
            <a:r>
              <a:rPr lang="pt-BR" sz="1600" dirty="0" smtClean="0"/>
              <a:t>Freq. </a:t>
            </a:r>
            <a:r>
              <a:rPr lang="pt-BR" sz="1600" dirty="0"/>
              <a:t>Relativa)</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Bilirrubina!$Q$20</c:f>
              <c:strCache>
                <c:ptCount val="1"/>
                <c:pt idx="0">
                  <c:v>0,3 a 1,3</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Bilirrubina!$R$20:$U$20</c:f>
              <c:numCache>
                <c:formatCode>0.00%</c:formatCode>
                <c:ptCount val="4"/>
                <c:pt idx="0">
                  <c:v>0.5</c:v>
                </c:pt>
                <c:pt idx="1">
                  <c:v>0.32</c:v>
                </c:pt>
                <c:pt idx="2">
                  <c:v>0.39130434782608697</c:v>
                </c:pt>
                <c:pt idx="3">
                  <c:v>0.54166666666666663</c:v>
                </c:pt>
              </c:numCache>
            </c:numRef>
          </c:val>
          <c:extLst>
            <c:ext xmlns:c16="http://schemas.microsoft.com/office/drawing/2014/chart" uri="{C3380CC4-5D6E-409C-BE32-E72D297353CC}">
              <c16:uniqueId val="{00000000-A46F-4969-8389-BD10E3AB847C}"/>
            </c:ext>
          </c:extLst>
        </c:ser>
        <c:ser>
          <c:idx val="1"/>
          <c:order val="1"/>
          <c:tx>
            <c:strRef>
              <c:f>Bilirrubina!$Q$21</c:f>
              <c:strCache>
                <c:ptCount val="1"/>
                <c:pt idx="0">
                  <c:v>1,3 a 2,3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Bilirrubina!$R$21:$U$21</c:f>
              <c:numCache>
                <c:formatCode>0.00%</c:formatCode>
                <c:ptCount val="4"/>
                <c:pt idx="0">
                  <c:v>0.29166666666666669</c:v>
                </c:pt>
                <c:pt idx="1">
                  <c:v>0.36</c:v>
                </c:pt>
                <c:pt idx="2">
                  <c:v>0.2608695652173913</c:v>
                </c:pt>
                <c:pt idx="3">
                  <c:v>0.16666666666666666</c:v>
                </c:pt>
              </c:numCache>
            </c:numRef>
          </c:val>
          <c:extLst>
            <c:ext xmlns:c16="http://schemas.microsoft.com/office/drawing/2014/chart" uri="{C3380CC4-5D6E-409C-BE32-E72D297353CC}">
              <c16:uniqueId val="{00000001-A46F-4969-8389-BD10E3AB847C}"/>
            </c:ext>
          </c:extLst>
        </c:ser>
        <c:ser>
          <c:idx val="2"/>
          <c:order val="2"/>
          <c:tx>
            <c:strRef>
              <c:f>Bilirrubina!$Q$22</c:f>
              <c:strCache>
                <c:ptCount val="1"/>
                <c:pt idx="0">
                  <c:v>2,3 a 3,3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Bilirrubina!$R$22:$U$22</c:f>
              <c:numCache>
                <c:formatCode>0.00%</c:formatCode>
                <c:ptCount val="4"/>
                <c:pt idx="0">
                  <c:v>8.3333333333333329E-2</c:v>
                </c:pt>
                <c:pt idx="1">
                  <c:v>0.16</c:v>
                </c:pt>
                <c:pt idx="2">
                  <c:v>8.6956521739130432E-2</c:v>
                </c:pt>
                <c:pt idx="3">
                  <c:v>0.16666666666666666</c:v>
                </c:pt>
              </c:numCache>
            </c:numRef>
          </c:val>
          <c:extLst>
            <c:ext xmlns:c16="http://schemas.microsoft.com/office/drawing/2014/chart" uri="{C3380CC4-5D6E-409C-BE32-E72D297353CC}">
              <c16:uniqueId val="{00000002-A46F-4969-8389-BD10E3AB847C}"/>
            </c:ext>
          </c:extLst>
        </c:ser>
        <c:ser>
          <c:idx val="3"/>
          <c:order val="3"/>
          <c:tx>
            <c:strRef>
              <c:f>Bilirrubina!$Q$23</c:f>
              <c:strCache>
                <c:ptCount val="1"/>
                <c:pt idx="0">
                  <c:v>3,3 a 4,3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Bilirrubina!$R$23:$U$23</c:f>
              <c:numCache>
                <c:formatCode>0.00%</c:formatCode>
                <c:ptCount val="4"/>
                <c:pt idx="0">
                  <c:v>4.1666666666666664E-2</c:v>
                </c:pt>
                <c:pt idx="1">
                  <c:v>0.08</c:v>
                </c:pt>
                <c:pt idx="2">
                  <c:v>8.6956521739130432E-2</c:v>
                </c:pt>
                <c:pt idx="3">
                  <c:v>4.1666666666666664E-2</c:v>
                </c:pt>
              </c:numCache>
            </c:numRef>
          </c:val>
          <c:extLst>
            <c:ext xmlns:c16="http://schemas.microsoft.com/office/drawing/2014/chart" uri="{C3380CC4-5D6E-409C-BE32-E72D297353CC}">
              <c16:uniqueId val="{00000003-A46F-4969-8389-BD10E3AB847C}"/>
            </c:ext>
          </c:extLst>
        </c:ser>
        <c:ser>
          <c:idx val="4"/>
          <c:order val="4"/>
          <c:tx>
            <c:strRef>
              <c:f>Bilirrubina!$Q$24</c:f>
              <c:strCache>
                <c:ptCount val="1"/>
                <c:pt idx="0">
                  <c:v>&gt; 4,3</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Bilirrubina!$R$24:$U$24</c:f>
              <c:numCache>
                <c:formatCode>0.00%</c:formatCode>
                <c:ptCount val="4"/>
                <c:pt idx="0">
                  <c:v>8.3333333333333329E-2</c:v>
                </c:pt>
                <c:pt idx="1">
                  <c:v>0.08</c:v>
                </c:pt>
                <c:pt idx="2">
                  <c:v>0.17391304347826086</c:v>
                </c:pt>
                <c:pt idx="3">
                  <c:v>8.3333333333333329E-2</c:v>
                </c:pt>
              </c:numCache>
            </c:numRef>
          </c:val>
          <c:extLst>
            <c:ext xmlns:c16="http://schemas.microsoft.com/office/drawing/2014/chart" uri="{C3380CC4-5D6E-409C-BE32-E72D297353CC}">
              <c16:uniqueId val="{00000004-A46F-4969-8389-BD10E3AB847C}"/>
            </c:ext>
          </c:extLst>
        </c:ser>
        <c:dLbls>
          <c:showLegendKey val="0"/>
          <c:showVal val="0"/>
          <c:showCatName val="0"/>
          <c:showSerName val="0"/>
          <c:showPercent val="0"/>
          <c:showBubbleSize val="0"/>
        </c:dLbls>
        <c:gapWidth val="100"/>
        <c:axId val="263954512"/>
        <c:axId val="263955072"/>
      </c:barChart>
      <c:catAx>
        <c:axId val="263954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55072"/>
        <c:crosses val="autoZero"/>
        <c:auto val="1"/>
        <c:lblAlgn val="ctr"/>
        <c:lblOffset val="100"/>
        <c:noMultiLvlLbl val="0"/>
      </c:catAx>
      <c:valAx>
        <c:axId val="26395507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54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a:t>Proteínas (Freq. Relativa)</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Proteina!$N$17</c:f>
              <c:strCache>
                <c:ptCount val="1"/>
                <c:pt idx="0">
                  <c:v>&lt; 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Proteina!$O$17:$R$17</c:f>
              <c:numCache>
                <c:formatCode>0.00%</c:formatCode>
                <c:ptCount val="4"/>
                <c:pt idx="0">
                  <c:v>9.0909090909090912E-2</c:v>
                </c:pt>
                <c:pt idx="1">
                  <c:v>0.13636363636363635</c:v>
                </c:pt>
                <c:pt idx="2">
                  <c:v>0.25</c:v>
                </c:pt>
                <c:pt idx="3">
                  <c:v>8.6956521739130432E-2</c:v>
                </c:pt>
              </c:numCache>
            </c:numRef>
          </c:val>
          <c:extLst>
            <c:ext xmlns:c16="http://schemas.microsoft.com/office/drawing/2014/chart" uri="{C3380CC4-5D6E-409C-BE32-E72D297353CC}">
              <c16:uniqueId val="{00000000-34C1-4E7A-B0A1-73E4D9C00CED}"/>
            </c:ext>
          </c:extLst>
        </c:ser>
        <c:ser>
          <c:idx val="1"/>
          <c:order val="1"/>
          <c:tx>
            <c:strRef>
              <c:f>Proteina!$N$18</c:f>
              <c:strCache>
                <c:ptCount val="1"/>
                <c:pt idx="0">
                  <c:v>6 a 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Proteina!$O$18:$R$18</c:f>
              <c:numCache>
                <c:formatCode>0.00%</c:formatCode>
                <c:ptCount val="4"/>
                <c:pt idx="0">
                  <c:v>0.59090909090909094</c:v>
                </c:pt>
                <c:pt idx="1">
                  <c:v>0.72727272727272729</c:v>
                </c:pt>
                <c:pt idx="2">
                  <c:v>0.54166666666666663</c:v>
                </c:pt>
                <c:pt idx="3">
                  <c:v>0.91304347826086951</c:v>
                </c:pt>
              </c:numCache>
            </c:numRef>
          </c:val>
          <c:extLst>
            <c:ext xmlns:c16="http://schemas.microsoft.com/office/drawing/2014/chart" uri="{C3380CC4-5D6E-409C-BE32-E72D297353CC}">
              <c16:uniqueId val="{00000001-34C1-4E7A-B0A1-73E4D9C00CED}"/>
            </c:ext>
          </c:extLst>
        </c:ser>
        <c:ser>
          <c:idx val="2"/>
          <c:order val="2"/>
          <c:tx>
            <c:strRef>
              <c:f>Proteina!$N$19</c:f>
              <c:strCache>
                <c:ptCount val="1"/>
                <c:pt idx="0">
                  <c:v>&gt; 8</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Proteina!$O$19:$R$19</c:f>
              <c:numCache>
                <c:formatCode>0.00%</c:formatCode>
                <c:ptCount val="4"/>
                <c:pt idx="0">
                  <c:v>0.31818181818181818</c:v>
                </c:pt>
                <c:pt idx="1">
                  <c:v>0.13636363636363635</c:v>
                </c:pt>
                <c:pt idx="2">
                  <c:v>0.20833333333333334</c:v>
                </c:pt>
                <c:pt idx="3">
                  <c:v>0</c:v>
                </c:pt>
              </c:numCache>
            </c:numRef>
          </c:val>
          <c:extLst>
            <c:ext xmlns:c16="http://schemas.microsoft.com/office/drawing/2014/chart" uri="{C3380CC4-5D6E-409C-BE32-E72D297353CC}">
              <c16:uniqueId val="{00000002-34C1-4E7A-B0A1-73E4D9C00CED}"/>
            </c:ext>
          </c:extLst>
        </c:ser>
        <c:dLbls>
          <c:showLegendKey val="0"/>
          <c:showVal val="0"/>
          <c:showCatName val="0"/>
          <c:showSerName val="0"/>
          <c:showPercent val="0"/>
          <c:showBubbleSize val="0"/>
        </c:dLbls>
        <c:gapWidth val="100"/>
        <c:axId val="263945296"/>
        <c:axId val="263945856"/>
      </c:barChart>
      <c:catAx>
        <c:axId val="263945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45856"/>
        <c:crosses val="autoZero"/>
        <c:auto val="1"/>
        <c:lblAlgn val="ctr"/>
        <c:lblOffset val="100"/>
        <c:noMultiLvlLbl val="0"/>
      </c:catAx>
      <c:valAx>
        <c:axId val="2639458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45296"/>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smtClean="0"/>
              <a:t>Creatinina (Freq. Relativa)</a:t>
            </a:r>
            <a:endParaRPr lang="pt-BR"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Creatinina!$V$20</c:f>
              <c:strCache>
                <c:ptCount val="1"/>
                <c:pt idx="0">
                  <c:v>&lt; 0,5</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Creatinina!$W$20:$Z$20</c:f>
              <c:numCache>
                <c:formatCode>0.00%</c:formatCode>
                <c:ptCount val="4"/>
                <c:pt idx="0">
                  <c:v>0</c:v>
                </c:pt>
                <c:pt idx="1">
                  <c:v>8.6956521739130432E-2</c:v>
                </c:pt>
                <c:pt idx="2">
                  <c:v>0.08</c:v>
                </c:pt>
                <c:pt idx="3">
                  <c:v>0</c:v>
                </c:pt>
              </c:numCache>
            </c:numRef>
          </c:val>
          <c:extLst>
            <c:ext xmlns:c16="http://schemas.microsoft.com/office/drawing/2014/chart" uri="{C3380CC4-5D6E-409C-BE32-E72D297353CC}">
              <c16:uniqueId val="{00000000-03C0-4CFC-A686-9B973BA5F1B2}"/>
            </c:ext>
          </c:extLst>
        </c:ser>
        <c:ser>
          <c:idx val="1"/>
          <c:order val="1"/>
          <c:tx>
            <c:strRef>
              <c:f>Creatinina!$V$21</c:f>
              <c:strCache>
                <c:ptCount val="1"/>
                <c:pt idx="0">
                  <c:v>0,5 a 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Creatinina!$W$21:$Z$21</c:f>
              <c:numCache>
                <c:formatCode>0.00%</c:formatCode>
                <c:ptCount val="4"/>
                <c:pt idx="0">
                  <c:v>0.73913043478260865</c:v>
                </c:pt>
                <c:pt idx="1">
                  <c:v>0.82608695652173914</c:v>
                </c:pt>
                <c:pt idx="2">
                  <c:v>0.68</c:v>
                </c:pt>
                <c:pt idx="3">
                  <c:v>0.91666666666666663</c:v>
                </c:pt>
              </c:numCache>
            </c:numRef>
          </c:val>
          <c:extLst>
            <c:ext xmlns:c16="http://schemas.microsoft.com/office/drawing/2014/chart" uri="{C3380CC4-5D6E-409C-BE32-E72D297353CC}">
              <c16:uniqueId val="{00000001-03C0-4CFC-A686-9B973BA5F1B2}"/>
            </c:ext>
          </c:extLst>
        </c:ser>
        <c:ser>
          <c:idx val="2"/>
          <c:order val="2"/>
          <c:tx>
            <c:strRef>
              <c:f>Creatinina!$V$22</c:f>
              <c:strCache>
                <c:ptCount val="1"/>
                <c:pt idx="0">
                  <c:v>&gt; 1,2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Creatinina!$W$22:$Z$22</c:f>
              <c:numCache>
                <c:formatCode>0.00%</c:formatCode>
                <c:ptCount val="4"/>
                <c:pt idx="0">
                  <c:v>0.2608695652173913</c:v>
                </c:pt>
                <c:pt idx="1">
                  <c:v>8.6956521739130432E-2</c:v>
                </c:pt>
                <c:pt idx="2">
                  <c:v>0.24</c:v>
                </c:pt>
                <c:pt idx="3">
                  <c:v>8.3333333333333329E-2</c:v>
                </c:pt>
              </c:numCache>
            </c:numRef>
          </c:val>
          <c:extLst>
            <c:ext xmlns:c16="http://schemas.microsoft.com/office/drawing/2014/chart" uri="{C3380CC4-5D6E-409C-BE32-E72D297353CC}">
              <c16:uniqueId val="{00000002-03C0-4CFC-A686-9B973BA5F1B2}"/>
            </c:ext>
          </c:extLst>
        </c:ser>
        <c:dLbls>
          <c:showLegendKey val="0"/>
          <c:showVal val="0"/>
          <c:showCatName val="0"/>
          <c:showSerName val="0"/>
          <c:showPercent val="0"/>
          <c:showBubbleSize val="0"/>
        </c:dLbls>
        <c:gapWidth val="100"/>
        <c:axId val="263933680"/>
        <c:axId val="263934240"/>
      </c:barChart>
      <c:catAx>
        <c:axId val="26393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34240"/>
        <c:crosses val="autoZero"/>
        <c:auto val="1"/>
        <c:lblAlgn val="ctr"/>
        <c:lblOffset val="100"/>
        <c:noMultiLvlLbl val="0"/>
      </c:catAx>
      <c:valAx>
        <c:axId val="26393424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3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[AED_AC5e6.xlsx]Cirose!Tabela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Cirrose</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percentStacked"/>
        <c:varyColors val="0"/>
        <c:ser>
          <c:idx val="0"/>
          <c:order val="0"/>
          <c:tx>
            <c:strRef>
              <c:f>Cirose!$B$3:$B$4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Cirose!$A$5:$A$9</c:f>
              <c:strCache>
                <c:ptCount val="4"/>
                <c:pt idx="0">
                  <c:v>G1</c:v>
                </c:pt>
                <c:pt idx="1">
                  <c:v>G2</c:v>
                </c:pt>
                <c:pt idx="2">
                  <c:v>G3</c:v>
                </c:pt>
                <c:pt idx="3">
                  <c:v>G4</c:v>
                </c:pt>
              </c:strCache>
            </c:strRef>
          </c:cat>
          <c:val>
            <c:numRef>
              <c:f>Cirose!$B$5:$B$9</c:f>
              <c:numCache>
                <c:formatCode>General</c:formatCode>
                <c:ptCount val="4"/>
                <c:pt idx="0">
                  <c:v>12</c:v>
                </c:pt>
                <c:pt idx="1">
                  <c:v>18</c:v>
                </c:pt>
                <c:pt idx="2">
                  <c:v>19</c:v>
                </c:pt>
                <c:pt idx="3">
                  <c:v>17</c:v>
                </c:pt>
              </c:numCache>
            </c:numRef>
          </c:val>
          <c:extLst>
            <c:ext xmlns:c16="http://schemas.microsoft.com/office/drawing/2014/chart" uri="{C3380CC4-5D6E-409C-BE32-E72D297353CC}">
              <c16:uniqueId val="{00000000-7AE2-4C64-9254-926503FEAFAB}"/>
            </c:ext>
          </c:extLst>
        </c:ser>
        <c:ser>
          <c:idx val="1"/>
          <c:order val="1"/>
          <c:tx>
            <c:strRef>
              <c:f>Cirose!$C$3:$C$4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Cirose!$A$5:$A$9</c:f>
              <c:strCache>
                <c:ptCount val="4"/>
                <c:pt idx="0">
                  <c:v>G1</c:v>
                </c:pt>
                <c:pt idx="1">
                  <c:v>G2</c:v>
                </c:pt>
                <c:pt idx="2">
                  <c:v>G3</c:v>
                </c:pt>
                <c:pt idx="3">
                  <c:v>G4</c:v>
                </c:pt>
              </c:strCache>
            </c:strRef>
          </c:cat>
          <c:val>
            <c:numRef>
              <c:f>Cirose!$C$5:$C$9</c:f>
              <c:numCache>
                <c:formatCode>General</c:formatCode>
                <c:ptCount val="4"/>
                <c:pt idx="0">
                  <c:v>4</c:v>
                </c:pt>
                <c:pt idx="1">
                  <c:v>3</c:v>
                </c:pt>
                <c:pt idx="2">
                  <c:v>1</c:v>
                </c:pt>
                <c:pt idx="3">
                  <c:v>2</c:v>
                </c:pt>
              </c:numCache>
            </c:numRef>
          </c:val>
          <c:extLst>
            <c:ext xmlns:c16="http://schemas.microsoft.com/office/drawing/2014/chart" uri="{C3380CC4-5D6E-409C-BE32-E72D297353CC}">
              <c16:uniqueId val="{00000001-7AE2-4C64-9254-926503FEAFAB}"/>
            </c:ext>
          </c:extLst>
        </c:ser>
        <c:ser>
          <c:idx val="2"/>
          <c:order val="2"/>
          <c:tx>
            <c:strRef>
              <c:f>Cirose!$D$3:$D$4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Cirose!$A$5:$A$9</c:f>
              <c:strCache>
                <c:ptCount val="4"/>
                <c:pt idx="0">
                  <c:v>G1</c:v>
                </c:pt>
                <c:pt idx="1">
                  <c:v>G2</c:v>
                </c:pt>
                <c:pt idx="2">
                  <c:v>G3</c:v>
                </c:pt>
                <c:pt idx="3">
                  <c:v>G4</c:v>
                </c:pt>
              </c:strCache>
            </c:strRef>
          </c:cat>
          <c:val>
            <c:numRef>
              <c:f>Cirose!$D$5:$D$9</c:f>
              <c:numCache>
                <c:formatCode>General</c:formatCode>
                <c:ptCount val="4"/>
                <c:pt idx="0">
                  <c:v>9</c:v>
                </c:pt>
                <c:pt idx="1">
                  <c:v>4</c:v>
                </c:pt>
                <c:pt idx="2">
                  <c:v>5</c:v>
                </c:pt>
                <c:pt idx="3">
                  <c:v>6</c:v>
                </c:pt>
              </c:numCache>
            </c:numRef>
          </c:val>
          <c:extLst>
            <c:ext xmlns:c16="http://schemas.microsoft.com/office/drawing/2014/chart" uri="{C3380CC4-5D6E-409C-BE32-E72D297353CC}">
              <c16:uniqueId val="{00000002-7AE2-4C64-9254-926503FEAFAB}"/>
            </c:ext>
          </c:extLst>
        </c:ser>
        <c:dLbls>
          <c:dLblPos val="ctr"/>
          <c:showLegendKey val="0"/>
          <c:showVal val="1"/>
          <c:showCatName val="0"/>
          <c:showSerName val="0"/>
          <c:showPercent val="0"/>
          <c:showBubbleSize val="0"/>
        </c:dLbls>
        <c:gapWidth val="150"/>
        <c:overlap val="100"/>
        <c:axId val="144278064"/>
        <c:axId val="144279184"/>
      </c:barChart>
      <c:catAx>
        <c:axId val="144278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9184"/>
        <c:crosses val="autoZero"/>
        <c:auto val="1"/>
        <c:lblAlgn val="ctr"/>
        <c:lblOffset val="100"/>
        <c:noMultiLvlLbl val="0"/>
      </c:catAx>
      <c:valAx>
        <c:axId val="14427918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80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[AED_AC5e6.xlsx]Diabetes!Tabela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Diabetes</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3"/>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3"/>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2"/>
          </a:solidFill>
          <a:ln>
            <a:noFill/>
          </a:ln>
          <a:effectLst/>
        </c:spPr>
        <c:marker>
          <c:symbol val="none"/>
        </c:marker>
      </c:pivotFmt>
      <c:pivotFmt>
        <c:idx val="38"/>
        <c:spPr>
          <a:solidFill>
            <a:schemeClr val="accent3"/>
          </a:solidFill>
          <a:ln>
            <a:noFill/>
          </a:ln>
          <a:effectLst/>
        </c:spPr>
        <c:marker>
          <c:symbol val="none"/>
        </c:marker>
      </c:pivotFmt>
    </c:pivotFmts>
    <c:plotArea>
      <c:layout/>
      <c:barChart>
        <c:barDir val="col"/>
        <c:grouping val="percentStacked"/>
        <c:varyColors val="0"/>
        <c:ser>
          <c:idx val="0"/>
          <c:order val="0"/>
          <c:tx>
            <c:strRef>
              <c:f>Diabetes!$B$3:$B$4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Diabetes!$A$5:$A$9</c:f>
              <c:strCache>
                <c:ptCount val="4"/>
                <c:pt idx="0">
                  <c:v>G1</c:v>
                </c:pt>
                <c:pt idx="1">
                  <c:v>G2</c:v>
                </c:pt>
                <c:pt idx="2">
                  <c:v>G3</c:v>
                </c:pt>
                <c:pt idx="3">
                  <c:v>G4</c:v>
                </c:pt>
              </c:strCache>
            </c:strRef>
          </c:cat>
          <c:val>
            <c:numRef>
              <c:f>Diabetes!$B$5:$B$9</c:f>
              <c:numCache>
                <c:formatCode>General</c:formatCode>
                <c:ptCount val="4"/>
                <c:pt idx="0">
                  <c:v>21</c:v>
                </c:pt>
                <c:pt idx="1">
                  <c:v>22</c:v>
                </c:pt>
                <c:pt idx="2">
                  <c:v>22</c:v>
                </c:pt>
                <c:pt idx="3">
                  <c:v>17</c:v>
                </c:pt>
              </c:numCache>
            </c:numRef>
          </c:val>
          <c:extLst>
            <c:ext xmlns:c16="http://schemas.microsoft.com/office/drawing/2014/chart" uri="{C3380CC4-5D6E-409C-BE32-E72D297353CC}">
              <c16:uniqueId val="{00000004-E5E3-404D-B911-95CA59873349}"/>
            </c:ext>
          </c:extLst>
        </c:ser>
        <c:ser>
          <c:idx val="1"/>
          <c:order val="1"/>
          <c:tx>
            <c:strRef>
              <c:f>Diabetes!$C$3:$C$4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Diabetes!$A$5:$A$9</c:f>
              <c:strCache>
                <c:ptCount val="4"/>
                <c:pt idx="0">
                  <c:v>G1</c:v>
                </c:pt>
                <c:pt idx="1">
                  <c:v>G2</c:v>
                </c:pt>
                <c:pt idx="2">
                  <c:v>G3</c:v>
                </c:pt>
                <c:pt idx="3">
                  <c:v>G4</c:v>
                </c:pt>
              </c:strCache>
            </c:strRef>
          </c:cat>
          <c:val>
            <c:numRef>
              <c:f>Diabetes!$C$5:$C$9</c:f>
              <c:numCache>
                <c:formatCode>General</c:formatCode>
                <c:ptCount val="4"/>
                <c:pt idx="0">
                  <c:v>1</c:v>
                </c:pt>
                <c:pt idx="1">
                  <c:v>3</c:v>
                </c:pt>
                <c:pt idx="2">
                  <c:v>2</c:v>
                </c:pt>
                <c:pt idx="3">
                  <c:v>6</c:v>
                </c:pt>
              </c:numCache>
            </c:numRef>
          </c:val>
          <c:extLst>
            <c:ext xmlns:c16="http://schemas.microsoft.com/office/drawing/2014/chart" uri="{C3380CC4-5D6E-409C-BE32-E72D297353CC}">
              <c16:uniqueId val="{00000006-E5E3-404D-B911-95CA59873349}"/>
            </c:ext>
          </c:extLst>
        </c:ser>
        <c:ser>
          <c:idx val="2"/>
          <c:order val="2"/>
          <c:tx>
            <c:strRef>
              <c:f>Diabetes!$D$3:$D$4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Diabetes!$A$5:$A$9</c:f>
              <c:strCache>
                <c:ptCount val="4"/>
                <c:pt idx="0">
                  <c:v>G1</c:v>
                </c:pt>
                <c:pt idx="1">
                  <c:v>G2</c:v>
                </c:pt>
                <c:pt idx="2">
                  <c:v>G3</c:v>
                </c:pt>
                <c:pt idx="3">
                  <c:v>G4</c:v>
                </c:pt>
              </c:strCache>
            </c:strRef>
          </c:cat>
          <c:val>
            <c:numRef>
              <c:f>Diabetes!$D$5:$D$9</c:f>
              <c:numCache>
                <c:formatCode>General</c:formatCode>
                <c:ptCount val="4"/>
                <c:pt idx="0">
                  <c:v>3</c:v>
                </c:pt>
                <c:pt idx="2">
                  <c:v>1</c:v>
                </c:pt>
                <c:pt idx="3">
                  <c:v>2</c:v>
                </c:pt>
              </c:numCache>
            </c:numRef>
          </c:val>
          <c:extLst>
            <c:ext xmlns:c16="http://schemas.microsoft.com/office/drawing/2014/chart" uri="{C3380CC4-5D6E-409C-BE32-E72D297353CC}">
              <c16:uniqueId val="{00000008-E5E3-404D-B911-95CA59873349}"/>
            </c:ext>
          </c:extLst>
        </c:ser>
        <c:dLbls>
          <c:dLblPos val="ctr"/>
          <c:showLegendKey val="0"/>
          <c:showVal val="1"/>
          <c:showCatName val="0"/>
          <c:showSerName val="0"/>
          <c:showPercent val="0"/>
          <c:showBubbleSize val="0"/>
        </c:dLbls>
        <c:gapWidth val="150"/>
        <c:overlap val="100"/>
        <c:axId val="149530096"/>
        <c:axId val="149530656"/>
      </c:barChart>
      <c:catAx>
        <c:axId val="1495300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656"/>
        <c:crosses val="autoZero"/>
        <c:auto val="1"/>
        <c:lblAlgn val="ctr"/>
        <c:lblOffset val="100"/>
        <c:noMultiLvlLbl val="0"/>
      </c:catAx>
      <c:valAx>
        <c:axId val="14953065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0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[AED_AC5e6.xlsx]Obesidade!Tabela dinâmica1</c:name>
    <c:fmtId val="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dirty="0" smtClean="0"/>
              <a:t>Obesidade</a:t>
            </a:r>
            <a:endParaRPr lang="pt-BR"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s>
    <c:plotArea>
      <c:layout/>
      <c:barChart>
        <c:barDir val="col"/>
        <c:grouping val="percentStacked"/>
        <c:varyColors val="0"/>
        <c:ser>
          <c:idx val="0"/>
          <c:order val="0"/>
          <c:tx>
            <c:strRef>
              <c:f>Obesidade!$B$3:$B$4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Obesidade!$A$5:$A$9</c:f>
              <c:strCache>
                <c:ptCount val="4"/>
                <c:pt idx="0">
                  <c:v>G1</c:v>
                </c:pt>
                <c:pt idx="1">
                  <c:v>G2</c:v>
                </c:pt>
                <c:pt idx="2">
                  <c:v>G3</c:v>
                </c:pt>
                <c:pt idx="3">
                  <c:v>G4</c:v>
                </c:pt>
              </c:strCache>
            </c:strRef>
          </c:cat>
          <c:val>
            <c:numRef>
              <c:f>Obesidade!$B$5:$B$9</c:f>
              <c:numCache>
                <c:formatCode>General</c:formatCode>
                <c:ptCount val="4"/>
                <c:pt idx="0">
                  <c:v>22</c:v>
                </c:pt>
                <c:pt idx="1">
                  <c:v>23</c:v>
                </c:pt>
                <c:pt idx="2">
                  <c:v>23</c:v>
                </c:pt>
                <c:pt idx="3">
                  <c:v>21</c:v>
                </c:pt>
              </c:numCache>
            </c:numRef>
          </c:val>
          <c:extLst>
            <c:ext xmlns:c16="http://schemas.microsoft.com/office/drawing/2014/chart" uri="{C3380CC4-5D6E-409C-BE32-E72D297353CC}">
              <c16:uniqueId val="{00000000-37CB-416F-81FB-2E19BD8376F5}"/>
            </c:ext>
          </c:extLst>
        </c:ser>
        <c:ser>
          <c:idx val="1"/>
          <c:order val="1"/>
          <c:tx>
            <c:strRef>
              <c:f>Obesidade!$C$3:$C$4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Obesidade!$A$5:$A$9</c:f>
              <c:strCache>
                <c:ptCount val="4"/>
                <c:pt idx="0">
                  <c:v>G1</c:v>
                </c:pt>
                <c:pt idx="1">
                  <c:v>G2</c:v>
                </c:pt>
                <c:pt idx="2">
                  <c:v>G3</c:v>
                </c:pt>
                <c:pt idx="3">
                  <c:v>G4</c:v>
                </c:pt>
              </c:strCache>
            </c:strRef>
          </c:cat>
          <c:val>
            <c:numRef>
              <c:f>Obesidade!$C$5:$C$9</c:f>
              <c:numCache>
                <c:formatCode>General</c:formatCode>
                <c:ptCount val="4"/>
                <c:pt idx="0">
                  <c:v>2</c:v>
                </c:pt>
                <c:pt idx="1">
                  <c:v>1</c:v>
                </c:pt>
                <c:pt idx="3">
                  <c:v>1</c:v>
                </c:pt>
              </c:numCache>
            </c:numRef>
          </c:val>
          <c:extLst>
            <c:ext xmlns:c16="http://schemas.microsoft.com/office/drawing/2014/chart" uri="{C3380CC4-5D6E-409C-BE32-E72D297353CC}">
              <c16:uniqueId val="{00000001-37CB-416F-81FB-2E19BD8376F5}"/>
            </c:ext>
          </c:extLst>
        </c:ser>
        <c:ser>
          <c:idx val="2"/>
          <c:order val="2"/>
          <c:tx>
            <c:strRef>
              <c:f>Obesidade!$D$3:$D$4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Obesidade!$A$5:$A$9</c:f>
              <c:strCache>
                <c:ptCount val="4"/>
                <c:pt idx="0">
                  <c:v>G1</c:v>
                </c:pt>
                <c:pt idx="1">
                  <c:v>G2</c:v>
                </c:pt>
                <c:pt idx="2">
                  <c:v>G3</c:v>
                </c:pt>
                <c:pt idx="3">
                  <c:v>G4</c:v>
                </c:pt>
              </c:strCache>
            </c:strRef>
          </c:cat>
          <c:val>
            <c:numRef>
              <c:f>Obesidade!$D$5:$D$9</c:f>
              <c:numCache>
                <c:formatCode>General</c:formatCode>
                <c:ptCount val="4"/>
                <c:pt idx="0">
                  <c:v>1</c:v>
                </c:pt>
                <c:pt idx="1">
                  <c:v>1</c:v>
                </c:pt>
                <c:pt idx="2">
                  <c:v>2</c:v>
                </c:pt>
                <c:pt idx="3">
                  <c:v>3</c:v>
                </c:pt>
              </c:numCache>
            </c:numRef>
          </c:val>
          <c:extLst>
            <c:ext xmlns:c16="http://schemas.microsoft.com/office/drawing/2014/chart" uri="{C3380CC4-5D6E-409C-BE32-E72D297353CC}">
              <c16:uniqueId val="{00000002-37CB-416F-81FB-2E19BD8376F5}"/>
            </c:ext>
          </c:extLst>
        </c:ser>
        <c:dLbls>
          <c:dLblPos val="ctr"/>
          <c:showLegendKey val="0"/>
          <c:showVal val="1"/>
          <c:showCatName val="0"/>
          <c:showSerName val="0"/>
          <c:showPercent val="0"/>
          <c:showBubbleSize val="0"/>
        </c:dLbls>
        <c:gapWidth val="150"/>
        <c:overlap val="100"/>
        <c:axId val="149489120"/>
        <c:axId val="149489680"/>
      </c:barChart>
      <c:catAx>
        <c:axId val="149489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680"/>
        <c:crosses val="autoZero"/>
        <c:auto val="1"/>
        <c:lblAlgn val="ctr"/>
        <c:lblOffset val="100"/>
        <c:noMultiLvlLbl val="0"/>
      </c:catAx>
      <c:valAx>
        <c:axId val="1494896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1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[AED_AC5e6.xlsx]HIV!Tabela dinâmica1</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HIV</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s>
    <c:plotArea>
      <c:layout/>
      <c:barChart>
        <c:barDir val="col"/>
        <c:grouping val="percentStacked"/>
        <c:varyColors val="0"/>
        <c:ser>
          <c:idx val="0"/>
          <c:order val="0"/>
          <c:tx>
            <c:strRef>
              <c:f>HIV!$B$3:$B$4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HIV!$A$5:$A$9</c:f>
              <c:strCache>
                <c:ptCount val="4"/>
                <c:pt idx="0">
                  <c:v>G1</c:v>
                </c:pt>
                <c:pt idx="1">
                  <c:v>G2</c:v>
                </c:pt>
                <c:pt idx="2">
                  <c:v>G3</c:v>
                </c:pt>
                <c:pt idx="3">
                  <c:v>G4</c:v>
                </c:pt>
              </c:strCache>
            </c:strRef>
          </c:cat>
          <c:val>
            <c:numRef>
              <c:f>HIV!$B$5:$B$9</c:f>
              <c:numCache>
                <c:formatCode>General</c:formatCode>
                <c:ptCount val="4"/>
                <c:pt idx="0">
                  <c:v>25</c:v>
                </c:pt>
                <c:pt idx="1">
                  <c:v>24</c:v>
                </c:pt>
                <c:pt idx="2">
                  <c:v>22</c:v>
                </c:pt>
                <c:pt idx="3">
                  <c:v>22</c:v>
                </c:pt>
              </c:numCache>
            </c:numRef>
          </c:val>
          <c:extLst>
            <c:ext xmlns:c16="http://schemas.microsoft.com/office/drawing/2014/chart" uri="{C3380CC4-5D6E-409C-BE32-E72D297353CC}">
              <c16:uniqueId val="{00000000-48E3-4150-9DFF-43DD2E01232A}"/>
            </c:ext>
          </c:extLst>
        </c:ser>
        <c:ser>
          <c:idx val="1"/>
          <c:order val="1"/>
          <c:tx>
            <c:strRef>
              <c:f>HIV!$C$3:$C$4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HIV!$A$5:$A$9</c:f>
              <c:strCache>
                <c:ptCount val="4"/>
                <c:pt idx="0">
                  <c:v>G1</c:v>
                </c:pt>
                <c:pt idx="1">
                  <c:v>G2</c:v>
                </c:pt>
                <c:pt idx="2">
                  <c:v>G3</c:v>
                </c:pt>
                <c:pt idx="3">
                  <c:v>G4</c:v>
                </c:pt>
              </c:strCache>
            </c:strRef>
          </c:cat>
          <c:val>
            <c:numRef>
              <c:f>HIV!$C$5:$C$9</c:f>
              <c:numCache>
                <c:formatCode>General</c:formatCode>
                <c:ptCount val="4"/>
                <c:pt idx="2">
                  <c:v>1</c:v>
                </c:pt>
              </c:numCache>
            </c:numRef>
          </c:val>
          <c:extLst>
            <c:ext xmlns:c16="http://schemas.microsoft.com/office/drawing/2014/chart" uri="{C3380CC4-5D6E-409C-BE32-E72D297353CC}">
              <c16:uniqueId val="{00000001-48E3-4150-9DFF-43DD2E01232A}"/>
            </c:ext>
          </c:extLst>
        </c:ser>
        <c:ser>
          <c:idx val="2"/>
          <c:order val="2"/>
          <c:tx>
            <c:strRef>
              <c:f>HIV!$D$3:$D$4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HIV!$A$5:$A$9</c:f>
              <c:strCache>
                <c:ptCount val="4"/>
                <c:pt idx="0">
                  <c:v>G1</c:v>
                </c:pt>
                <c:pt idx="1">
                  <c:v>G2</c:v>
                </c:pt>
                <c:pt idx="2">
                  <c:v>G3</c:v>
                </c:pt>
                <c:pt idx="3">
                  <c:v>G4</c:v>
                </c:pt>
              </c:strCache>
            </c:strRef>
          </c:cat>
          <c:val>
            <c:numRef>
              <c:f>HIV!$D$5:$D$9</c:f>
              <c:numCache>
                <c:formatCode>General</c:formatCode>
                <c:ptCount val="4"/>
                <c:pt idx="1">
                  <c:v>1</c:v>
                </c:pt>
                <c:pt idx="2">
                  <c:v>2</c:v>
                </c:pt>
                <c:pt idx="3">
                  <c:v>3</c:v>
                </c:pt>
              </c:numCache>
            </c:numRef>
          </c:val>
          <c:extLst>
            <c:ext xmlns:c16="http://schemas.microsoft.com/office/drawing/2014/chart" uri="{C3380CC4-5D6E-409C-BE32-E72D297353CC}">
              <c16:uniqueId val="{00000002-48E3-4150-9DFF-43DD2E01232A}"/>
            </c:ext>
          </c:extLst>
        </c:ser>
        <c:dLbls>
          <c:dLblPos val="ctr"/>
          <c:showLegendKey val="0"/>
          <c:showVal val="1"/>
          <c:showCatName val="0"/>
          <c:showSerName val="0"/>
          <c:showPercent val="0"/>
          <c:showBubbleSize val="0"/>
        </c:dLbls>
        <c:gapWidth val="150"/>
        <c:overlap val="100"/>
        <c:axId val="149926992"/>
        <c:axId val="149927552"/>
      </c:barChart>
      <c:catAx>
        <c:axId val="149926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7552"/>
        <c:crosses val="autoZero"/>
        <c:auto val="1"/>
        <c:lblAlgn val="ctr"/>
        <c:lblOffset val="100"/>
        <c:noMultiLvlLbl val="0"/>
      </c:catAx>
      <c:valAx>
        <c:axId val="14992755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6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smtClean="0"/>
              <a:t>Hemoglobina</a:t>
            </a:r>
            <a:r>
              <a:rPr lang="pt-BR" sz="1600" baseline="0" dirty="0" smtClean="0"/>
              <a:t> (Freq. Relativa)</a:t>
            </a:r>
            <a:endParaRPr lang="pt-BR" sz="1600"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Hemoglobina!$AB$20</c:f>
              <c:strCache>
                <c:ptCount val="1"/>
                <c:pt idx="0">
                  <c:v>&lt;12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Hemoglobina!$AC$20:$AF$20</c:f>
              <c:numCache>
                <c:formatCode>0.00%</c:formatCode>
                <c:ptCount val="4"/>
                <c:pt idx="0">
                  <c:v>0.29166666666666669</c:v>
                </c:pt>
                <c:pt idx="1">
                  <c:v>0.29166666666666669</c:v>
                </c:pt>
                <c:pt idx="2">
                  <c:v>0.08</c:v>
                </c:pt>
                <c:pt idx="3">
                  <c:v>0.33333333333333331</c:v>
                </c:pt>
              </c:numCache>
            </c:numRef>
          </c:val>
          <c:extLst>
            <c:ext xmlns:c16="http://schemas.microsoft.com/office/drawing/2014/chart" uri="{C3380CC4-5D6E-409C-BE32-E72D297353CC}">
              <c16:uniqueId val="{00000000-F73C-492D-B9EF-CC6C7028F9D3}"/>
            </c:ext>
          </c:extLst>
        </c:ser>
        <c:ser>
          <c:idx val="1"/>
          <c:order val="1"/>
          <c:tx>
            <c:strRef>
              <c:f>Hemoglobina!$AB$21</c:f>
              <c:strCache>
                <c:ptCount val="1"/>
                <c:pt idx="0">
                  <c:v>12 a 16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Hemoglobina!$AC$21:$AF$21</c:f>
              <c:numCache>
                <c:formatCode>0.00%</c:formatCode>
                <c:ptCount val="4"/>
                <c:pt idx="0">
                  <c:v>0.66666666666666663</c:v>
                </c:pt>
                <c:pt idx="1">
                  <c:v>0.66666666666666663</c:v>
                </c:pt>
                <c:pt idx="2">
                  <c:v>0.92</c:v>
                </c:pt>
                <c:pt idx="3">
                  <c:v>0.58333333333333337</c:v>
                </c:pt>
              </c:numCache>
            </c:numRef>
          </c:val>
          <c:extLst>
            <c:ext xmlns:c16="http://schemas.microsoft.com/office/drawing/2014/chart" uri="{C3380CC4-5D6E-409C-BE32-E72D297353CC}">
              <c16:uniqueId val="{00000001-F73C-492D-B9EF-CC6C7028F9D3}"/>
            </c:ext>
          </c:extLst>
        </c:ser>
        <c:ser>
          <c:idx val="2"/>
          <c:order val="2"/>
          <c:tx>
            <c:strRef>
              <c:f>Hemoglobina!$AB$22</c:f>
              <c:strCache>
                <c:ptCount val="1"/>
                <c:pt idx="0">
                  <c:v>&gt;16</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Hemoglobina!$AC$19:$AF$19</c:f>
              <c:strCache>
                <c:ptCount val="4"/>
                <c:pt idx="0">
                  <c:v>Grupo 1</c:v>
                </c:pt>
                <c:pt idx="1">
                  <c:v>Grupo 2</c:v>
                </c:pt>
                <c:pt idx="2">
                  <c:v>Grupo 3</c:v>
                </c:pt>
                <c:pt idx="3">
                  <c:v>Grupo 4</c:v>
                </c:pt>
              </c:strCache>
            </c:strRef>
          </c:cat>
          <c:val>
            <c:numRef>
              <c:f>Hemoglobina!$AC$22:$AF$22</c:f>
              <c:numCache>
                <c:formatCode>0.00%</c:formatCode>
                <c:ptCount val="4"/>
                <c:pt idx="0">
                  <c:v>4.1666666666666664E-2</c:v>
                </c:pt>
                <c:pt idx="1">
                  <c:v>4.1666666666666664E-2</c:v>
                </c:pt>
                <c:pt idx="2">
                  <c:v>0</c:v>
                </c:pt>
                <c:pt idx="3">
                  <c:v>8.3333333333333329E-2</c:v>
                </c:pt>
              </c:numCache>
            </c:numRef>
          </c:val>
          <c:extLst>
            <c:ext xmlns:c16="http://schemas.microsoft.com/office/drawing/2014/chart" uri="{C3380CC4-5D6E-409C-BE32-E72D297353CC}">
              <c16:uniqueId val="{00000002-F73C-492D-B9EF-CC6C7028F9D3}"/>
            </c:ext>
          </c:extLst>
        </c:ser>
        <c:dLbls>
          <c:showLegendKey val="0"/>
          <c:showVal val="0"/>
          <c:showCatName val="0"/>
          <c:showSerName val="0"/>
          <c:showPercent val="0"/>
          <c:showBubbleSize val="0"/>
        </c:dLbls>
        <c:gapWidth val="100"/>
        <c:axId val="1544524159"/>
        <c:axId val="1544527903"/>
      </c:barChart>
      <c:catAx>
        <c:axId val="1544524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544527903"/>
        <c:crosses val="autoZero"/>
        <c:auto val="1"/>
        <c:lblAlgn val="ctr"/>
        <c:lblOffset val="100"/>
        <c:noMultiLvlLbl val="0"/>
      </c:catAx>
      <c:valAx>
        <c:axId val="154452790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544524159"/>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smtClean="0"/>
              <a:t>Creatinina (Freq. Relativa)</a:t>
            </a:r>
            <a:endParaRPr lang="pt-BR"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Creatinina!$V$20</c:f>
              <c:strCache>
                <c:ptCount val="1"/>
                <c:pt idx="0">
                  <c:v>&lt; 0,5</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Creatinina!$W$20:$Z$20</c:f>
              <c:numCache>
                <c:formatCode>0.00%</c:formatCode>
                <c:ptCount val="4"/>
                <c:pt idx="0">
                  <c:v>0</c:v>
                </c:pt>
                <c:pt idx="1">
                  <c:v>8.6956521739130432E-2</c:v>
                </c:pt>
                <c:pt idx="2">
                  <c:v>0.08</c:v>
                </c:pt>
                <c:pt idx="3">
                  <c:v>0</c:v>
                </c:pt>
              </c:numCache>
            </c:numRef>
          </c:val>
          <c:extLst>
            <c:ext xmlns:c16="http://schemas.microsoft.com/office/drawing/2014/chart" uri="{C3380CC4-5D6E-409C-BE32-E72D297353CC}">
              <c16:uniqueId val="{00000000-E4F2-42BD-BD5D-990E8BC3F1A6}"/>
            </c:ext>
          </c:extLst>
        </c:ser>
        <c:ser>
          <c:idx val="1"/>
          <c:order val="1"/>
          <c:tx>
            <c:strRef>
              <c:f>Creatinina!$V$21</c:f>
              <c:strCache>
                <c:ptCount val="1"/>
                <c:pt idx="0">
                  <c:v>0,5 a 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Creatinina!$W$21:$Z$21</c:f>
              <c:numCache>
                <c:formatCode>0.00%</c:formatCode>
                <c:ptCount val="4"/>
                <c:pt idx="0">
                  <c:v>0.73913043478260865</c:v>
                </c:pt>
                <c:pt idx="1">
                  <c:v>0.82608695652173914</c:v>
                </c:pt>
                <c:pt idx="2">
                  <c:v>0.68</c:v>
                </c:pt>
                <c:pt idx="3">
                  <c:v>0.91666666666666663</c:v>
                </c:pt>
              </c:numCache>
            </c:numRef>
          </c:val>
          <c:extLst>
            <c:ext xmlns:c16="http://schemas.microsoft.com/office/drawing/2014/chart" uri="{C3380CC4-5D6E-409C-BE32-E72D297353CC}">
              <c16:uniqueId val="{00000001-E4F2-42BD-BD5D-990E8BC3F1A6}"/>
            </c:ext>
          </c:extLst>
        </c:ser>
        <c:ser>
          <c:idx val="2"/>
          <c:order val="2"/>
          <c:tx>
            <c:strRef>
              <c:f>Creatinina!$V$22</c:f>
              <c:strCache>
                <c:ptCount val="1"/>
                <c:pt idx="0">
                  <c:v>&gt; 1,2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Creatinina!$W$19:$Z$19</c:f>
              <c:strCache>
                <c:ptCount val="4"/>
                <c:pt idx="0">
                  <c:v>Grupo 1</c:v>
                </c:pt>
                <c:pt idx="1">
                  <c:v>Grupo 2</c:v>
                </c:pt>
                <c:pt idx="2">
                  <c:v>Grupo 3</c:v>
                </c:pt>
                <c:pt idx="3">
                  <c:v>Grupo 4</c:v>
                </c:pt>
              </c:strCache>
            </c:strRef>
          </c:cat>
          <c:val>
            <c:numRef>
              <c:f>Creatinina!$W$22:$Z$22</c:f>
              <c:numCache>
                <c:formatCode>0.00%</c:formatCode>
                <c:ptCount val="4"/>
                <c:pt idx="0">
                  <c:v>0.2608695652173913</c:v>
                </c:pt>
                <c:pt idx="1">
                  <c:v>8.6956521739130432E-2</c:v>
                </c:pt>
                <c:pt idx="2">
                  <c:v>0.24</c:v>
                </c:pt>
                <c:pt idx="3">
                  <c:v>8.3333333333333329E-2</c:v>
                </c:pt>
              </c:numCache>
            </c:numRef>
          </c:val>
          <c:extLst>
            <c:ext xmlns:c16="http://schemas.microsoft.com/office/drawing/2014/chart" uri="{C3380CC4-5D6E-409C-BE32-E72D297353CC}">
              <c16:uniqueId val="{00000002-E4F2-42BD-BD5D-990E8BC3F1A6}"/>
            </c:ext>
          </c:extLst>
        </c:ser>
        <c:dLbls>
          <c:showLegendKey val="0"/>
          <c:showVal val="0"/>
          <c:showCatName val="0"/>
          <c:showSerName val="0"/>
          <c:showPercent val="0"/>
          <c:showBubbleSize val="0"/>
        </c:dLbls>
        <c:gapWidth val="100"/>
        <c:axId val="263933680"/>
        <c:axId val="263934240"/>
      </c:barChart>
      <c:catAx>
        <c:axId val="26393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34240"/>
        <c:crosses val="autoZero"/>
        <c:auto val="1"/>
        <c:lblAlgn val="ctr"/>
        <c:lblOffset val="100"/>
        <c:noMultiLvlLbl val="0"/>
      </c:catAx>
      <c:valAx>
        <c:axId val="26393424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3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dirty="0"/>
              <a:t>Bilirrubina (</a:t>
            </a:r>
            <a:r>
              <a:rPr lang="pt-BR" sz="1600" dirty="0" smtClean="0"/>
              <a:t>Freq. </a:t>
            </a:r>
            <a:r>
              <a:rPr lang="pt-BR" sz="1600" dirty="0"/>
              <a:t>Relativa)</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Bilirrubina!$Q$20</c:f>
              <c:strCache>
                <c:ptCount val="1"/>
                <c:pt idx="0">
                  <c:v>0,3 a 1,3</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Bilirrubina!$R$20:$U$20</c:f>
              <c:numCache>
                <c:formatCode>0.00%</c:formatCode>
                <c:ptCount val="4"/>
                <c:pt idx="0">
                  <c:v>0.5</c:v>
                </c:pt>
                <c:pt idx="1">
                  <c:v>0.32</c:v>
                </c:pt>
                <c:pt idx="2">
                  <c:v>0.39130434782608697</c:v>
                </c:pt>
                <c:pt idx="3">
                  <c:v>0.54166666666666663</c:v>
                </c:pt>
              </c:numCache>
            </c:numRef>
          </c:val>
          <c:extLst>
            <c:ext xmlns:c16="http://schemas.microsoft.com/office/drawing/2014/chart" uri="{C3380CC4-5D6E-409C-BE32-E72D297353CC}">
              <c16:uniqueId val="{00000000-B463-4268-BE5E-AFD1AF35E962}"/>
            </c:ext>
          </c:extLst>
        </c:ser>
        <c:ser>
          <c:idx val="1"/>
          <c:order val="1"/>
          <c:tx>
            <c:strRef>
              <c:f>Bilirrubina!$Q$21</c:f>
              <c:strCache>
                <c:ptCount val="1"/>
                <c:pt idx="0">
                  <c:v>1,3 a 2,3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Bilirrubina!$R$21:$U$21</c:f>
              <c:numCache>
                <c:formatCode>0.00%</c:formatCode>
                <c:ptCount val="4"/>
                <c:pt idx="0">
                  <c:v>0.29166666666666669</c:v>
                </c:pt>
                <c:pt idx="1">
                  <c:v>0.36</c:v>
                </c:pt>
                <c:pt idx="2">
                  <c:v>0.2608695652173913</c:v>
                </c:pt>
                <c:pt idx="3">
                  <c:v>0.16666666666666666</c:v>
                </c:pt>
              </c:numCache>
            </c:numRef>
          </c:val>
          <c:extLst>
            <c:ext xmlns:c16="http://schemas.microsoft.com/office/drawing/2014/chart" uri="{C3380CC4-5D6E-409C-BE32-E72D297353CC}">
              <c16:uniqueId val="{00000001-B463-4268-BE5E-AFD1AF35E962}"/>
            </c:ext>
          </c:extLst>
        </c:ser>
        <c:ser>
          <c:idx val="2"/>
          <c:order val="2"/>
          <c:tx>
            <c:strRef>
              <c:f>Bilirrubina!$Q$22</c:f>
              <c:strCache>
                <c:ptCount val="1"/>
                <c:pt idx="0">
                  <c:v>2,3 a 3,3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Bilirrubina!$R$22:$U$22</c:f>
              <c:numCache>
                <c:formatCode>0.00%</c:formatCode>
                <c:ptCount val="4"/>
                <c:pt idx="0">
                  <c:v>8.3333333333333329E-2</c:v>
                </c:pt>
                <c:pt idx="1">
                  <c:v>0.16</c:v>
                </c:pt>
                <c:pt idx="2">
                  <c:v>8.6956521739130432E-2</c:v>
                </c:pt>
                <c:pt idx="3">
                  <c:v>0.16666666666666666</c:v>
                </c:pt>
              </c:numCache>
            </c:numRef>
          </c:val>
          <c:extLst>
            <c:ext xmlns:c16="http://schemas.microsoft.com/office/drawing/2014/chart" uri="{C3380CC4-5D6E-409C-BE32-E72D297353CC}">
              <c16:uniqueId val="{00000002-B463-4268-BE5E-AFD1AF35E962}"/>
            </c:ext>
          </c:extLst>
        </c:ser>
        <c:ser>
          <c:idx val="3"/>
          <c:order val="3"/>
          <c:tx>
            <c:strRef>
              <c:f>Bilirrubina!$Q$23</c:f>
              <c:strCache>
                <c:ptCount val="1"/>
                <c:pt idx="0">
                  <c:v>3,3 a 4,3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Bilirrubina!$R$23:$U$23</c:f>
              <c:numCache>
                <c:formatCode>0.00%</c:formatCode>
                <c:ptCount val="4"/>
                <c:pt idx="0">
                  <c:v>4.1666666666666664E-2</c:v>
                </c:pt>
                <c:pt idx="1">
                  <c:v>0.08</c:v>
                </c:pt>
                <c:pt idx="2">
                  <c:v>8.6956521739130432E-2</c:v>
                </c:pt>
                <c:pt idx="3">
                  <c:v>4.1666666666666664E-2</c:v>
                </c:pt>
              </c:numCache>
            </c:numRef>
          </c:val>
          <c:extLst>
            <c:ext xmlns:c16="http://schemas.microsoft.com/office/drawing/2014/chart" uri="{C3380CC4-5D6E-409C-BE32-E72D297353CC}">
              <c16:uniqueId val="{00000003-B463-4268-BE5E-AFD1AF35E962}"/>
            </c:ext>
          </c:extLst>
        </c:ser>
        <c:ser>
          <c:idx val="4"/>
          <c:order val="4"/>
          <c:tx>
            <c:strRef>
              <c:f>Bilirrubina!$Q$24</c:f>
              <c:strCache>
                <c:ptCount val="1"/>
                <c:pt idx="0">
                  <c:v>&gt; 4,3</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Bilirrubina!$R$19:$U$19</c:f>
              <c:strCache>
                <c:ptCount val="4"/>
                <c:pt idx="0">
                  <c:v>Grupo 1</c:v>
                </c:pt>
                <c:pt idx="1">
                  <c:v>Grupo 2</c:v>
                </c:pt>
                <c:pt idx="2">
                  <c:v>Grupo 3</c:v>
                </c:pt>
                <c:pt idx="3">
                  <c:v>Grupo 4</c:v>
                </c:pt>
              </c:strCache>
            </c:strRef>
          </c:cat>
          <c:val>
            <c:numRef>
              <c:f>Bilirrubina!$R$24:$U$24</c:f>
              <c:numCache>
                <c:formatCode>0.00%</c:formatCode>
                <c:ptCount val="4"/>
                <c:pt idx="0">
                  <c:v>8.3333333333333329E-2</c:v>
                </c:pt>
                <c:pt idx="1">
                  <c:v>0.08</c:v>
                </c:pt>
                <c:pt idx="2">
                  <c:v>0.17391304347826086</c:v>
                </c:pt>
                <c:pt idx="3">
                  <c:v>8.3333333333333329E-2</c:v>
                </c:pt>
              </c:numCache>
            </c:numRef>
          </c:val>
          <c:extLst>
            <c:ext xmlns:c16="http://schemas.microsoft.com/office/drawing/2014/chart" uri="{C3380CC4-5D6E-409C-BE32-E72D297353CC}">
              <c16:uniqueId val="{00000004-B463-4268-BE5E-AFD1AF35E962}"/>
            </c:ext>
          </c:extLst>
        </c:ser>
        <c:dLbls>
          <c:showLegendKey val="0"/>
          <c:showVal val="0"/>
          <c:showCatName val="0"/>
          <c:showSerName val="0"/>
          <c:showPercent val="0"/>
          <c:showBubbleSize val="0"/>
        </c:dLbls>
        <c:gapWidth val="100"/>
        <c:axId val="263954512"/>
        <c:axId val="263955072"/>
      </c:barChart>
      <c:catAx>
        <c:axId val="263954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55072"/>
        <c:crosses val="autoZero"/>
        <c:auto val="1"/>
        <c:lblAlgn val="ctr"/>
        <c:lblOffset val="100"/>
        <c:noMultiLvlLbl val="0"/>
      </c:catAx>
      <c:valAx>
        <c:axId val="26395507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54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sz="1600"/>
              <a:t>Proteínas (Freq. Relativa)</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barChart>
        <c:barDir val="col"/>
        <c:grouping val="clustered"/>
        <c:varyColors val="0"/>
        <c:ser>
          <c:idx val="0"/>
          <c:order val="0"/>
          <c:tx>
            <c:strRef>
              <c:f>Proteina!$N$17</c:f>
              <c:strCache>
                <c:ptCount val="1"/>
                <c:pt idx="0">
                  <c:v>&lt; 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Proteina!$O$17:$R$17</c:f>
              <c:numCache>
                <c:formatCode>0.00%</c:formatCode>
                <c:ptCount val="4"/>
                <c:pt idx="0">
                  <c:v>9.0909090909090912E-2</c:v>
                </c:pt>
                <c:pt idx="1">
                  <c:v>0.13636363636363635</c:v>
                </c:pt>
                <c:pt idx="2">
                  <c:v>0.25</c:v>
                </c:pt>
                <c:pt idx="3">
                  <c:v>8.6956521739130432E-2</c:v>
                </c:pt>
              </c:numCache>
            </c:numRef>
          </c:val>
          <c:extLst>
            <c:ext xmlns:c16="http://schemas.microsoft.com/office/drawing/2014/chart" uri="{C3380CC4-5D6E-409C-BE32-E72D297353CC}">
              <c16:uniqueId val="{00000000-A014-4D29-B8C3-B276F424A9E0}"/>
            </c:ext>
          </c:extLst>
        </c:ser>
        <c:ser>
          <c:idx val="1"/>
          <c:order val="1"/>
          <c:tx>
            <c:strRef>
              <c:f>Proteina!$N$18</c:f>
              <c:strCache>
                <c:ptCount val="1"/>
                <c:pt idx="0">
                  <c:v>6 a 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Proteina!$O$18:$R$18</c:f>
              <c:numCache>
                <c:formatCode>0.00%</c:formatCode>
                <c:ptCount val="4"/>
                <c:pt idx="0">
                  <c:v>0.59090909090909094</c:v>
                </c:pt>
                <c:pt idx="1">
                  <c:v>0.72727272727272729</c:v>
                </c:pt>
                <c:pt idx="2">
                  <c:v>0.54166666666666663</c:v>
                </c:pt>
                <c:pt idx="3">
                  <c:v>0.91304347826086951</c:v>
                </c:pt>
              </c:numCache>
            </c:numRef>
          </c:val>
          <c:extLst>
            <c:ext xmlns:c16="http://schemas.microsoft.com/office/drawing/2014/chart" uri="{C3380CC4-5D6E-409C-BE32-E72D297353CC}">
              <c16:uniqueId val="{00000001-A014-4D29-B8C3-B276F424A9E0}"/>
            </c:ext>
          </c:extLst>
        </c:ser>
        <c:ser>
          <c:idx val="2"/>
          <c:order val="2"/>
          <c:tx>
            <c:strRef>
              <c:f>Proteina!$N$19</c:f>
              <c:strCache>
                <c:ptCount val="1"/>
                <c:pt idx="0">
                  <c:v>&gt; 8</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Proteina!$O$16:$R$16</c:f>
              <c:strCache>
                <c:ptCount val="4"/>
                <c:pt idx="0">
                  <c:v>Grupo 1</c:v>
                </c:pt>
                <c:pt idx="1">
                  <c:v>Grupo 2</c:v>
                </c:pt>
                <c:pt idx="2">
                  <c:v>Grupo 3</c:v>
                </c:pt>
                <c:pt idx="3">
                  <c:v>Grupo 4</c:v>
                </c:pt>
              </c:strCache>
            </c:strRef>
          </c:cat>
          <c:val>
            <c:numRef>
              <c:f>Proteina!$O$19:$R$19</c:f>
              <c:numCache>
                <c:formatCode>0.00%</c:formatCode>
                <c:ptCount val="4"/>
                <c:pt idx="0">
                  <c:v>0.31818181818181818</c:v>
                </c:pt>
                <c:pt idx="1">
                  <c:v>0.13636363636363635</c:v>
                </c:pt>
                <c:pt idx="2">
                  <c:v>0.20833333333333334</c:v>
                </c:pt>
                <c:pt idx="3">
                  <c:v>0</c:v>
                </c:pt>
              </c:numCache>
            </c:numRef>
          </c:val>
          <c:extLst>
            <c:ext xmlns:c16="http://schemas.microsoft.com/office/drawing/2014/chart" uri="{C3380CC4-5D6E-409C-BE32-E72D297353CC}">
              <c16:uniqueId val="{00000002-A014-4D29-B8C3-B276F424A9E0}"/>
            </c:ext>
          </c:extLst>
        </c:ser>
        <c:dLbls>
          <c:showLegendKey val="0"/>
          <c:showVal val="0"/>
          <c:showCatName val="0"/>
          <c:showSerName val="0"/>
          <c:showPercent val="0"/>
          <c:showBubbleSize val="0"/>
        </c:dLbls>
        <c:gapWidth val="100"/>
        <c:axId val="263945296"/>
        <c:axId val="263945856"/>
      </c:barChart>
      <c:catAx>
        <c:axId val="263945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45856"/>
        <c:crosses val="autoZero"/>
        <c:auto val="1"/>
        <c:lblAlgn val="ctr"/>
        <c:lblOffset val="100"/>
        <c:noMultiLvlLbl val="0"/>
      </c:catAx>
      <c:valAx>
        <c:axId val="2639458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263945296"/>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9570A7-61B4-4947-9AB6-09C34E7B5431}" type="datetime1">
              <a:rPr lang="pt-BR" smtClean="0"/>
              <a:t>02/10/2019</a:t>
            </a:fld>
            <a:endParaRPr lang="pt-BR"/>
          </a:p>
        </p:txBody>
      </p:sp>
      <p:sp>
        <p:nvSpPr>
          <p:cNvPr id="4" name="Espaço Reservado para Rodapé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pt-BR" smtClean="0"/>
              <a:t>‹nº›</a:t>
            </a:fld>
            <a:endParaRPr lang="pt-B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E2B3A3E-896F-4356-A365-91BFCAA42630}" type="datetime1">
              <a:rPr lang="pt-BR" noProof="0" smtClean="0"/>
              <a:t>02/10/2019</a:t>
            </a:fld>
            <a:endParaRPr lang="pt-BR" noProof="0"/>
          </a:p>
        </p:txBody>
      </p:sp>
      <p:sp>
        <p:nvSpPr>
          <p:cNvPr id="4" name="Espaço Reservado para Imagem do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pt-BR" noProof="0" smtClean="0"/>
              <a:t>‹nº›</a:t>
            </a:fld>
            <a:endParaRPr lang="pt-B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a:t>
            </a:fld>
            <a:endParaRPr lang="pt-B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21</a:t>
            </a:fld>
            <a:endParaRPr lang="pt-BR"/>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4</a:t>
            </a:fld>
            <a:endParaRPr lang="pt-B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5</a:t>
            </a:fld>
            <a:endParaRPr lang="pt-BR"/>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6</a:t>
            </a:fld>
            <a:endParaRPr lang="pt-BR"/>
          </a:p>
        </p:txBody>
      </p:sp>
    </p:spTree>
    <p:extLst>
      <p:ext uri="{BB962C8B-B14F-4D97-AF65-F5344CB8AC3E}">
        <p14:creationId xmlns:p14="http://schemas.microsoft.com/office/powerpoint/2010/main" val="3677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7</a:t>
            </a:fld>
            <a:endParaRPr lang="pt-BR"/>
          </a:p>
        </p:txBody>
      </p:sp>
    </p:spTree>
    <p:extLst>
      <p:ext uri="{BB962C8B-B14F-4D97-AF65-F5344CB8AC3E}">
        <p14:creationId xmlns:p14="http://schemas.microsoft.com/office/powerpoint/2010/main" val="262822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8</a:t>
            </a:fld>
            <a:endParaRPr lang="pt-BR"/>
          </a:p>
        </p:txBody>
      </p:sp>
    </p:spTree>
    <p:extLst>
      <p:ext uri="{BB962C8B-B14F-4D97-AF65-F5344CB8AC3E}">
        <p14:creationId xmlns:p14="http://schemas.microsoft.com/office/powerpoint/2010/main" val="178323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9</a:t>
            </a:fld>
            <a:endParaRPr lang="pt-BR"/>
          </a:p>
        </p:txBody>
      </p:sp>
    </p:spTree>
    <p:extLst>
      <p:ext uri="{BB962C8B-B14F-4D97-AF65-F5344CB8AC3E}">
        <p14:creationId xmlns:p14="http://schemas.microsoft.com/office/powerpoint/2010/main" val="14509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19</a:t>
            </a:fld>
            <a:endParaRPr lang="pt-BR"/>
          </a:p>
        </p:txBody>
      </p:sp>
    </p:spTree>
    <p:extLst>
      <p:ext uri="{BB962C8B-B14F-4D97-AF65-F5344CB8AC3E}">
        <p14:creationId xmlns:p14="http://schemas.microsoft.com/office/powerpoint/2010/main" val="184112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20</a:t>
            </a:fld>
            <a:endParaRPr lang="pt-BR"/>
          </a:p>
        </p:txBody>
      </p:sp>
    </p:spTree>
    <p:extLst>
      <p:ext uri="{BB962C8B-B14F-4D97-AF65-F5344CB8AC3E}">
        <p14:creationId xmlns:p14="http://schemas.microsoft.com/office/powerpoint/2010/main" val="288518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7" name="Grupo 6">
            <a:extLst>
              <a:ext uri="{FF2B5EF4-FFF2-40B4-BE49-F238E27FC236}">
                <a16:creationId xmlns:a16="http://schemas.microsoft.com/office/drawing/2014/main" id="{4CA15AFD-4983-47DD-9ED0-D3B27E5A096F}"/>
              </a:ext>
            </a:extLst>
          </p:cNvPr>
          <p:cNvGrpSpPr/>
          <p:nvPr userDrawn="1"/>
        </p:nvGrpSpPr>
        <p:grpSpPr>
          <a:xfrm>
            <a:off x="-1203532" y="-3756"/>
            <a:ext cx="10347533" cy="6861756"/>
            <a:chOff x="-1604709" y="-3756"/>
            <a:chExt cx="13796710" cy="6861756"/>
          </a:xfrm>
        </p:grpSpPr>
        <p:grpSp>
          <p:nvGrpSpPr>
            <p:cNvPr id="8" name="Grupo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a liv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Triângulo Reto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9" name="Forma livre: Forma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1" name="Forma livre: Forma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12" name="Grupo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a livre: Forma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sp>
        <p:nvSpPr>
          <p:cNvPr id="2" name="Título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4950" b="1" dirty="0">
                <a:solidFill>
                  <a:schemeClr val="accent2"/>
                </a:solidFill>
                <a:latin typeface="+mj-lt"/>
                <a:ea typeface="Tahoma" panose="020B0604030504040204" pitchFamily="34" charset="0"/>
                <a:cs typeface="Tahoma" panose="020B0604030504040204" pitchFamily="34" charset="0"/>
              </a:defRPr>
            </a:lvl1pPr>
          </a:lstStyle>
          <a:p>
            <a:pPr lvl="0" rtl="0"/>
            <a:r>
              <a:rPr lang="pt-BR" noProof="0"/>
              <a:t>TÍTULO</a:t>
            </a:r>
          </a:p>
        </p:txBody>
      </p:sp>
      <p:sp>
        <p:nvSpPr>
          <p:cNvPr id="3" name="Subtítulo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071116" y="3721608"/>
            <a:ext cx="5308092" cy="868680"/>
          </a:xfrm>
        </p:spPr>
        <p:txBody>
          <a:bodyPr vert="horz" lIns="91440" tIns="45720" rIns="91440" bIns="45720" rtlCol="0">
            <a:normAutofit/>
          </a:bodyPr>
          <a:lstStyle>
            <a:lvl1pPr marL="0" indent="0">
              <a:buNone/>
              <a:defRPr lang="en-GB" sz="1350" spc="225" dirty="0">
                <a:solidFill>
                  <a:schemeClr val="bg1"/>
                </a:solidFill>
                <a:latin typeface="+mn-lt"/>
                <a:cs typeface="Arial" panose="020B0604020202020204" pitchFamily="34" charset="0"/>
              </a:defRPr>
            </a:lvl1pPr>
          </a:lstStyle>
          <a:p>
            <a:pPr marL="171450" lvl="0" indent="-171450" rtl="0"/>
            <a:r>
              <a:rPr lang="pt-BR" noProof="0"/>
              <a:t>Clique para editar o estilo de subtítulo Mestre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ia 5">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0" name="Espaço Reservado para Imagem 8">
            <a:extLst>
              <a:ext uri="{FF2B5EF4-FFF2-40B4-BE49-F238E27FC236}">
                <a16:creationId xmlns:a16="http://schemas.microsoft.com/office/drawing/2014/main"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1" name="Espaço Reservado para Imagem 8">
            <a:extLst>
              <a:ext uri="{FF2B5EF4-FFF2-40B4-BE49-F238E27FC236}">
                <a16:creationId xmlns:a16="http://schemas.microsoft.com/office/drawing/2014/main"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2" name="Espaço Reservado para Imagem 8">
            <a:extLst>
              <a:ext uri="{FF2B5EF4-FFF2-40B4-BE49-F238E27FC236}">
                <a16:creationId xmlns:a16="http://schemas.microsoft.com/office/drawing/2014/main"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3" name="Espaço Reservado para Imagem 8">
            <a:extLst>
              <a:ext uri="{FF2B5EF4-FFF2-40B4-BE49-F238E27FC236}">
                <a16:creationId xmlns:a16="http://schemas.microsoft.com/office/drawing/2014/main"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4" name="Espaço Reservado para Imagem 8">
            <a:extLst>
              <a:ext uri="{FF2B5EF4-FFF2-40B4-BE49-F238E27FC236}">
                <a16:creationId xmlns:a16="http://schemas.microsoft.com/office/drawing/2014/main"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3992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7" name="Espaço Reservado para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22293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8" name="Espaço Reservado para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3905948"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9" name="Espaço Reservado para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558896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0" name="Espaço Reservado para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727197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cxnSp>
        <p:nvCxnSpPr>
          <p:cNvPr id="7" name="Conector Reto 6">
            <a:extLst>
              <a:ext uri="{FF2B5EF4-FFF2-40B4-BE49-F238E27FC236}">
                <a16:creationId xmlns:a16="http://schemas.microsoft.com/office/drawing/2014/main" id="{2B4CB326-DA0E-488E-B236-7017E8438FBB}"/>
              </a:ext>
            </a:extLst>
          </p:cNvPr>
          <p:cNvCxnSpPr/>
          <p:nvPr userDrawn="1"/>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9366B533-7212-4A36-9CE2-D6302E721F8F}"/>
              </a:ext>
            </a:extLst>
          </p:cNvPr>
          <p:cNvCxnSpPr/>
          <p:nvPr userDrawn="1"/>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AD7474CD-E230-4E14-8274-5E20F673F401}"/>
              </a:ext>
            </a:extLst>
          </p:cNvPr>
          <p:cNvCxnSpPr/>
          <p:nvPr userDrawn="1"/>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6BF71FCE-6F39-4D2F-82BE-7D9F1D2ED59F}"/>
              </a:ext>
            </a:extLst>
          </p:cNvPr>
          <p:cNvCxnSpPr/>
          <p:nvPr userDrawn="1"/>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AE97AC7A-17D9-4F42-9DD0-94FE4FC6BF19}"/>
              </a:ext>
            </a:extLst>
          </p:cNvPr>
          <p:cNvCxnSpPr/>
          <p:nvPr userDrawn="1"/>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Seçõe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406570"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
        <p:nvSpPr>
          <p:cNvPr id="36" name="Espaço Reservado para Texto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3333127"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7" name="Espaço Reservado para Texto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6259683"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406570" y="4240093"/>
            <a:ext cx="7051505" cy="1463040"/>
          </a:xfrm>
        </p:spPr>
        <p:txBody>
          <a:bodyPr lIns="0" tIns="0" rIns="0" bIns="0" rtlCol="0">
            <a:noAutofit/>
          </a:bodyPr>
          <a:lstStyle>
            <a:lvl1pPr marL="0" indent="0" algn="l">
              <a:lnSpc>
                <a:spcPct val="100000"/>
              </a:lnSpc>
              <a:spcBef>
                <a:spcPts val="225"/>
              </a:spcBef>
              <a:spcAft>
                <a:spcPts val="225"/>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Imagem 2">
            <a:extLst>
              <a:ext uri="{FF2B5EF4-FFF2-40B4-BE49-F238E27FC236}">
                <a16:creationId xmlns:a16="http://schemas.microsoft.com/office/drawing/2014/main" id="{30B3A574-7940-4E35-857E-5CA35A5910E5}"/>
              </a:ext>
            </a:extLst>
          </p:cNvPr>
          <p:cNvSpPr>
            <a:spLocks noGrp="1"/>
          </p:cNvSpPr>
          <p:nvPr>
            <p:ph type="pic" idx="1"/>
          </p:nvPr>
        </p:nvSpPr>
        <p:spPr>
          <a:xfrm>
            <a:off x="3082566" y="1444650"/>
            <a:ext cx="5661385" cy="4579079"/>
          </a:xfrm>
        </p:spPr>
        <p:txBody>
          <a:bodyPr rtlCol="0">
            <a:normAutofit/>
          </a:bodyPr>
          <a:lstStyle>
            <a:lvl1pPr marL="0" indent="0">
              <a:buNone/>
              <a:defRPr sz="18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rtl="0"/>
            <a:r>
              <a:rPr lang="pt-BR" noProof="0" smtClean="0"/>
              <a:t>Clique no ícone para adicionar uma imagem</a:t>
            </a:r>
            <a:endParaRPr lang="pt-BR" noProof="0"/>
          </a:p>
        </p:txBody>
      </p:sp>
      <p:sp>
        <p:nvSpPr>
          <p:cNvPr id="21" name="Espaço Reservado para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údo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1" name="Espaço Reservado para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
        <p:nvSpPr>
          <p:cNvPr id="22" name="Espaço Reservado para Conteúdo 2">
            <a:extLst>
              <a:ext uri="{FF2B5EF4-FFF2-40B4-BE49-F238E27FC236}">
                <a16:creationId xmlns:a16="http://schemas.microsoft.com/office/drawing/2014/main" id="{A015C605-1D30-48BC-A0D6-3B11AF56CC53}"/>
              </a:ext>
            </a:extLst>
          </p:cNvPr>
          <p:cNvSpPr>
            <a:spLocks noGrp="1"/>
          </p:cNvSpPr>
          <p:nvPr>
            <p:ph idx="1" hasCustomPrompt="1"/>
          </p:nvPr>
        </p:nvSpPr>
        <p:spPr>
          <a:xfrm>
            <a:off x="2973217" y="1444650"/>
            <a:ext cx="5770733" cy="4579079"/>
          </a:xfrm>
        </p:spPr>
        <p:txBody>
          <a:bodyPr rtlCol="0">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500"/>
            </a:lvl6pPr>
            <a:lvl7pPr>
              <a:defRPr sz="1500"/>
            </a:lvl7pPr>
            <a:lvl8pPr>
              <a:defRPr sz="1500"/>
            </a:lvl8pPr>
            <a:lvl9pPr>
              <a:defRPr sz="15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18" name="Retângulo 17">
            <a:extLst>
              <a:ext uri="{FF2B5EF4-FFF2-40B4-BE49-F238E27FC236}">
                <a16:creationId xmlns:a16="http://schemas.microsoft.com/office/drawing/2014/main" id="{D4494CD2-CCDD-0248-96F8-741002C44255}"/>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Forma livre: Forma 9">
            <a:extLst>
              <a:ext uri="{FF2B5EF4-FFF2-40B4-BE49-F238E27FC236}">
                <a16:creationId xmlns:a16="http://schemas.microsoft.com/office/drawing/2014/main" id="{07077B00-C1EE-7241-B441-7814F92A7EDF}"/>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0" name="Forma livre: Forma 17">
            <a:extLst>
              <a:ext uri="{FF2B5EF4-FFF2-40B4-BE49-F238E27FC236}">
                <a16:creationId xmlns:a16="http://schemas.microsoft.com/office/drawing/2014/main" id="{3A1AEBC4-637E-F64C-9192-69AC4BB26D0C}"/>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1" name="Forma livre: Forma 11">
            <a:extLst>
              <a:ext uri="{FF2B5EF4-FFF2-40B4-BE49-F238E27FC236}">
                <a16:creationId xmlns:a16="http://schemas.microsoft.com/office/drawing/2014/main" id="{669A7039-C54C-8E46-9A8B-DDB2547D989C}"/>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2" name="Forma livre: Forma 7">
            <a:extLst>
              <a:ext uri="{FF2B5EF4-FFF2-40B4-BE49-F238E27FC236}">
                <a16:creationId xmlns:a16="http://schemas.microsoft.com/office/drawing/2014/main" id="{4F173B32-87BB-9A40-8C91-4C1EED2B7ABF}"/>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307600" y="-241991"/>
            <a:ext cx="535531" cy="483982"/>
            <a:chOff x="10945855" y="7317026"/>
            <a:chExt cx="2483924" cy="2993104"/>
          </a:xfrm>
        </p:grpSpPr>
        <p:sp>
          <p:nvSpPr>
            <p:cNvPr id="25" name="Forma liv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6" name="Forma liv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0" name="Forma livre: Forma 23">
            <a:extLst>
              <a:ext uri="{FF2B5EF4-FFF2-40B4-BE49-F238E27FC236}">
                <a16:creationId xmlns:a16="http://schemas.microsoft.com/office/drawing/2014/main" id="{CBE3FDC9-67CB-FA42-B127-A36BFF4678BB}"/>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1" name="Espaço Reservado para o Número do Slide 4">
            <a:extLst>
              <a:ext uri="{FF2B5EF4-FFF2-40B4-BE49-F238E27FC236}">
                <a16:creationId xmlns:a16="http://schemas.microsoft.com/office/drawing/2014/main" id="{1E902BFF-CA8F-D745-A819-A7BB38B30ED9}"/>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brigado 1">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6" name="Grupo 5">
            <a:extLst>
              <a:ext uri="{FF2B5EF4-FFF2-40B4-BE49-F238E27FC236}">
                <a16:creationId xmlns:a16="http://schemas.microsoft.com/office/drawing/2014/main" id="{EA7FF9D7-8545-4547-AC77-A0421EEB9B99}"/>
              </a:ext>
            </a:extLst>
          </p:cNvPr>
          <p:cNvGrpSpPr/>
          <p:nvPr userDrawn="1"/>
        </p:nvGrpSpPr>
        <p:grpSpPr>
          <a:xfrm>
            <a:off x="0" y="0"/>
            <a:ext cx="5161475" cy="6858876"/>
            <a:chOff x="-5321" y="1096"/>
            <a:chExt cx="5924073" cy="5904197"/>
          </a:xfrm>
        </p:grpSpPr>
        <p:sp>
          <p:nvSpPr>
            <p:cNvPr id="17" name="Triângulo Reto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3912931" y="2807208"/>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brigado 2">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4770181" y="3429000"/>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
        <p:nvSpPr>
          <p:cNvPr id="35" name="Forma livre: Forma 34">
            <a:extLst>
              <a:ext uri="{FF2B5EF4-FFF2-40B4-BE49-F238E27FC236}">
                <a16:creationId xmlns:a16="http://schemas.microsoft.com/office/drawing/2014/main" id="{C024DCDB-C6BF-455E-AAB8-EAF9DAB302A1}"/>
              </a:ext>
            </a:extLst>
          </p:cNvPr>
          <p:cNvSpPr/>
          <p:nvPr userDrawn="1"/>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2" name="Forma livre: Forma 31">
            <a:extLst>
              <a:ext uri="{FF2B5EF4-FFF2-40B4-BE49-F238E27FC236}">
                <a16:creationId xmlns:a16="http://schemas.microsoft.com/office/drawing/2014/main" id="{26AFB47A-5D51-4F9C-B01B-977CE5E3C093}"/>
              </a:ext>
            </a:extLst>
          </p:cNvPr>
          <p:cNvSpPr/>
          <p:nvPr userDrawn="1"/>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id="{6997A4FF-7390-4173-8ACD-6CF7145AACEC}"/>
              </a:ext>
            </a:extLst>
          </p:cNvPr>
          <p:cNvSpPr/>
          <p:nvPr userDrawn="1"/>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2838D16-809E-4EB1-8C0C-0E63D8139112}"/>
              </a:ext>
            </a:extLst>
          </p:cNvPr>
          <p:cNvSpPr/>
          <p:nvPr userDrawn="1"/>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01FEB333-94B4-4E53-9019-D584810903BB}"/>
              </a:ext>
            </a:extLst>
          </p:cNvPr>
          <p:cNvSpPr/>
          <p:nvPr userDrawn="1"/>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9" name="Forma livre: Forma 8">
            <a:extLst>
              <a:ext uri="{FF2B5EF4-FFF2-40B4-BE49-F238E27FC236}">
                <a16:creationId xmlns:a16="http://schemas.microsoft.com/office/drawing/2014/main" id="{A59B9489-0CD9-4DB7-AC82-6E7867F91403}"/>
              </a:ext>
            </a:extLst>
          </p:cNvPr>
          <p:cNvSpPr/>
          <p:nvPr userDrawn="1"/>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Triângulo Reto 9">
            <a:extLst>
              <a:ext uri="{FF2B5EF4-FFF2-40B4-BE49-F238E27FC236}">
                <a16:creationId xmlns:a16="http://schemas.microsoft.com/office/drawing/2014/main" id="{A55D1C76-C591-4FA5-9780-87AB6B37C0FA}"/>
              </a:ext>
            </a:extLst>
          </p:cNvPr>
          <p:cNvSpPr/>
          <p:nvPr userDrawn="1"/>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Forma livre: Forma 10">
            <a:extLst>
              <a:ext uri="{FF2B5EF4-FFF2-40B4-BE49-F238E27FC236}">
                <a16:creationId xmlns:a16="http://schemas.microsoft.com/office/drawing/2014/main" id="{A7DC1D12-670F-4235-8791-FA8C2B330871}"/>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2" name="Forma Livre: Forma 11">
            <a:extLst>
              <a:ext uri="{FF2B5EF4-FFF2-40B4-BE49-F238E27FC236}">
                <a16:creationId xmlns:a16="http://schemas.microsoft.com/office/drawing/2014/main" id="{859569CF-FDAC-47C4-A0F5-296F7117C398}"/>
              </a:ext>
            </a:extLst>
          </p:cNvPr>
          <p:cNvSpPr/>
          <p:nvPr userDrawn="1"/>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3" name="Forma livre: Forma 12">
            <a:extLst>
              <a:ext uri="{FF2B5EF4-FFF2-40B4-BE49-F238E27FC236}">
                <a16:creationId xmlns:a16="http://schemas.microsoft.com/office/drawing/2014/main" id="{D68D0C72-2B2C-4C85-A091-157853C71784}"/>
              </a:ext>
            </a:extLst>
          </p:cNvPr>
          <p:cNvSpPr/>
          <p:nvPr userDrawn="1"/>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4" name="Forma livre: Forma 13">
            <a:extLst>
              <a:ext uri="{FF2B5EF4-FFF2-40B4-BE49-F238E27FC236}">
                <a16:creationId xmlns:a16="http://schemas.microsoft.com/office/drawing/2014/main" id="{8E25334A-5FE3-4DDA-8D32-4796CCFCAA74}"/>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5" name="Forma livre: Forma 14">
            <a:extLst>
              <a:ext uri="{FF2B5EF4-FFF2-40B4-BE49-F238E27FC236}">
                <a16:creationId xmlns:a16="http://schemas.microsoft.com/office/drawing/2014/main" id="{18818DF1-D7FD-4C0F-875D-7A07E8F75C06}"/>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132239" y="-689051"/>
            <a:ext cx="1532001" cy="1369847"/>
            <a:chOff x="10800164" y="7142066"/>
            <a:chExt cx="2775293" cy="3308724"/>
          </a:xfrm>
        </p:grpSpPr>
        <p:sp>
          <p:nvSpPr>
            <p:cNvPr id="17" name="Forma liv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Forma liv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392345" y="-373940"/>
            <a:ext cx="818398" cy="739622"/>
            <a:chOff x="10945855" y="7317026"/>
            <a:chExt cx="2483924" cy="2993104"/>
          </a:xfrm>
        </p:grpSpPr>
        <p:sp>
          <p:nvSpPr>
            <p:cNvPr id="20" name="Forma liv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1" name="Forma liv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 name="Espaço Reservado para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22" name="Espaço Reservado para o Número do Slide 4">
            <a:extLst>
              <a:ext uri="{FF2B5EF4-FFF2-40B4-BE49-F238E27FC236}">
                <a16:creationId xmlns:a16="http://schemas.microsoft.com/office/drawing/2014/main" id="{0F332671-6296-47C8-BF26-B2D962F5D03D}"/>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Alt">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6" name="Grupo 25">
            <a:extLst>
              <a:ext uri="{FF2B5EF4-FFF2-40B4-BE49-F238E27FC236}">
                <a16:creationId xmlns:a16="http://schemas.microsoft.com/office/drawing/2014/main" id="{E9318B2B-E019-4078-9EF0-C9D6281AE31B}"/>
              </a:ext>
            </a:extLst>
          </p:cNvPr>
          <p:cNvGrpSpPr/>
          <p:nvPr userDrawn="1"/>
        </p:nvGrpSpPr>
        <p:grpSpPr>
          <a:xfrm>
            <a:off x="7332057" y="2057401"/>
            <a:ext cx="3310169" cy="3934444"/>
            <a:chOff x="9222437" y="1088097"/>
            <a:chExt cx="5433318" cy="4843502"/>
          </a:xfrm>
        </p:grpSpPr>
        <p:sp>
          <p:nvSpPr>
            <p:cNvPr id="27" name="Forma livre: Forma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8" name="Forma livre: Forma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sp>
        <p:nvSpPr>
          <p:cNvPr id="29" name="Forma livre: Forma 28">
            <a:extLst>
              <a:ext uri="{FF2B5EF4-FFF2-40B4-BE49-F238E27FC236}">
                <a16:creationId xmlns:a16="http://schemas.microsoft.com/office/drawing/2014/main" id="{EE8F5B31-1523-46AE-9455-C33DFC1BDDE0}"/>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id="{5D17048F-C2E1-4775-BC32-50BD6219F89D}"/>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31" name="Grupo 30">
            <a:extLst>
              <a:ext uri="{FF2B5EF4-FFF2-40B4-BE49-F238E27FC236}">
                <a16:creationId xmlns:a16="http://schemas.microsoft.com/office/drawing/2014/main" id="{EAB002AA-4848-49C8-A834-036F860C79A3}"/>
              </a:ext>
            </a:extLst>
          </p:cNvPr>
          <p:cNvGrpSpPr/>
          <p:nvPr userDrawn="1"/>
        </p:nvGrpSpPr>
        <p:grpSpPr>
          <a:xfrm rot="16200000" flipH="1">
            <a:off x="7303720" y="6409175"/>
            <a:ext cx="1052473" cy="907084"/>
            <a:chOff x="10800165" y="7142066"/>
            <a:chExt cx="2775293" cy="3189215"/>
          </a:xfrm>
        </p:grpSpPr>
        <p:sp>
          <p:nvSpPr>
            <p:cNvPr id="32" name="Forma livre: Forma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3" name="Forma livre: Forma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
        <p:nvSpPr>
          <p:cNvPr id="3" name="Espaço Reservado para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35" name="Espaço Reservado para o Número do Slide 4">
            <a:extLst>
              <a:ext uri="{FF2B5EF4-FFF2-40B4-BE49-F238E27FC236}">
                <a16:creationId xmlns:a16="http://schemas.microsoft.com/office/drawing/2014/main" id="{6F73F836-940E-4B65-A29C-D0869263C935}"/>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cita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717745" y="923306"/>
            <a:ext cx="753836" cy="2859313"/>
          </a:xfrm>
          <a:prstGeom prst="rect">
            <a:avLst/>
          </a:prstGeom>
        </p:spPr>
        <p:txBody>
          <a:bodyPr vert="horz" lIns="68580" tIns="34290" rIns="68580" bIns="3429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pt-BR" sz="138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2400" b="0" i="0" dirty="0">
                <a:solidFill>
                  <a:schemeClr val="bg1"/>
                </a:solidFill>
                <a:latin typeface="+mj-lt"/>
              </a:defRPr>
            </a:lvl1pPr>
          </a:lstStyle>
          <a:p>
            <a:pPr lvl="0" rtl="0"/>
            <a:r>
              <a:rPr lang="pt-BR" noProof="0"/>
              <a:t>Citação</a:t>
            </a:r>
          </a:p>
        </p:txBody>
      </p:sp>
      <p:sp>
        <p:nvSpPr>
          <p:cNvPr id="19" name="Espaço Reservado para o Número do Slide 4">
            <a:extLst>
              <a:ext uri="{FF2B5EF4-FFF2-40B4-BE49-F238E27FC236}">
                <a16:creationId xmlns:a16="http://schemas.microsoft.com/office/drawing/2014/main" id="{A4E6C1FF-5925-42B3-B7F9-0A0031BDAD30}"/>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3" name="Espaço Reservado para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333375" y="1625386"/>
            <a:ext cx="5038725" cy="4093243"/>
          </a:xfrm>
        </p:spPr>
        <p:txBody>
          <a:bodyPr rtlCol="0">
            <a:noAutofit/>
          </a:bodyPr>
          <a:lstStyle>
            <a:lvl1pPr>
              <a:lnSpc>
                <a:spcPct val="100000"/>
              </a:lnSpc>
              <a:spcBef>
                <a:spcPts val="450"/>
              </a:spcBef>
              <a:spcAft>
                <a:spcPts val="300"/>
              </a:spcAft>
              <a:defRPr sz="1200">
                <a:solidFill>
                  <a:schemeClr val="bg1"/>
                </a:solidFill>
                <a:latin typeface="+mn-lt"/>
                <a:cs typeface="Arial" panose="020B0604020202020204" pitchFamily="34" charset="0"/>
              </a:defRPr>
            </a:lvl1pPr>
            <a:lvl2pPr>
              <a:lnSpc>
                <a:spcPct val="100000"/>
              </a:lnSpc>
              <a:spcBef>
                <a:spcPts val="450"/>
              </a:spcBef>
              <a:spcAft>
                <a:spcPts val="300"/>
              </a:spcAft>
              <a:defRPr sz="1050">
                <a:solidFill>
                  <a:schemeClr val="bg1"/>
                </a:solidFill>
                <a:latin typeface="+mn-lt"/>
                <a:cs typeface="Arial" panose="020B0604020202020204" pitchFamily="34" charset="0"/>
              </a:defRPr>
            </a:lvl2pPr>
            <a:lvl3pPr>
              <a:lnSpc>
                <a:spcPct val="100000"/>
              </a:lnSpc>
              <a:spcBef>
                <a:spcPts val="450"/>
              </a:spcBef>
              <a:spcAft>
                <a:spcPts val="300"/>
              </a:spcAft>
              <a:defRPr sz="900">
                <a:solidFill>
                  <a:schemeClr val="bg1"/>
                </a:solidFill>
                <a:latin typeface="+mn-lt"/>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a:p>
            <a:pPr lvl="1" rtl="0"/>
            <a:r>
              <a:rPr lang="pt-BR" noProof="0"/>
              <a:t>Segundo nível</a:t>
            </a:r>
          </a:p>
          <a:p>
            <a:pPr lvl="2" rtl="0"/>
            <a:r>
              <a:rPr lang="pt-BR" noProof="0"/>
              <a:t>Terceiro nível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Conteúd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id="{0103A49C-32FF-49E6-86F3-FC2E19517BD5}"/>
              </a:ext>
            </a:extLst>
          </p:cNvPr>
          <p:cNvSpPr>
            <a:spLocks noGrp="1"/>
          </p:cNvSpPr>
          <p:nvPr>
            <p:ph idx="1" hasCustomPrompt="1"/>
          </p:nvPr>
        </p:nvSpPr>
        <p:spPr>
          <a:xfrm>
            <a:off x="332524" y="1825625"/>
            <a:ext cx="8411426"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çã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5" name="Espaço Reservado para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333376" y="1681163"/>
            <a:ext cx="3868340"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6" name="Espaço Reservado para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4875609" y="1681163"/>
            <a:ext cx="3868341"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7" name="Espaço reservado para conteú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333376" y="2505075"/>
            <a:ext cx="3868340"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8" name="Espaço reservado para conteú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4856559" y="2505075"/>
            <a:ext cx="3887391"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332524" y="1517715"/>
            <a:ext cx="3888328" cy="4659248"/>
          </a:xfrm>
        </p:spPr>
        <p:txBody>
          <a:bodyPr rtlCol="0">
            <a:normAutofit/>
          </a:bodyPr>
          <a:lstStyle>
            <a:lvl1pPr marL="342900" indent="-342900">
              <a:buFont typeface="Arial" panose="020B0604020202020204" pitchFamily="34" charset="0"/>
              <a:buChar char="•"/>
              <a:defRPr sz="1500">
                <a:solidFill>
                  <a:schemeClr val="bg1"/>
                </a:solidFill>
              </a:defRPr>
            </a:lvl1pPr>
            <a:lvl2pPr marL="600075" indent="-257175">
              <a:buFont typeface="Arial" panose="020B0604020202020204" pitchFamily="34" charset="0"/>
              <a:buChar char="•"/>
              <a:defRPr sz="1350">
                <a:solidFill>
                  <a:schemeClr val="bg1"/>
                </a:solidFill>
              </a:defRPr>
            </a:lvl2pPr>
            <a:lvl3pPr marL="942975" indent="-257175">
              <a:buFont typeface="Arial" panose="020B0604020202020204" pitchFamily="34" charset="0"/>
              <a:buChar char="•"/>
              <a:defRPr sz="1200">
                <a:solidFill>
                  <a:schemeClr val="bg1"/>
                </a:solidFill>
              </a:defRPr>
            </a:lvl3pPr>
            <a:lvl4pPr marL="1243013" indent="-214313">
              <a:buFont typeface="Arial" panose="020B0604020202020204" pitchFamily="34" charset="0"/>
              <a:buChar char="•"/>
              <a:defRPr sz="1050">
                <a:solidFill>
                  <a:schemeClr val="bg1"/>
                </a:solidFill>
              </a:defRPr>
            </a:lvl4pPr>
            <a:lvl5pPr marL="1585913" indent="-214313">
              <a:buFont typeface="Arial" panose="020B0604020202020204" pitchFamily="34" charset="0"/>
              <a:buChar cha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1" name="Espaço reservado para conteú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4855623" y="1517715"/>
            <a:ext cx="3888328" cy="4659248"/>
          </a:xfrm>
        </p:spPr>
        <p:txBody>
          <a:bodyPr rtlCol="0">
            <a:normAutofit/>
          </a:bodyPr>
          <a:lstStyle>
            <a:lvl1pPr>
              <a:defRPr sz="1500">
                <a:solidFill>
                  <a:schemeClr val="bg1"/>
                </a:solidFill>
              </a:defRPr>
            </a:lvl1pPr>
            <a:lvl2pPr>
              <a:defRPr sz="1350">
                <a:solidFill>
                  <a:schemeClr val="bg1"/>
                </a:solidFill>
              </a:defRPr>
            </a:lvl2pPr>
            <a:lvl3pPr>
              <a:defRPr sz="1200">
                <a:solidFill>
                  <a:schemeClr val="bg1"/>
                </a:solidFill>
              </a:defRPr>
            </a:lvl3pPr>
            <a:lvl4pPr>
              <a:defRPr sz="1050">
                <a:solidFill>
                  <a:schemeClr val="bg1"/>
                </a:solidFill>
              </a:defRPr>
            </a:lvl4pPr>
            <a:lvl5pP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o Número do Slide 5">
            <a:extLst>
              <a:ext uri="{FF2B5EF4-FFF2-40B4-BE49-F238E27FC236}">
                <a16:creationId xmlns:a16="http://schemas.microsoft.com/office/drawing/2014/main"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263D6C4-4840-40CC-AC84-17E24B3B7BDE}" type="slidenum">
              <a:rPr lang="pt-BR" noProof="0" smtClean="0"/>
              <a:t>‹nº›</a:t>
            </a:fld>
            <a:endParaRPr lang="pt-BR" noProof="0"/>
          </a:p>
        </p:txBody>
      </p:sp>
      <p:sp>
        <p:nvSpPr>
          <p:cNvPr id="5" name="Retângulo 4">
            <a:extLst>
              <a:ext uri="{FF2B5EF4-FFF2-40B4-BE49-F238E27FC236}">
                <a16:creationId xmlns:a16="http://schemas.microsoft.com/office/drawing/2014/main" id="{7CDDDB7D-9189-9548-A2B9-81DC62C3C1A3}"/>
              </a:ext>
            </a:extLst>
          </p:cNvPr>
          <p:cNvSpPr/>
          <p:nvPr userDrawn="1"/>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7" name="Forma livre: Forma 9">
            <a:extLst>
              <a:ext uri="{FF2B5EF4-FFF2-40B4-BE49-F238E27FC236}">
                <a16:creationId xmlns:a16="http://schemas.microsoft.com/office/drawing/2014/main" id="{096D8877-6B4A-4540-8927-767DD7401718}"/>
              </a:ext>
            </a:extLst>
          </p:cNvPr>
          <p:cNvSpPr/>
          <p:nvPr userDrawn="1"/>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17">
            <a:extLst>
              <a:ext uri="{FF2B5EF4-FFF2-40B4-BE49-F238E27FC236}">
                <a16:creationId xmlns:a16="http://schemas.microsoft.com/office/drawing/2014/main" id="{5AF2E123-FE0F-8541-8E36-5030C450AA7E}"/>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9" name="Forma livre: Forma 11">
            <a:extLst>
              <a:ext uri="{FF2B5EF4-FFF2-40B4-BE49-F238E27FC236}">
                <a16:creationId xmlns:a16="http://schemas.microsoft.com/office/drawing/2014/main" id="{E5519D99-3B68-924A-9CD0-14B911711CA8}"/>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7">
            <a:extLst>
              <a:ext uri="{FF2B5EF4-FFF2-40B4-BE49-F238E27FC236}">
                <a16:creationId xmlns:a16="http://schemas.microsoft.com/office/drawing/2014/main" id="{A09E21A9-FBEF-144C-A152-FE484F3C55C1}"/>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Título 1">
            <a:extLst>
              <a:ext uri="{FF2B5EF4-FFF2-40B4-BE49-F238E27FC236}">
                <a16:creationId xmlns:a16="http://schemas.microsoft.com/office/drawing/2014/main" id="{70C7F2CB-A8CE-1545-A08D-93592C4BAEEA}"/>
              </a:ext>
            </a:extLst>
          </p:cNvPr>
          <p:cNvSpPr txBox="1">
            <a:spLocks/>
          </p:cNvSpPr>
          <p:nvPr userDrawn="1"/>
        </p:nvSpPr>
        <p:spPr>
          <a:xfrm>
            <a:off x="333375" y="542925"/>
            <a:ext cx="8410575" cy="401648"/>
          </a:xfrm>
          <a:prstGeom prst="rect">
            <a:avLst/>
          </a:prstGeom>
        </p:spPr>
        <p:txBody>
          <a:bodyPr vert="horz" wrap="square" lIns="68580" tIns="34290" rIns="68580" bIns="3429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pt-BR" sz="2400" noProof="0">
                <a:latin typeface="+mj-lt"/>
              </a:rPr>
              <a:t>Clique para editar o estilo de título Mestre</a:t>
            </a:r>
          </a:p>
        </p:txBody>
      </p:sp>
      <p:grpSp>
        <p:nvGrpSpPr>
          <p:cNvPr id="12" name="Grupo 11">
            <a:extLst>
              <a:ext uri="{FF2B5EF4-FFF2-40B4-BE49-F238E27FC236}">
                <a16:creationId xmlns:a16="http://schemas.microsoft.com/office/drawing/2014/main" id="{7068FCE4-1B47-3C4B-B091-013120A97D09}"/>
              </a:ext>
            </a:extLst>
          </p:cNvPr>
          <p:cNvGrpSpPr/>
          <p:nvPr userDrawn="1"/>
        </p:nvGrpSpPr>
        <p:grpSpPr>
          <a:xfrm rot="16200000">
            <a:off x="307600" y="-241991"/>
            <a:ext cx="535531" cy="483982"/>
            <a:chOff x="10945855" y="7317026"/>
            <a:chExt cx="2483924" cy="2993104"/>
          </a:xfrm>
        </p:grpSpPr>
        <p:sp>
          <p:nvSpPr>
            <p:cNvPr id="13" name="Forma livre: Forma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5" name="Grupo 14">
            <a:extLst>
              <a:ext uri="{FF2B5EF4-FFF2-40B4-BE49-F238E27FC236}">
                <a16:creationId xmlns:a16="http://schemas.microsoft.com/office/drawing/2014/main" id="{BE1E08A0-195D-694F-947B-986A76FBB93E}"/>
              </a:ext>
            </a:extLst>
          </p:cNvPr>
          <p:cNvGrpSpPr/>
          <p:nvPr userDrawn="1"/>
        </p:nvGrpSpPr>
        <p:grpSpPr>
          <a:xfrm>
            <a:off x="-1" y="1357409"/>
            <a:ext cx="9144001" cy="4846320"/>
            <a:chOff x="-1" y="1357409"/>
            <a:chExt cx="12192001" cy="4917518"/>
          </a:xfrm>
        </p:grpSpPr>
        <p:sp>
          <p:nvSpPr>
            <p:cNvPr id="16" name="Retângulo: Canto Único Recortado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17" name="Retângulo: Canto Único Recortado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18" name="Forma livre: Forma 23">
            <a:extLst>
              <a:ext uri="{FF2B5EF4-FFF2-40B4-BE49-F238E27FC236}">
                <a16:creationId xmlns:a16="http://schemas.microsoft.com/office/drawing/2014/main" id="{A587DEFD-D470-4142-8E0D-A71DDB147C92}"/>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Espaço Reservado para o Número do Slide 4">
            <a:extLst>
              <a:ext uri="{FF2B5EF4-FFF2-40B4-BE49-F238E27FC236}">
                <a16:creationId xmlns:a16="http://schemas.microsoft.com/office/drawing/2014/main" id="{7D9BF857-7910-734D-A217-5E3344220AA2}"/>
              </a:ext>
            </a:extLst>
          </p:cNvPr>
          <p:cNvSpPr txBox="1">
            <a:spLocks/>
          </p:cNvSpPr>
          <p:nvPr userDrawn="1"/>
        </p:nvSpPr>
        <p:spPr>
          <a:xfrm>
            <a:off x="8439150" y="6315076"/>
            <a:ext cx="3048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pt-BR" sz="750" noProof="0" smtClean="0"/>
              <a:pPr rtl="0"/>
              <a:t>‹nº›</a:t>
            </a:fld>
            <a:endParaRPr lang="pt-BR" sz="750"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52" userDrawn="1">
          <p15:clr>
            <a:srgbClr val="F26B43"/>
          </p15:clr>
        </p15:guide>
        <p15:guide id="4" orient="horz" pos="336" userDrawn="1">
          <p15:clr>
            <a:srgbClr val="F26B43"/>
          </p15:clr>
        </p15:guide>
        <p15:guide id="5" pos="5508"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chart" Target="../charts/chart5.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dirty="0" smtClean="0"/>
              <a:t>Análise Exploratória de Dados</a:t>
            </a:r>
            <a:endParaRPr lang="pt-BR" dirty="0"/>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a:xfrm>
            <a:off x="2071116" y="3721607"/>
            <a:ext cx="5308092" cy="2273839"/>
          </a:xfrm>
        </p:spPr>
        <p:txBody>
          <a:bodyPr rtlCol="0">
            <a:normAutofit/>
          </a:bodyPr>
          <a:lstStyle/>
          <a:p>
            <a:r>
              <a:rPr lang="pt-BR" dirty="0" smtClean="0"/>
              <a:t>AC 5 e 6</a:t>
            </a:r>
          </a:p>
          <a:p>
            <a:endParaRPr lang="pt-BR" dirty="0"/>
          </a:p>
          <a:p>
            <a:r>
              <a:rPr lang="pt-BR" dirty="0" smtClean="0"/>
              <a:t>Adriano Maia</a:t>
            </a:r>
          </a:p>
          <a:p>
            <a:r>
              <a:rPr lang="pt-BR" dirty="0" smtClean="0"/>
              <a:t>Bruno Barroca</a:t>
            </a:r>
          </a:p>
          <a:p>
            <a:r>
              <a:rPr lang="pt-BR" dirty="0" smtClean="0"/>
              <a:t>Felipe C. Lau</a:t>
            </a:r>
          </a:p>
          <a:p>
            <a:r>
              <a:rPr lang="pt-BR" dirty="0" smtClean="0"/>
              <a:t>Leticia Marques</a:t>
            </a:r>
            <a:endParaRPr lang="pt-BR"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Grupo mais saudável: Grupo 03.</a:t>
            </a:r>
            <a:br>
              <a:rPr lang="pt-BR" dirty="0" smtClean="0"/>
            </a:br>
            <a:r>
              <a:rPr lang="pt-BR" dirty="0"/>
              <a:t/>
            </a:r>
            <a:br>
              <a:rPr lang="pt-BR" dirty="0"/>
            </a:br>
            <a:r>
              <a:rPr lang="pt-BR" dirty="0" smtClean="0"/>
              <a:t>Baseado principalmente na variável “Condições de saúde”</a:t>
            </a:r>
            <a:endParaRPr lang="pt-BR" dirty="0"/>
          </a:p>
        </p:txBody>
      </p:sp>
      <p:sp>
        <p:nvSpPr>
          <p:cNvPr id="2" name="Espaço Reservado para Número de Slide 1"/>
          <p:cNvSpPr>
            <a:spLocks noGrp="1"/>
          </p:cNvSpPr>
          <p:nvPr>
            <p:ph type="sldNum" sz="quarter" idx="12"/>
          </p:nvPr>
        </p:nvSpPr>
        <p:spPr/>
        <p:txBody>
          <a:bodyPr/>
          <a:lstStyle/>
          <a:p>
            <a:pPr rtl="0"/>
            <a:fld id="{C263D6C4-4840-40CC-AC84-17E24B3B7BDE}" type="slidenum">
              <a:rPr lang="pt-BR" noProof="0" smtClean="0"/>
              <a:pPr rtl="0"/>
              <a:t>10</a:t>
            </a:fld>
            <a:endParaRPr lang="pt-BR" noProof="0"/>
          </a:p>
        </p:txBody>
      </p:sp>
    </p:spTree>
    <p:extLst>
      <p:ext uri="{BB962C8B-B14F-4D97-AF65-F5344CB8AC3E}">
        <p14:creationId xmlns:p14="http://schemas.microsoft.com/office/powerpoint/2010/main" val="2327314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11</a:t>
            </a:fld>
            <a:endParaRPr lang="pt-BR" noProof="0"/>
          </a:p>
        </p:txBody>
      </p:sp>
      <p:sp>
        <p:nvSpPr>
          <p:cNvPr id="5" name="CaixaDeTexto 4"/>
          <p:cNvSpPr txBox="1"/>
          <p:nvPr/>
        </p:nvSpPr>
        <p:spPr>
          <a:xfrm>
            <a:off x="312420" y="640080"/>
            <a:ext cx="5455920" cy="1077218"/>
          </a:xfrm>
          <a:prstGeom prst="rect">
            <a:avLst/>
          </a:prstGeom>
          <a:noFill/>
        </p:spPr>
        <p:txBody>
          <a:bodyPr wrap="square" rtlCol="0">
            <a:spAutoFit/>
          </a:bodyPr>
          <a:lstStyle/>
          <a:p>
            <a:r>
              <a:rPr lang="pt-BR" sz="3200" dirty="0" smtClean="0">
                <a:solidFill>
                  <a:schemeClr val="bg1"/>
                </a:solidFill>
              </a:rPr>
              <a:t>Analisando as condições de saúde</a:t>
            </a:r>
            <a:endParaRPr lang="pt-BR" sz="3200" dirty="0">
              <a:solidFill>
                <a:schemeClr val="bg1"/>
              </a:solidFill>
            </a:endParaRPr>
          </a:p>
        </p:txBody>
      </p:sp>
    </p:spTree>
    <p:extLst>
      <p:ext uri="{BB962C8B-B14F-4D97-AF65-F5344CB8AC3E}">
        <p14:creationId xmlns:p14="http://schemas.microsoft.com/office/powerpoint/2010/main" val="3367790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rtl="0"/>
            <a:fld id="{C263D6C4-4840-40CC-AC84-17E24B3B7BDE}" type="slidenum">
              <a:rPr lang="pt-BR" noProof="0" smtClean="0"/>
              <a:pPr rtl="0"/>
              <a:t>12</a:t>
            </a:fld>
            <a:endParaRPr lang="pt-BR" noProof="0" dirty="0"/>
          </a:p>
        </p:txBody>
      </p:sp>
      <p:graphicFrame>
        <p:nvGraphicFramePr>
          <p:cNvPr id="5" name="Gráfico 4"/>
          <p:cNvGraphicFramePr>
            <a:graphicFrameLocks/>
          </p:cNvGraphicFramePr>
          <p:nvPr>
            <p:extLst>
              <p:ext uri="{D42A27DB-BD31-4B8C-83A1-F6EECF244321}">
                <p14:modId xmlns:p14="http://schemas.microsoft.com/office/powerpoint/2010/main" val="2168613700"/>
              </p:ext>
            </p:extLst>
          </p:nvPr>
        </p:nvGraphicFramePr>
        <p:xfrm>
          <a:off x="153520" y="574097"/>
          <a:ext cx="4319689" cy="26580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3021943943"/>
              </p:ext>
            </p:extLst>
          </p:nvPr>
        </p:nvGraphicFramePr>
        <p:xfrm>
          <a:off x="4676393" y="561975"/>
          <a:ext cx="4320772" cy="2658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ext uri="{D42A27DB-BD31-4B8C-83A1-F6EECF244321}">
                <p14:modId xmlns:p14="http://schemas.microsoft.com/office/powerpoint/2010/main" val="462723203"/>
              </p:ext>
            </p:extLst>
          </p:nvPr>
        </p:nvGraphicFramePr>
        <p:xfrm>
          <a:off x="153520" y="3444343"/>
          <a:ext cx="4340756" cy="26000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Gráfico 7"/>
          <p:cNvGraphicFramePr>
            <a:graphicFrameLocks/>
          </p:cNvGraphicFramePr>
          <p:nvPr>
            <p:extLst>
              <p:ext uri="{D42A27DB-BD31-4B8C-83A1-F6EECF244321}">
                <p14:modId xmlns:p14="http://schemas.microsoft.com/office/powerpoint/2010/main" val="1671732766"/>
              </p:ext>
            </p:extLst>
          </p:nvPr>
        </p:nvGraphicFramePr>
        <p:xfrm>
          <a:off x="4676393" y="3427437"/>
          <a:ext cx="4333493" cy="2633852"/>
        </p:xfrm>
        <a:graphic>
          <a:graphicData uri="http://schemas.openxmlformats.org/drawingml/2006/chart">
            <c:chart xmlns:c="http://schemas.openxmlformats.org/drawingml/2006/chart" xmlns:r="http://schemas.openxmlformats.org/officeDocument/2006/relationships" r:id="rId5"/>
          </a:graphicData>
        </a:graphic>
      </p:graphicFrame>
      <p:pic>
        <p:nvPicPr>
          <p:cNvPr id="3" name="Imagem 2"/>
          <p:cNvPicPr>
            <a:picLocks noChangeAspect="1"/>
          </p:cNvPicPr>
          <p:nvPr/>
        </p:nvPicPr>
        <p:blipFill>
          <a:blip r:embed="rId6"/>
          <a:stretch>
            <a:fillRect/>
          </a:stretch>
        </p:blipFill>
        <p:spPr>
          <a:xfrm>
            <a:off x="3620700" y="6131651"/>
            <a:ext cx="1747151" cy="634940"/>
          </a:xfrm>
          <a:prstGeom prst="rect">
            <a:avLst/>
          </a:prstGeom>
        </p:spPr>
      </p:pic>
    </p:spTree>
    <p:extLst>
      <p:ext uri="{BB962C8B-B14F-4D97-AF65-F5344CB8AC3E}">
        <p14:creationId xmlns:p14="http://schemas.microsoft.com/office/powerpoint/2010/main" val="1980712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os exames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13</a:t>
            </a:fld>
            <a:endParaRPr lang="pt-BR" noProof="0"/>
          </a:p>
        </p:txBody>
      </p:sp>
      <p:sp>
        <p:nvSpPr>
          <p:cNvPr id="4" name="Espaço Reservado para Conteúdo 3"/>
          <p:cNvSpPr>
            <a:spLocks noGrp="1"/>
          </p:cNvSpPr>
          <p:nvPr>
            <p:ph sz="half" idx="1"/>
          </p:nvPr>
        </p:nvSpPr>
        <p:spPr/>
        <p:txBody>
          <a:bodyPr/>
          <a:lstStyle/>
          <a:p>
            <a:r>
              <a:rPr lang="pt-BR" dirty="0" smtClean="0"/>
              <a:t>Calculou-se a frequência relativa de todos os exames para saber </a:t>
            </a:r>
            <a:r>
              <a:rPr lang="pt-BR" dirty="0"/>
              <a:t>a porcentagem de </a:t>
            </a:r>
            <a:r>
              <a:rPr lang="pt-BR" dirty="0" smtClean="0"/>
              <a:t>quantos no grupo estavam dentro do normal.</a:t>
            </a:r>
          </a:p>
          <a:p>
            <a:endParaRPr lang="pt-BR" dirty="0"/>
          </a:p>
          <a:p>
            <a:r>
              <a:rPr lang="pt-BR" dirty="0" smtClean="0"/>
              <a:t>Considerando os padrões normais, todos os grupos apresentam uma frequência alta de níveis normais de exames.</a:t>
            </a:r>
          </a:p>
          <a:p>
            <a:endParaRPr lang="pt-BR" dirty="0"/>
          </a:p>
        </p:txBody>
      </p:sp>
      <p:graphicFrame>
        <p:nvGraphicFramePr>
          <p:cNvPr id="7" name="Espaço Reservado para Conteúdo 6"/>
          <p:cNvGraphicFramePr>
            <a:graphicFrameLocks noGrp="1"/>
          </p:cNvGraphicFramePr>
          <p:nvPr>
            <p:ph sz="half" idx="2"/>
            <p:extLst>
              <p:ext uri="{D42A27DB-BD31-4B8C-83A1-F6EECF244321}">
                <p14:modId xmlns:p14="http://schemas.microsoft.com/office/powerpoint/2010/main" val="3199295694"/>
              </p:ext>
            </p:extLst>
          </p:nvPr>
        </p:nvGraphicFramePr>
        <p:xfrm>
          <a:off x="4856163" y="1517650"/>
          <a:ext cx="3887787" cy="4659313"/>
        </p:xfrm>
        <a:graphic>
          <a:graphicData uri="http://schemas.openxmlformats.org/drawingml/2006/chart">
            <c:chart xmlns:c="http://schemas.openxmlformats.org/drawingml/2006/chart" xmlns:r="http://schemas.openxmlformats.org/officeDocument/2006/relationships" r:id="rId2"/>
          </a:graphicData>
        </a:graphic>
      </p:graphicFrame>
      <p:sp>
        <p:nvSpPr>
          <p:cNvPr id="8" name="CaixaDeTexto 7"/>
          <p:cNvSpPr txBox="1"/>
          <p:nvPr/>
        </p:nvSpPr>
        <p:spPr>
          <a:xfrm>
            <a:off x="5322728" y="6176963"/>
            <a:ext cx="2954655" cy="369332"/>
          </a:xfrm>
          <a:prstGeom prst="rect">
            <a:avLst/>
          </a:prstGeom>
          <a:noFill/>
        </p:spPr>
        <p:txBody>
          <a:bodyPr wrap="none" rtlCol="0">
            <a:spAutoFit/>
          </a:bodyPr>
          <a:lstStyle/>
          <a:p>
            <a:r>
              <a:rPr lang="pt-BR" dirty="0" smtClean="0">
                <a:solidFill>
                  <a:schemeClr val="bg1"/>
                </a:solidFill>
              </a:rPr>
              <a:t>Hemoglobina: 12 a 18 g/</a:t>
            </a:r>
            <a:r>
              <a:rPr lang="pt-BR" dirty="0" err="1" smtClean="0">
                <a:solidFill>
                  <a:schemeClr val="bg1"/>
                </a:solidFill>
              </a:rPr>
              <a:t>dL</a:t>
            </a:r>
            <a:endParaRPr lang="pt-BR" dirty="0">
              <a:solidFill>
                <a:schemeClr val="bg1"/>
              </a:solidFill>
            </a:endParaRPr>
          </a:p>
        </p:txBody>
      </p:sp>
      <p:sp>
        <p:nvSpPr>
          <p:cNvPr id="9" name="Retângulo 8"/>
          <p:cNvSpPr/>
          <p:nvPr/>
        </p:nvSpPr>
        <p:spPr>
          <a:xfrm>
            <a:off x="6445724" y="5845970"/>
            <a:ext cx="1227615" cy="266700"/>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1318668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os exames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14</a:t>
            </a:fld>
            <a:endParaRPr lang="pt-BR" noProof="0"/>
          </a:p>
        </p:txBody>
      </p:sp>
      <p:sp>
        <p:nvSpPr>
          <p:cNvPr id="4" name="Espaço Reservado para Conteúdo 3"/>
          <p:cNvSpPr>
            <a:spLocks noGrp="1"/>
          </p:cNvSpPr>
          <p:nvPr>
            <p:ph sz="half" idx="1"/>
          </p:nvPr>
        </p:nvSpPr>
        <p:spPr/>
        <p:txBody>
          <a:bodyPr/>
          <a:lstStyle/>
          <a:p>
            <a:r>
              <a:rPr lang="pt-BR" dirty="0" smtClean="0"/>
              <a:t>Calculou-se a frequência relativa de todos os exames para saber </a:t>
            </a:r>
            <a:r>
              <a:rPr lang="pt-BR" dirty="0"/>
              <a:t>a porcentagem de </a:t>
            </a:r>
            <a:r>
              <a:rPr lang="pt-BR" dirty="0" smtClean="0"/>
              <a:t>quantos no grupo estavam dentro do normal.</a:t>
            </a:r>
          </a:p>
          <a:p>
            <a:endParaRPr lang="pt-BR" dirty="0"/>
          </a:p>
          <a:p>
            <a:r>
              <a:rPr lang="pt-BR" dirty="0" smtClean="0"/>
              <a:t>Considerando os padrões normais, todos os grupos apresentam uma frequência alta de níveis normais de exames.</a:t>
            </a:r>
            <a:endParaRPr lang="pt-BR" dirty="0"/>
          </a:p>
        </p:txBody>
      </p:sp>
      <p:graphicFrame>
        <p:nvGraphicFramePr>
          <p:cNvPr id="9" name="Espaço Reservado para Conteúdo 8"/>
          <p:cNvGraphicFramePr>
            <a:graphicFrameLocks noGrp="1"/>
          </p:cNvGraphicFramePr>
          <p:nvPr>
            <p:ph sz="half" idx="2"/>
            <p:extLst>
              <p:ext uri="{D42A27DB-BD31-4B8C-83A1-F6EECF244321}">
                <p14:modId xmlns:p14="http://schemas.microsoft.com/office/powerpoint/2010/main" val="3207759488"/>
              </p:ext>
            </p:extLst>
          </p:nvPr>
        </p:nvGraphicFramePr>
        <p:xfrm>
          <a:off x="4856163" y="1517650"/>
          <a:ext cx="3887787" cy="4659313"/>
        </p:xfrm>
        <a:graphic>
          <a:graphicData uri="http://schemas.openxmlformats.org/drawingml/2006/chart">
            <c:chart xmlns:c="http://schemas.openxmlformats.org/drawingml/2006/chart" xmlns:r="http://schemas.openxmlformats.org/officeDocument/2006/relationships" r:id="rId2"/>
          </a:graphicData>
        </a:graphic>
      </p:graphicFrame>
      <p:sp>
        <p:nvSpPr>
          <p:cNvPr id="10" name="CaixaDeTexto 9"/>
          <p:cNvSpPr txBox="1"/>
          <p:nvPr/>
        </p:nvSpPr>
        <p:spPr>
          <a:xfrm>
            <a:off x="5555932" y="6176963"/>
            <a:ext cx="2967479" cy="369332"/>
          </a:xfrm>
          <a:prstGeom prst="rect">
            <a:avLst/>
          </a:prstGeom>
          <a:noFill/>
        </p:spPr>
        <p:txBody>
          <a:bodyPr wrap="none" rtlCol="0">
            <a:spAutoFit/>
          </a:bodyPr>
          <a:lstStyle/>
          <a:p>
            <a:r>
              <a:rPr lang="pt-BR" dirty="0" smtClean="0">
                <a:solidFill>
                  <a:schemeClr val="bg1"/>
                </a:solidFill>
              </a:rPr>
              <a:t>Creatinina: 0,5 a 1,2 mg/</a:t>
            </a:r>
            <a:r>
              <a:rPr lang="pt-BR" dirty="0" err="1" smtClean="0">
                <a:solidFill>
                  <a:schemeClr val="bg1"/>
                </a:solidFill>
              </a:rPr>
              <a:t>dL</a:t>
            </a:r>
            <a:endParaRPr lang="pt-BR" dirty="0">
              <a:solidFill>
                <a:schemeClr val="bg1"/>
              </a:solidFill>
            </a:endParaRPr>
          </a:p>
        </p:txBody>
      </p:sp>
      <p:sp>
        <p:nvSpPr>
          <p:cNvPr id="11" name="Retângulo 10"/>
          <p:cNvSpPr/>
          <p:nvPr/>
        </p:nvSpPr>
        <p:spPr>
          <a:xfrm>
            <a:off x="6445726" y="5845970"/>
            <a:ext cx="785654" cy="266700"/>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361262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os exames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15</a:t>
            </a:fld>
            <a:endParaRPr lang="pt-BR" noProof="0"/>
          </a:p>
        </p:txBody>
      </p:sp>
      <p:sp>
        <p:nvSpPr>
          <p:cNvPr id="4" name="Espaço Reservado para Conteúdo 3"/>
          <p:cNvSpPr>
            <a:spLocks noGrp="1"/>
          </p:cNvSpPr>
          <p:nvPr>
            <p:ph sz="half" idx="1"/>
          </p:nvPr>
        </p:nvSpPr>
        <p:spPr/>
        <p:txBody>
          <a:bodyPr/>
          <a:lstStyle/>
          <a:p>
            <a:r>
              <a:rPr lang="pt-BR" dirty="0" smtClean="0"/>
              <a:t>Calculou-se a frequência relativa de todos os exames para saber </a:t>
            </a:r>
            <a:r>
              <a:rPr lang="pt-BR" dirty="0"/>
              <a:t>a porcentagem de </a:t>
            </a:r>
            <a:r>
              <a:rPr lang="pt-BR" dirty="0" smtClean="0"/>
              <a:t>quantos no grupo estavam dentro do normal.</a:t>
            </a:r>
          </a:p>
          <a:p>
            <a:endParaRPr lang="pt-BR" dirty="0"/>
          </a:p>
          <a:p>
            <a:r>
              <a:rPr lang="pt-BR" dirty="0" smtClean="0"/>
              <a:t>Considerando os padrões normais, todos os grupos apresentam uma frequência alta de níveis normais de exames.</a:t>
            </a:r>
            <a:endParaRPr lang="pt-BR" dirty="0"/>
          </a:p>
        </p:txBody>
      </p:sp>
      <p:graphicFrame>
        <p:nvGraphicFramePr>
          <p:cNvPr id="8" name="Espaço Reservado para Conteúdo 7"/>
          <p:cNvGraphicFramePr>
            <a:graphicFrameLocks noGrp="1"/>
          </p:cNvGraphicFramePr>
          <p:nvPr>
            <p:ph sz="half" idx="2"/>
            <p:extLst>
              <p:ext uri="{D42A27DB-BD31-4B8C-83A1-F6EECF244321}">
                <p14:modId xmlns:p14="http://schemas.microsoft.com/office/powerpoint/2010/main" val="1502145715"/>
              </p:ext>
            </p:extLst>
          </p:nvPr>
        </p:nvGraphicFramePr>
        <p:xfrm>
          <a:off x="4856163" y="1517650"/>
          <a:ext cx="3887787" cy="4659313"/>
        </p:xfrm>
        <a:graphic>
          <a:graphicData uri="http://schemas.openxmlformats.org/drawingml/2006/chart">
            <c:chart xmlns:c="http://schemas.openxmlformats.org/drawingml/2006/chart" xmlns:r="http://schemas.openxmlformats.org/officeDocument/2006/relationships" r:id="rId2"/>
          </a:graphicData>
        </a:graphic>
      </p:graphicFrame>
      <p:sp>
        <p:nvSpPr>
          <p:cNvPr id="9" name="CaixaDeTexto 8"/>
          <p:cNvSpPr txBox="1"/>
          <p:nvPr/>
        </p:nvSpPr>
        <p:spPr>
          <a:xfrm>
            <a:off x="5561439" y="6130410"/>
            <a:ext cx="2877711" cy="369332"/>
          </a:xfrm>
          <a:prstGeom prst="rect">
            <a:avLst/>
          </a:prstGeom>
          <a:noFill/>
        </p:spPr>
        <p:txBody>
          <a:bodyPr wrap="none" rtlCol="0">
            <a:spAutoFit/>
          </a:bodyPr>
          <a:lstStyle/>
          <a:p>
            <a:r>
              <a:rPr lang="pt-BR" dirty="0" smtClean="0">
                <a:solidFill>
                  <a:schemeClr val="bg1"/>
                </a:solidFill>
              </a:rPr>
              <a:t>Bilirrubina: 0,3 a 1,2mg/</a:t>
            </a:r>
            <a:r>
              <a:rPr lang="pt-BR" dirty="0" err="1" smtClean="0">
                <a:solidFill>
                  <a:schemeClr val="bg1"/>
                </a:solidFill>
              </a:rPr>
              <a:t>dL</a:t>
            </a:r>
            <a:endParaRPr lang="pt-BR" dirty="0">
              <a:solidFill>
                <a:schemeClr val="bg1"/>
              </a:solidFill>
            </a:endParaRPr>
          </a:p>
        </p:txBody>
      </p:sp>
      <p:sp>
        <p:nvSpPr>
          <p:cNvPr id="10" name="Retângulo 9"/>
          <p:cNvSpPr/>
          <p:nvPr/>
        </p:nvSpPr>
        <p:spPr>
          <a:xfrm>
            <a:off x="5036820" y="5848947"/>
            <a:ext cx="792480" cy="265509"/>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2996893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os exames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16</a:t>
            </a:fld>
            <a:endParaRPr lang="pt-BR" noProof="0"/>
          </a:p>
        </p:txBody>
      </p:sp>
      <p:sp>
        <p:nvSpPr>
          <p:cNvPr id="4" name="Espaço Reservado para Conteúdo 3"/>
          <p:cNvSpPr>
            <a:spLocks noGrp="1"/>
          </p:cNvSpPr>
          <p:nvPr>
            <p:ph sz="half" idx="1"/>
          </p:nvPr>
        </p:nvSpPr>
        <p:spPr/>
        <p:txBody>
          <a:bodyPr/>
          <a:lstStyle/>
          <a:p>
            <a:r>
              <a:rPr lang="pt-BR" dirty="0" smtClean="0"/>
              <a:t>Calculou-se a frequência relativa de todos os exames para saber a porcentagem de quantos no grupo estavam dentro do normal.</a:t>
            </a:r>
          </a:p>
          <a:p>
            <a:endParaRPr lang="pt-BR" dirty="0"/>
          </a:p>
          <a:p>
            <a:r>
              <a:rPr lang="pt-BR" dirty="0" smtClean="0"/>
              <a:t>Considerando os padrões normais, todos os grupos apresentam uma frequência alta de níveis normais de exames.</a:t>
            </a:r>
            <a:endParaRPr lang="pt-BR" dirty="0"/>
          </a:p>
        </p:txBody>
      </p:sp>
      <p:graphicFrame>
        <p:nvGraphicFramePr>
          <p:cNvPr id="8" name="Espaço Reservado para Conteúdo 7"/>
          <p:cNvGraphicFramePr>
            <a:graphicFrameLocks noGrp="1"/>
          </p:cNvGraphicFramePr>
          <p:nvPr>
            <p:ph sz="half" idx="2"/>
            <p:extLst>
              <p:ext uri="{D42A27DB-BD31-4B8C-83A1-F6EECF244321}">
                <p14:modId xmlns:p14="http://schemas.microsoft.com/office/powerpoint/2010/main" val="2481536629"/>
              </p:ext>
            </p:extLst>
          </p:nvPr>
        </p:nvGraphicFramePr>
        <p:xfrm>
          <a:off x="4856163" y="1517650"/>
          <a:ext cx="3887787" cy="4659313"/>
        </p:xfrm>
        <a:graphic>
          <a:graphicData uri="http://schemas.openxmlformats.org/drawingml/2006/chart">
            <c:chart xmlns:c="http://schemas.openxmlformats.org/drawingml/2006/chart" xmlns:r="http://schemas.openxmlformats.org/officeDocument/2006/relationships" r:id="rId2"/>
          </a:graphicData>
        </a:graphic>
      </p:graphicFrame>
      <p:sp>
        <p:nvSpPr>
          <p:cNvPr id="9" name="CaixaDeTexto 8"/>
          <p:cNvSpPr txBox="1"/>
          <p:nvPr/>
        </p:nvSpPr>
        <p:spPr>
          <a:xfrm>
            <a:off x="5910633" y="6176963"/>
            <a:ext cx="2210862" cy="369332"/>
          </a:xfrm>
          <a:prstGeom prst="rect">
            <a:avLst/>
          </a:prstGeom>
          <a:noFill/>
        </p:spPr>
        <p:txBody>
          <a:bodyPr wrap="none" rtlCol="0">
            <a:spAutoFit/>
          </a:bodyPr>
          <a:lstStyle/>
          <a:p>
            <a:r>
              <a:rPr lang="pt-BR" dirty="0" smtClean="0">
                <a:solidFill>
                  <a:schemeClr val="bg1"/>
                </a:solidFill>
              </a:rPr>
              <a:t>Proteína: 6 a 8 g/</a:t>
            </a:r>
            <a:r>
              <a:rPr lang="pt-BR" dirty="0" err="1" smtClean="0">
                <a:solidFill>
                  <a:schemeClr val="bg1"/>
                </a:solidFill>
              </a:rPr>
              <a:t>dL</a:t>
            </a:r>
            <a:endParaRPr lang="pt-BR" dirty="0">
              <a:solidFill>
                <a:schemeClr val="bg1"/>
              </a:solidFill>
            </a:endParaRPr>
          </a:p>
        </p:txBody>
      </p:sp>
      <p:sp>
        <p:nvSpPr>
          <p:cNvPr id="10" name="Retângulo 9"/>
          <p:cNvSpPr/>
          <p:nvPr/>
        </p:nvSpPr>
        <p:spPr>
          <a:xfrm>
            <a:off x="6545580" y="5845970"/>
            <a:ext cx="556260" cy="266700"/>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696947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 name="Gráfico 15"/>
          <p:cNvGraphicFramePr>
            <a:graphicFrameLocks/>
          </p:cNvGraphicFramePr>
          <p:nvPr>
            <p:extLst>
              <p:ext uri="{D42A27DB-BD31-4B8C-83A1-F6EECF244321}">
                <p14:modId xmlns:p14="http://schemas.microsoft.com/office/powerpoint/2010/main" val="3474317891"/>
              </p:ext>
            </p:extLst>
          </p:nvPr>
        </p:nvGraphicFramePr>
        <p:xfrm>
          <a:off x="353376" y="365760"/>
          <a:ext cx="4066223" cy="5097780"/>
        </p:xfrm>
        <a:graphic>
          <a:graphicData uri="http://schemas.openxmlformats.org/drawingml/2006/chart">
            <c:chart xmlns:c="http://schemas.openxmlformats.org/drawingml/2006/chart" xmlns:r="http://schemas.openxmlformats.org/officeDocument/2006/relationships" r:id="rId2"/>
          </a:graphicData>
        </a:graphic>
      </p:graphicFrame>
      <p:sp>
        <p:nvSpPr>
          <p:cNvPr id="2" name="Espaço Reservado para Número de Slide 1"/>
          <p:cNvSpPr>
            <a:spLocks noGrp="1"/>
          </p:cNvSpPr>
          <p:nvPr>
            <p:ph type="sldNum" sz="quarter" idx="12"/>
          </p:nvPr>
        </p:nvSpPr>
        <p:spPr/>
        <p:txBody>
          <a:bodyPr/>
          <a:lstStyle/>
          <a:p>
            <a:pPr rtl="0"/>
            <a:fld id="{C263D6C4-4840-40CC-AC84-17E24B3B7BDE}" type="slidenum">
              <a:rPr lang="pt-BR" noProof="0" smtClean="0"/>
              <a:pPr rtl="0"/>
              <a:t>17</a:t>
            </a:fld>
            <a:endParaRPr lang="pt-BR" noProof="0"/>
          </a:p>
        </p:txBody>
      </p:sp>
      <p:graphicFrame>
        <p:nvGraphicFramePr>
          <p:cNvPr id="8" name="Gráfico 7"/>
          <p:cNvGraphicFramePr>
            <a:graphicFrameLocks/>
          </p:cNvGraphicFramePr>
          <p:nvPr>
            <p:extLst>
              <p:ext uri="{D42A27DB-BD31-4B8C-83A1-F6EECF244321}">
                <p14:modId xmlns:p14="http://schemas.microsoft.com/office/powerpoint/2010/main" val="1769747265"/>
              </p:ext>
            </p:extLst>
          </p:nvPr>
        </p:nvGraphicFramePr>
        <p:xfrm>
          <a:off x="4606290" y="365760"/>
          <a:ext cx="4457700" cy="509778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p:cNvSpPr txBox="1"/>
          <p:nvPr/>
        </p:nvSpPr>
        <p:spPr>
          <a:xfrm>
            <a:off x="5501640" y="5593080"/>
            <a:ext cx="2877711" cy="369332"/>
          </a:xfrm>
          <a:prstGeom prst="rect">
            <a:avLst/>
          </a:prstGeom>
          <a:noFill/>
        </p:spPr>
        <p:txBody>
          <a:bodyPr wrap="none" rtlCol="0">
            <a:spAutoFit/>
          </a:bodyPr>
          <a:lstStyle/>
          <a:p>
            <a:r>
              <a:rPr lang="pt-BR" dirty="0" smtClean="0">
                <a:solidFill>
                  <a:schemeClr val="bg1"/>
                </a:solidFill>
              </a:rPr>
              <a:t>Bilirrubina: 0,3 a 1,2mg/</a:t>
            </a:r>
            <a:r>
              <a:rPr lang="pt-BR" dirty="0" err="1" smtClean="0">
                <a:solidFill>
                  <a:schemeClr val="bg1"/>
                </a:solidFill>
              </a:rPr>
              <a:t>dL</a:t>
            </a:r>
            <a:endParaRPr lang="pt-BR" dirty="0">
              <a:solidFill>
                <a:schemeClr val="bg1"/>
              </a:solidFill>
            </a:endParaRPr>
          </a:p>
        </p:txBody>
      </p:sp>
      <p:sp>
        <p:nvSpPr>
          <p:cNvPr id="11" name="CaixaDeTexto 10"/>
          <p:cNvSpPr txBox="1"/>
          <p:nvPr/>
        </p:nvSpPr>
        <p:spPr>
          <a:xfrm>
            <a:off x="731520" y="5593080"/>
            <a:ext cx="2954655" cy="369332"/>
          </a:xfrm>
          <a:prstGeom prst="rect">
            <a:avLst/>
          </a:prstGeom>
          <a:noFill/>
        </p:spPr>
        <p:txBody>
          <a:bodyPr wrap="none" rtlCol="0">
            <a:spAutoFit/>
          </a:bodyPr>
          <a:lstStyle/>
          <a:p>
            <a:r>
              <a:rPr lang="pt-BR" dirty="0" smtClean="0">
                <a:solidFill>
                  <a:schemeClr val="bg1"/>
                </a:solidFill>
              </a:rPr>
              <a:t>Hemoglobina: 12 a 18 g/</a:t>
            </a:r>
            <a:r>
              <a:rPr lang="pt-BR" dirty="0" err="1" smtClean="0">
                <a:solidFill>
                  <a:schemeClr val="bg1"/>
                </a:solidFill>
              </a:rPr>
              <a:t>dL</a:t>
            </a:r>
            <a:endParaRPr lang="pt-BR" dirty="0">
              <a:solidFill>
                <a:schemeClr val="bg1"/>
              </a:solidFill>
            </a:endParaRPr>
          </a:p>
        </p:txBody>
      </p:sp>
      <p:sp>
        <p:nvSpPr>
          <p:cNvPr id="12" name="Retângulo 11"/>
          <p:cNvSpPr/>
          <p:nvPr/>
        </p:nvSpPr>
        <p:spPr>
          <a:xfrm>
            <a:off x="2049780" y="5105400"/>
            <a:ext cx="708660" cy="266700"/>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
        <p:nvSpPr>
          <p:cNvPr id="13" name="Retângulo 12"/>
          <p:cNvSpPr/>
          <p:nvPr/>
        </p:nvSpPr>
        <p:spPr>
          <a:xfrm>
            <a:off x="4892040" y="5105400"/>
            <a:ext cx="845820" cy="266700"/>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3674681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rtl="0"/>
            <a:fld id="{C263D6C4-4840-40CC-AC84-17E24B3B7BDE}" type="slidenum">
              <a:rPr lang="pt-BR" noProof="0" smtClean="0"/>
              <a:pPr rtl="0"/>
              <a:t>18</a:t>
            </a:fld>
            <a:endParaRPr lang="pt-BR" noProof="0"/>
          </a:p>
        </p:txBody>
      </p:sp>
      <p:sp>
        <p:nvSpPr>
          <p:cNvPr id="7" name="CaixaDeTexto 6"/>
          <p:cNvSpPr txBox="1"/>
          <p:nvPr/>
        </p:nvSpPr>
        <p:spPr>
          <a:xfrm>
            <a:off x="1188189" y="5593080"/>
            <a:ext cx="2210862" cy="369332"/>
          </a:xfrm>
          <a:prstGeom prst="rect">
            <a:avLst/>
          </a:prstGeom>
          <a:noFill/>
        </p:spPr>
        <p:txBody>
          <a:bodyPr wrap="none" rtlCol="0">
            <a:spAutoFit/>
          </a:bodyPr>
          <a:lstStyle/>
          <a:p>
            <a:r>
              <a:rPr lang="pt-BR" dirty="0" smtClean="0">
                <a:solidFill>
                  <a:schemeClr val="bg1"/>
                </a:solidFill>
              </a:rPr>
              <a:t>Proteína: 6 a 8 g/</a:t>
            </a:r>
            <a:r>
              <a:rPr lang="pt-BR" dirty="0" err="1" smtClean="0">
                <a:solidFill>
                  <a:schemeClr val="bg1"/>
                </a:solidFill>
              </a:rPr>
              <a:t>dL</a:t>
            </a:r>
            <a:endParaRPr lang="pt-BR" dirty="0">
              <a:solidFill>
                <a:schemeClr val="bg1"/>
              </a:solidFill>
            </a:endParaRPr>
          </a:p>
        </p:txBody>
      </p:sp>
      <p:sp>
        <p:nvSpPr>
          <p:cNvPr id="8" name="CaixaDeTexto 7"/>
          <p:cNvSpPr txBox="1"/>
          <p:nvPr/>
        </p:nvSpPr>
        <p:spPr>
          <a:xfrm>
            <a:off x="5586412" y="5593080"/>
            <a:ext cx="2710999" cy="369332"/>
          </a:xfrm>
          <a:prstGeom prst="rect">
            <a:avLst/>
          </a:prstGeom>
          <a:noFill/>
        </p:spPr>
        <p:txBody>
          <a:bodyPr wrap="none" rtlCol="0">
            <a:spAutoFit/>
          </a:bodyPr>
          <a:lstStyle/>
          <a:p>
            <a:r>
              <a:rPr lang="pt-BR" dirty="0" smtClean="0">
                <a:solidFill>
                  <a:schemeClr val="bg1"/>
                </a:solidFill>
              </a:rPr>
              <a:t>Creatinina: 0,5 a 18 g/</a:t>
            </a:r>
            <a:r>
              <a:rPr lang="pt-BR" dirty="0" err="1" smtClean="0">
                <a:solidFill>
                  <a:schemeClr val="bg1"/>
                </a:solidFill>
              </a:rPr>
              <a:t>dL</a:t>
            </a:r>
            <a:endParaRPr lang="pt-BR" dirty="0">
              <a:solidFill>
                <a:schemeClr val="bg1"/>
              </a:solidFill>
            </a:endParaRPr>
          </a:p>
        </p:txBody>
      </p:sp>
      <p:graphicFrame>
        <p:nvGraphicFramePr>
          <p:cNvPr id="9" name="Gráfico 8"/>
          <p:cNvGraphicFramePr>
            <a:graphicFrameLocks/>
          </p:cNvGraphicFramePr>
          <p:nvPr>
            <p:extLst>
              <p:ext uri="{D42A27DB-BD31-4B8C-83A1-F6EECF244321}">
                <p14:modId xmlns:p14="http://schemas.microsoft.com/office/powerpoint/2010/main" val="2501786802"/>
              </p:ext>
            </p:extLst>
          </p:nvPr>
        </p:nvGraphicFramePr>
        <p:xfrm>
          <a:off x="137160" y="358140"/>
          <a:ext cx="4358640" cy="52349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1376986893"/>
              </p:ext>
            </p:extLst>
          </p:nvPr>
        </p:nvGraphicFramePr>
        <p:xfrm>
          <a:off x="4587240" y="358140"/>
          <a:ext cx="4389120" cy="523494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tângulo 10"/>
          <p:cNvSpPr/>
          <p:nvPr/>
        </p:nvSpPr>
        <p:spPr>
          <a:xfrm>
            <a:off x="2049780" y="5288280"/>
            <a:ext cx="563880" cy="202168"/>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
        <p:nvSpPr>
          <p:cNvPr id="12" name="Retângulo 11"/>
          <p:cNvSpPr/>
          <p:nvPr/>
        </p:nvSpPr>
        <p:spPr>
          <a:xfrm>
            <a:off x="6378030" y="5288280"/>
            <a:ext cx="800010" cy="202168"/>
          </a:xfrm>
          <a:prstGeom prst="rect">
            <a:avLst/>
          </a:prstGeom>
          <a:noFill/>
          <a:ln w="19050" cap="flat" cmpd="sng" algn="ctr">
            <a:solidFill>
              <a:schemeClr val="accent5">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spTree>
    <p:extLst>
      <p:ext uri="{BB962C8B-B14F-4D97-AF65-F5344CB8AC3E}">
        <p14:creationId xmlns:p14="http://schemas.microsoft.com/office/powerpoint/2010/main" val="1138613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pt-BR"/>
              <a:t>Título do Conteúdo</a:t>
            </a:r>
          </a:p>
        </p:txBody>
      </p:sp>
      <p:sp>
        <p:nvSpPr>
          <p:cNvPr id="2" name="Espaço Reservado para o Número do Slid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pt-BR" smtClean="0"/>
              <a:pPr rtl="0"/>
              <a:t>19</a:t>
            </a:fld>
            <a:endParaRPr lang="pt-BR"/>
          </a:p>
        </p:txBody>
      </p:sp>
      <p:sp>
        <p:nvSpPr>
          <p:cNvPr id="7" name="Espaço Reservado para Texto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p:txBody>
      </p:sp>
      <p:sp>
        <p:nvSpPr>
          <p:cNvPr id="5" name="Espaço Reservado para Texto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pt-BR"/>
              <a:t>Lorem ipsum dolor sit amet</a:t>
            </a:r>
          </a:p>
        </p:txBody>
      </p:sp>
      <p:sp>
        <p:nvSpPr>
          <p:cNvPr id="8" name="Espaço Reservado para Texto 7">
            <a:extLst>
              <a:ext uri="{FF2B5EF4-FFF2-40B4-BE49-F238E27FC236}">
                <a16:creationId xmlns:a16="http://schemas.microsoft.com/office/drawing/2014/main" id="{47DC4E62-1A34-4F98-A451-214F1808519C}"/>
              </a:ext>
            </a:extLst>
          </p:cNvPr>
          <p:cNvSpPr>
            <a:spLocks noGrp="1"/>
          </p:cNvSpPr>
          <p:nvPr>
            <p:ph type="body" sz="quarter" idx="2"/>
          </p:nvPr>
        </p:nvSpPr>
        <p:spPr>
          <a:xfrm>
            <a:off x="333376" y="2505075"/>
            <a:ext cx="3270884" cy="1236345"/>
          </a:xfrm>
        </p:spPr>
        <p:txBody>
          <a:bodyPr rtlCol="0">
            <a:normAutofit fontScale="77500" lnSpcReduction="20000"/>
          </a:body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a:p>
            <a:pPr rtl="0"/>
            <a:endParaRPr lang="pt-BR" dirty="0"/>
          </a:p>
          <a:p>
            <a:pPr rtl="0"/>
            <a:endParaRPr lang="pt-BR" dirty="0"/>
          </a:p>
        </p:txBody>
      </p:sp>
      <p:sp>
        <p:nvSpPr>
          <p:cNvPr id="6" name="Espaço Reservado para Texto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a:p>
            <a:pPr rtl="0"/>
            <a:endParaRPr lang="pt-B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endParaRPr lang="pt-BR"/>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2</a:t>
            </a:fld>
            <a:endParaRPr lang="pt-BR" noProof="0"/>
          </a:p>
        </p:txBody>
      </p:sp>
      <p:sp>
        <p:nvSpPr>
          <p:cNvPr id="4" name="Título 3"/>
          <p:cNvSpPr>
            <a:spLocks noGrp="1"/>
          </p:cNvSpPr>
          <p:nvPr>
            <p:ph type="title"/>
          </p:nvPr>
        </p:nvSpPr>
        <p:spPr/>
        <p:txBody>
          <a:bodyPr/>
          <a:lstStyle/>
          <a:p>
            <a:r>
              <a:rPr lang="pt-BR" dirty="0" smtClean="0"/>
              <a:t>Variáveis</a:t>
            </a:r>
            <a:endParaRPr lang="pt-BR" dirty="0"/>
          </a:p>
        </p:txBody>
      </p:sp>
    </p:spTree>
    <p:extLst>
      <p:ext uri="{BB962C8B-B14F-4D97-AF65-F5344CB8AC3E}">
        <p14:creationId xmlns:p14="http://schemas.microsoft.com/office/powerpoint/2010/main" val="3080079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Variáveis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3</a:t>
            </a:fld>
            <a:endParaRPr lang="pt-BR" noProof="0"/>
          </a:p>
        </p:txBody>
      </p:sp>
      <p:sp>
        <p:nvSpPr>
          <p:cNvPr id="7" name="Espaço Reservado para Texto 6"/>
          <p:cNvSpPr>
            <a:spLocks noGrp="1"/>
          </p:cNvSpPr>
          <p:nvPr>
            <p:ph type="body" sz="quarter" idx="13"/>
          </p:nvPr>
        </p:nvSpPr>
        <p:spPr>
          <a:xfrm>
            <a:off x="333375" y="1219200"/>
            <a:ext cx="4779645" cy="4922520"/>
          </a:xfrm>
        </p:spPr>
        <p:txBody>
          <a:bodyPr/>
          <a:lstStyle/>
          <a:p>
            <a:r>
              <a:rPr lang="pt-BR" dirty="0" smtClean="0"/>
              <a:t>Condições de saúde:</a:t>
            </a:r>
            <a:endParaRPr lang="pt-BR" dirty="0" smtClean="0"/>
          </a:p>
          <a:p>
            <a:pPr lvl="1"/>
            <a:r>
              <a:rPr lang="pt-BR" dirty="0" smtClean="0"/>
              <a:t>Cirrose</a:t>
            </a:r>
          </a:p>
          <a:p>
            <a:pPr lvl="1"/>
            <a:r>
              <a:rPr lang="pt-BR" dirty="0" smtClean="0"/>
              <a:t>Diabete</a:t>
            </a:r>
          </a:p>
          <a:p>
            <a:pPr lvl="1"/>
            <a:r>
              <a:rPr lang="pt-BR" dirty="0" smtClean="0"/>
              <a:t>Obesidade</a:t>
            </a:r>
          </a:p>
          <a:p>
            <a:pPr lvl="1"/>
            <a:r>
              <a:rPr lang="pt-BR" dirty="0" smtClean="0"/>
              <a:t>HIV</a:t>
            </a:r>
          </a:p>
          <a:p>
            <a:endParaRPr lang="pt-BR" dirty="0"/>
          </a:p>
          <a:p>
            <a:r>
              <a:rPr lang="pt-BR" dirty="0" smtClean="0"/>
              <a:t>Exames:</a:t>
            </a:r>
            <a:endParaRPr lang="pt-BR" dirty="0" smtClean="0"/>
          </a:p>
          <a:p>
            <a:pPr lvl="1"/>
            <a:r>
              <a:rPr lang="pt-BR" dirty="0" smtClean="0"/>
              <a:t>Hemoglobina</a:t>
            </a:r>
          </a:p>
          <a:p>
            <a:pPr lvl="1"/>
            <a:r>
              <a:rPr lang="pt-BR" dirty="0" smtClean="0"/>
              <a:t>Bilirrubina</a:t>
            </a:r>
          </a:p>
          <a:p>
            <a:pPr lvl="1"/>
            <a:r>
              <a:rPr lang="pt-BR" dirty="0" smtClean="0"/>
              <a:t>Proteína</a:t>
            </a:r>
          </a:p>
          <a:p>
            <a:pPr lvl="1"/>
            <a:r>
              <a:rPr lang="pt-BR" dirty="0" smtClean="0"/>
              <a:t>Creatinina</a:t>
            </a:r>
          </a:p>
          <a:p>
            <a:endParaRPr lang="pt-BR" dirty="0"/>
          </a:p>
          <a:p>
            <a:r>
              <a:rPr lang="pt-BR" dirty="0" smtClean="0"/>
              <a:t>Observações:</a:t>
            </a:r>
            <a:endParaRPr lang="pt-BR" dirty="0" smtClean="0"/>
          </a:p>
          <a:p>
            <a:pPr lvl="1"/>
            <a:r>
              <a:rPr lang="pt-BR" dirty="0" smtClean="0"/>
              <a:t>Idade: considerando os 4 grupos 80% está acima dos 55 anos;</a:t>
            </a:r>
            <a:endParaRPr lang="pt-BR" dirty="0" smtClean="0"/>
          </a:p>
          <a:p>
            <a:pPr lvl="1"/>
            <a:r>
              <a:rPr lang="pt-BR" dirty="0" smtClean="0"/>
              <a:t>Pacotes de </a:t>
            </a:r>
            <a:r>
              <a:rPr lang="pt-BR" dirty="0" smtClean="0"/>
              <a:t>cigarro: desvio padrão muito alto em todos os grupos.</a:t>
            </a:r>
            <a:endParaRPr lang="pt-BR" dirty="0" smtClean="0"/>
          </a:p>
          <a:p>
            <a:pPr lvl="1"/>
            <a:r>
              <a:rPr lang="pt-BR" dirty="0" smtClean="0"/>
              <a:t>Gramas de álcool por </a:t>
            </a:r>
            <a:r>
              <a:rPr lang="pt-BR" dirty="0"/>
              <a:t>dia; desvio padrão muito alto em todos os grupos.</a:t>
            </a:r>
          </a:p>
          <a:p>
            <a:pPr lvl="1"/>
            <a:endParaRPr lang="pt-BR" dirty="0" smtClean="0"/>
          </a:p>
        </p:txBody>
      </p:sp>
      <p:graphicFrame>
        <p:nvGraphicFramePr>
          <p:cNvPr id="5" name="Gráfico 4"/>
          <p:cNvGraphicFramePr>
            <a:graphicFrameLocks/>
          </p:cNvGraphicFramePr>
          <p:nvPr>
            <p:extLst>
              <p:ext uri="{D42A27DB-BD31-4B8C-83A1-F6EECF244321}">
                <p14:modId xmlns:p14="http://schemas.microsoft.com/office/powerpoint/2010/main" val="514342660"/>
              </p:ext>
            </p:extLst>
          </p:nvPr>
        </p:nvGraphicFramePr>
        <p:xfrm>
          <a:off x="4739640" y="184786"/>
          <a:ext cx="4152900" cy="30156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ela 1"/>
          <p:cNvGraphicFramePr>
            <a:graphicFrameLocks noGrp="1"/>
          </p:cNvGraphicFramePr>
          <p:nvPr>
            <p:extLst>
              <p:ext uri="{D42A27DB-BD31-4B8C-83A1-F6EECF244321}">
                <p14:modId xmlns:p14="http://schemas.microsoft.com/office/powerpoint/2010/main" val="3214827798"/>
              </p:ext>
            </p:extLst>
          </p:nvPr>
        </p:nvGraphicFramePr>
        <p:xfrm>
          <a:off x="5425440" y="3509881"/>
          <a:ext cx="3166110" cy="1144905"/>
        </p:xfrm>
        <a:graphic>
          <a:graphicData uri="http://schemas.openxmlformats.org/drawingml/2006/table">
            <a:tbl>
              <a:tblPr>
                <a:tableStyleId>{327F97BB-C833-4FB7-BDE5-3F7075034690}</a:tableStyleId>
              </a:tblPr>
              <a:tblGrid>
                <a:gridCol w="741333">
                  <a:extLst>
                    <a:ext uri="{9D8B030D-6E8A-4147-A177-3AD203B41FA5}">
                      <a16:colId xmlns:a16="http://schemas.microsoft.com/office/drawing/2014/main" val="4023815205"/>
                    </a:ext>
                  </a:extLst>
                </a:gridCol>
                <a:gridCol w="942111">
                  <a:extLst>
                    <a:ext uri="{9D8B030D-6E8A-4147-A177-3AD203B41FA5}">
                      <a16:colId xmlns:a16="http://schemas.microsoft.com/office/drawing/2014/main" val="3185730386"/>
                    </a:ext>
                  </a:extLst>
                </a:gridCol>
                <a:gridCol w="741333">
                  <a:extLst>
                    <a:ext uri="{9D8B030D-6E8A-4147-A177-3AD203B41FA5}">
                      <a16:colId xmlns:a16="http://schemas.microsoft.com/office/drawing/2014/main" val="1302381508"/>
                    </a:ext>
                  </a:extLst>
                </a:gridCol>
                <a:gridCol w="741333">
                  <a:extLst>
                    <a:ext uri="{9D8B030D-6E8A-4147-A177-3AD203B41FA5}">
                      <a16:colId xmlns:a16="http://schemas.microsoft.com/office/drawing/2014/main" val="1020207296"/>
                    </a:ext>
                  </a:extLst>
                </a:gridCol>
              </a:tblGrid>
              <a:tr h="200025">
                <a:tc>
                  <a:txBody>
                    <a:bodyPr/>
                    <a:lstStyle/>
                    <a:p>
                      <a:pPr algn="ctr" fontAlgn="b"/>
                      <a:r>
                        <a:rPr lang="pt-BR" sz="1000" u="none" strike="noStrike" dirty="0" smtClean="0">
                          <a:effectLst/>
                        </a:rPr>
                        <a:t>Pacotes Cigarro</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ctr"/>
                      <a:r>
                        <a:rPr lang="pt-BR" sz="1100" u="none" strike="noStrike">
                          <a:effectLst/>
                        </a:rPr>
                        <a:t>Media</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000" u="none" strike="noStrike">
                          <a:effectLst/>
                        </a:rPr>
                        <a:t>Mediana</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100" u="none" strike="noStrike">
                          <a:effectLst/>
                        </a:rPr>
                        <a:t>Desv. Padrao</a:t>
                      </a:r>
                      <a:endParaRPr lang="pt-B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9140742"/>
                  </a:ext>
                </a:extLst>
              </a:tr>
              <a:tr h="200025">
                <a:tc>
                  <a:txBody>
                    <a:bodyPr/>
                    <a:lstStyle/>
                    <a:p>
                      <a:pPr algn="ctr" fontAlgn="b"/>
                      <a:r>
                        <a:rPr lang="pt-BR" sz="1000" u="none" strike="noStrike" dirty="0" smtClean="0">
                          <a:effectLst/>
                        </a:rPr>
                        <a:t>G1</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ctr"/>
                      <a:r>
                        <a:rPr lang="pt-BR" sz="1000" u="none" strike="noStrike">
                          <a:effectLst/>
                        </a:rPr>
                        <a:t>22,88</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a:effectLst/>
                        </a:rPr>
                        <a:t>11,5</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a:effectLst/>
                        </a:rPr>
                        <a:t>26,21</a:t>
                      </a:r>
                      <a:endParaRPr lang="pt-BR"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05554660"/>
                  </a:ext>
                </a:extLst>
              </a:tr>
              <a:tr h="200025">
                <a:tc>
                  <a:txBody>
                    <a:bodyPr/>
                    <a:lstStyle/>
                    <a:p>
                      <a:pPr algn="ctr" fontAlgn="b"/>
                      <a:r>
                        <a:rPr lang="pt-BR" sz="1000" u="none" strike="noStrike" dirty="0" smtClean="0">
                          <a:effectLst/>
                        </a:rPr>
                        <a:t>G2</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ctr"/>
                      <a:r>
                        <a:rPr lang="pt-BR" sz="1000" u="none" strike="noStrike">
                          <a:effectLst/>
                        </a:rPr>
                        <a:t>15,87</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a:effectLst/>
                        </a:rPr>
                        <a:t>0</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a:effectLst/>
                        </a:rPr>
                        <a:t>20,37</a:t>
                      </a:r>
                      <a:endParaRPr lang="pt-BR"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45376196"/>
                  </a:ext>
                </a:extLst>
              </a:tr>
              <a:tr h="200025">
                <a:tc>
                  <a:txBody>
                    <a:bodyPr/>
                    <a:lstStyle/>
                    <a:p>
                      <a:pPr algn="ctr" fontAlgn="b"/>
                      <a:r>
                        <a:rPr lang="pt-BR" sz="1000" u="none" strike="noStrike" dirty="0" smtClean="0">
                          <a:effectLst/>
                        </a:rPr>
                        <a:t>G3</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ctr"/>
                      <a:r>
                        <a:rPr lang="pt-BR" sz="1100" u="none" strike="noStrike">
                          <a:effectLst/>
                        </a:rPr>
                        <a:t>18,59</a:t>
                      </a:r>
                      <a:endParaRPr lang="pt-BR" sz="1100" b="0" i="0" u="none" strike="noStrike">
                        <a:solidFill>
                          <a:srgbClr val="00206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8,75</a:t>
                      </a:r>
                      <a:endParaRPr lang="pt-BR" sz="1100" b="0" i="0" u="none" strike="noStrike">
                        <a:solidFill>
                          <a:srgbClr val="00206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20,8</a:t>
                      </a:r>
                      <a:endParaRPr lang="pt-BR" sz="1100" b="0" i="0" u="none" strike="noStrike">
                        <a:solidFill>
                          <a:srgbClr val="00206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3966185"/>
                  </a:ext>
                </a:extLst>
              </a:tr>
              <a:tr h="200025">
                <a:tc>
                  <a:txBody>
                    <a:bodyPr/>
                    <a:lstStyle/>
                    <a:p>
                      <a:pPr algn="ctr" fontAlgn="b"/>
                      <a:r>
                        <a:rPr lang="pt-BR" sz="1000" u="none" strike="noStrike" dirty="0" smtClean="0">
                          <a:effectLst/>
                        </a:rPr>
                        <a:t>G4</a:t>
                      </a:r>
                      <a:endParaRPr lang="pt-BR"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ctr"/>
                      <a:r>
                        <a:rPr lang="pt-BR" sz="1000" u="none" strike="noStrike">
                          <a:effectLst/>
                        </a:rPr>
                        <a:t>9,28</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a:effectLst/>
                        </a:rPr>
                        <a:t>0</a:t>
                      </a:r>
                      <a:endParaRPr lang="pt-BR"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pt-BR" sz="1000" u="none" strike="noStrike" dirty="0">
                          <a:effectLst/>
                        </a:rPr>
                        <a:t>15,12</a:t>
                      </a:r>
                      <a:endParaRPr lang="pt-BR"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18548669"/>
                  </a:ext>
                </a:extLst>
              </a:tr>
            </a:tbl>
          </a:graphicData>
        </a:graphic>
      </p:graphicFrame>
      <p:graphicFrame>
        <p:nvGraphicFramePr>
          <p:cNvPr id="9" name="Tabela 8"/>
          <p:cNvGraphicFramePr>
            <a:graphicFrameLocks noGrp="1"/>
          </p:cNvGraphicFramePr>
          <p:nvPr>
            <p:extLst>
              <p:ext uri="{D42A27DB-BD31-4B8C-83A1-F6EECF244321}">
                <p14:modId xmlns:p14="http://schemas.microsoft.com/office/powerpoint/2010/main" val="2941219811"/>
              </p:ext>
            </p:extLst>
          </p:nvPr>
        </p:nvGraphicFramePr>
        <p:xfrm>
          <a:off x="5425440" y="4922003"/>
          <a:ext cx="3166110" cy="1166377"/>
        </p:xfrm>
        <a:graphic>
          <a:graphicData uri="http://schemas.openxmlformats.org/drawingml/2006/table">
            <a:tbl>
              <a:tblPr>
                <a:tableStyleId>{306799F8-075E-4A3A-A7F6-7FBC6576F1A4}</a:tableStyleId>
              </a:tblPr>
              <a:tblGrid>
                <a:gridCol w="782359">
                  <a:extLst>
                    <a:ext uri="{9D8B030D-6E8A-4147-A177-3AD203B41FA5}">
                      <a16:colId xmlns:a16="http://schemas.microsoft.com/office/drawing/2014/main" val="984020895"/>
                    </a:ext>
                  </a:extLst>
                </a:gridCol>
                <a:gridCol w="819033">
                  <a:extLst>
                    <a:ext uri="{9D8B030D-6E8A-4147-A177-3AD203B41FA5}">
                      <a16:colId xmlns:a16="http://schemas.microsoft.com/office/drawing/2014/main" val="3777934631"/>
                    </a:ext>
                  </a:extLst>
                </a:gridCol>
                <a:gridCol w="782359">
                  <a:extLst>
                    <a:ext uri="{9D8B030D-6E8A-4147-A177-3AD203B41FA5}">
                      <a16:colId xmlns:a16="http://schemas.microsoft.com/office/drawing/2014/main" val="3176733883"/>
                    </a:ext>
                  </a:extLst>
                </a:gridCol>
                <a:gridCol w="782359">
                  <a:extLst>
                    <a:ext uri="{9D8B030D-6E8A-4147-A177-3AD203B41FA5}">
                      <a16:colId xmlns:a16="http://schemas.microsoft.com/office/drawing/2014/main" val="525507588"/>
                    </a:ext>
                  </a:extLst>
                </a:gridCol>
              </a:tblGrid>
              <a:tr h="357215">
                <a:tc>
                  <a:txBody>
                    <a:bodyPr/>
                    <a:lstStyle/>
                    <a:p>
                      <a:pPr algn="ctr" fontAlgn="ctr"/>
                      <a:r>
                        <a:rPr lang="pt-BR" sz="1100" u="none" strike="noStrike" dirty="0">
                          <a:effectLst/>
                        </a:rPr>
                        <a:t>Grupo</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Média</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Mediana</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err="1">
                          <a:effectLst/>
                        </a:rPr>
                        <a:t>Desv</a:t>
                      </a:r>
                      <a:r>
                        <a:rPr lang="pt-BR" sz="1100" u="none" strike="noStrike" dirty="0">
                          <a:effectLst/>
                        </a:rPr>
                        <a:t>. </a:t>
                      </a:r>
                      <a:r>
                        <a:rPr lang="pt-BR" sz="1100" u="none" strike="noStrike" dirty="0" err="1">
                          <a:effectLst/>
                        </a:rPr>
                        <a:t>Padrao</a:t>
                      </a:r>
                      <a:endParaRPr lang="pt-BR"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37565590"/>
                  </a:ext>
                </a:extLst>
              </a:tr>
              <a:tr h="197357">
                <a:tc>
                  <a:txBody>
                    <a:bodyPr/>
                    <a:lstStyle/>
                    <a:p>
                      <a:pPr algn="ctr" fontAlgn="ctr"/>
                      <a:r>
                        <a:rPr lang="pt-BR" sz="1100" u="none" strike="noStrike" dirty="0">
                          <a:effectLst/>
                        </a:rPr>
                        <a:t>G1</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a:effectLst/>
                        </a:rPr>
                        <a:t>89,28</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100</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58,91</a:t>
                      </a:r>
                      <a:endParaRPr lang="pt-B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8066888"/>
                  </a:ext>
                </a:extLst>
              </a:tr>
              <a:tr h="197357">
                <a:tc>
                  <a:txBody>
                    <a:bodyPr/>
                    <a:lstStyle/>
                    <a:p>
                      <a:pPr algn="ctr" fontAlgn="ctr"/>
                      <a:r>
                        <a:rPr lang="pt-BR" sz="1100" u="none" strike="noStrike" dirty="0">
                          <a:effectLst/>
                        </a:rPr>
                        <a:t>G2</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a:effectLst/>
                        </a:rPr>
                        <a:t>69,47</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75</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77,62</a:t>
                      </a:r>
                      <a:endParaRPr lang="pt-B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36757719"/>
                  </a:ext>
                </a:extLst>
              </a:tr>
              <a:tr h="207224">
                <a:tc>
                  <a:txBody>
                    <a:bodyPr/>
                    <a:lstStyle/>
                    <a:p>
                      <a:pPr algn="ctr" fontAlgn="ctr"/>
                      <a:r>
                        <a:rPr lang="pt-BR" sz="1100" u="none" strike="noStrike" dirty="0">
                          <a:effectLst/>
                        </a:rPr>
                        <a:t>G3</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79,23</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a:effectLst/>
                        </a:rPr>
                        <a:t>100</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65,89</a:t>
                      </a:r>
                      <a:endParaRPr lang="pt-B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96428448"/>
                  </a:ext>
                </a:extLst>
              </a:tr>
              <a:tr h="207224">
                <a:tc>
                  <a:txBody>
                    <a:bodyPr/>
                    <a:lstStyle/>
                    <a:p>
                      <a:pPr algn="ctr" fontAlgn="ctr"/>
                      <a:r>
                        <a:rPr lang="pt-BR" sz="1100" u="none" strike="noStrike" dirty="0">
                          <a:effectLst/>
                        </a:rPr>
                        <a:t>G4</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24,71</a:t>
                      </a:r>
                      <a:endParaRPr lang="pt-BR"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a:effectLst/>
                        </a:rPr>
                        <a:t>0</a:t>
                      </a:r>
                      <a:endParaRPr lang="pt-BR"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dirty="0">
                          <a:effectLst/>
                        </a:rPr>
                        <a:t>64,72</a:t>
                      </a:r>
                      <a:endParaRPr lang="pt-BR"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7172445"/>
                  </a:ext>
                </a:extLst>
              </a:tr>
            </a:tbl>
          </a:graphicData>
        </a:graphic>
      </p:graphicFrame>
    </p:spTree>
    <p:extLst>
      <p:ext uri="{BB962C8B-B14F-4D97-AF65-F5344CB8AC3E}">
        <p14:creationId xmlns:p14="http://schemas.microsoft.com/office/powerpoint/2010/main" val="235660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pt-BR" dirty="0" smtClean="0"/>
              <a:t>Condições de saúde</a:t>
            </a:r>
            <a:endParaRPr lang="pt-BR" dirty="0"/>
          </a:p>
        </p:txBody>
      </p:sp>
      <p:sp>
        <p:nvSpPr>
          <p:cNvPr id="5" name="Espaço Reservado para Texto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pt-BR" dirty="0" smtClean="0"/>
              <a:t>Breve panorama</a:t>
            </a:r>
            <a:endParaRPr lang="pt-BR" dirty="0"/>
          </a:p>
        </p:txBody>
      </p:sp>
      <p:sp>
        <p:nvSpPr>
          <p:cNvPr id="2" name="Espaço Reservado para o Número do Slid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pt-BR" smtClean="0"/>
              <a:pPr rtl="0"/>
              <a:t>4</a:t>
            </a:fld>
            <a:endParaRPr lang="pt-B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Diabetes</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a:xfrm>
            <a:off x="333375" y="1625386"/>
            <a:ext cx="5038725" cy="4981154"/>
          </a:xfrm>
        </p:spPr>
        <p:txBody>
          <a:bodyPr rtlCol="0"/>
          <a:lstStyle/>
          <a:p>
            <a:r>
              <a:rPr lang="pt-BR" b="1" dirty="0"/>
              <a:t>Diabetes</a:t>
            </a:r>
            <a:r>
              <a:rPr lang="pt-BR" dirty="0"/>
              <a:t> é uma doença causada pela produção insuficiente ou má absorção de insulina, hormônio que regula a glicose no sangue e garante energia para o organismo. A insulina é um hormônio que tem a função de quebrar as moléculas de glicose(açúcar) transformando-a em energia para manutenção das células do nosso organismo</a:t>
            </a:r>
            <a:r>
              <a:rPr lang="pt-BR" dirty="0" smtClean="0"/>
              <a:t>.</a:t>
            </a:r>
          </a:p>
          <a:p>
            <a:endParaRPr lang="pt-BR" dirty="0"/>
          </a:p>
          <a:p>
            <a:r>
              <a:rPr lang="pt-BR" dirty="0" smtClean="0"/>
              <a:t>2 tipos de principais de diabetes: </a:t>
            </a:r>
          </a:p>
          <a:p>
            <a:pPr lvl="1"/>
            <a:r>
              <a:rPr lang="pt-BR" dirty="0" smtClean="0"/>
              <a:t>Tipo 1: hereditária e crônica;</a:t>
            </a:r>
          </a:p>
          <a:p>
            <a:pPr lvl="2"/>
            <a:r>
              <a:rPr lang="pt-BR" dirty="0" smtClean="0"/>
              <a:t>Causa: hereditário;</a:t>
            </a:r>
          </a:p>
          <a:p>
            <a:pPr lvl="2"/>
            <a:r>
              <a:rPr lang="pt-BR" dirty="0" smtClean="0"/>
              <a:t>Tratamento: injeções diárias de insulina.</a:t>
            </a:r>
          </a:p>
          <a:p>
            <a:pPr lvl="1"/>
            <a:r>
              <a:rPr lang="pt-BR" dirty="0" smtClean="0"/>
              <a:t>Tipo 2: o corpo não aproveita adequadamente a insulina produzida.</a:t>
            </a:r>
          </a:p>
          <a:p>
            <a:pPr lvl="2"/>
            <a:r>
              <a:rPr lang="pt-BR" dirty="0" smtClean="0"/>
              <a:t>Causas: sobrepeso, sedentarismo, </a:t>
            </a:r>
            <a:r>
              <a:rPr lang="pt-BR" dirty="0" err="1" smtClean="0"/>
              <a:t>hipertertensão</a:t>
            </a:r>
            <a:r>
              <a:rPr lang="pt-BR" dirty="0" smtClean="0"/>
              <a:t> e hábitos alimentares inadequados.</a:t>
            </a:r>
          </a:p>
          <a:p>
            <a:pPr lvl="2"/>
            <a:r>
              <a:rPr lang="pt-BR" dirty="0" smtClean="0"/>
              <a:t>Tratamento: medicamentos e injeção de insulina.</a:t>
            </a:r>
            <a:endParaRPr lang="pt-BR" dirty="0"/>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5</a:t>
            </a:fld>
            <a:endParaRPr lang="pt-B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Cirrose</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pt-BR" b="1" dirty="0"/>
              <a:t>Cirrose</a:t>
            </a:r>
            <a:r>
              <a:rPr lang="pt-BR" dirty="0"/>
              <a:t> é uma doença crônica do fígado que se caracteriza por fibrose e formação de nódulos que bloqueiam a circulação sanguínea. Pode ser causada por infecções ou inflamação crônica dessa glândula. A </a:t>
            </a:r>
            <a:r>
              <a:rPr lang="pt-BR" b="1" dirty="0"/>
              <a:t>cirrose</a:t>
            </a:r>
            <a:r>
              <a:rPr lang="pt-BR" dirty="0"/>
              <a:t> faz com que o fígado produza tecido de cicatrização no lugar das células saudáveis que </a:t>
            </a:r>
            <a:r>
              <a:rPr lang="pt-BR" dirty="0" smtClean="0"/>
              <a:t>morrem.</a:t>
            </a:r>
          </a:p>
          <a:p>
            <a:endParaRPr lang="pt-BR" dirty="0" smtClean="0"/>
          </a:p>
          <a:p>
            <a:r>
              <a:rPr lang="pt-BR" dirty="0" smtClean="0"/>
              <a:t>Não tem cura;</a:t>
            </a:r>
          </a:p>
          <a:p>
            <a:endParaRPr lang="pt-BR" dirty="0"/>
          </a:p>
          <a:p>
            <a:r>
              <a:rPr lang="pt-BR" dirty="0" smtClean="0"/>
              <a:t>Tratamento:</a:t>
            </a:r>
          </a:p>
          <a:p>
            <a:pPr lvl="1"/>
            <a:r>
              <a:rPr lang="pt-BR" dirty="0" smtClean="0"/>
              <a:t>Medicamentos para impedir que a cirrose se alastre e agrave;</a:t>
            </a:r>
          </a:p>
          <a:p>
            <a:pPr lvl="1"/>
            <a:r>
              <a:rPr lang="pt-BR" dirty="0" smtClean="0"/>
              <a:t>Nos casos mais graves: transplante de fígado.</a:t>
            </a:r>
            <a:endParaRPr lang="pt-BR" dirty="0"/>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6</a:t>
            </a:fld>
            <a:endParaRPr lang="pt-BR"/>
          </a:p>
        </p:txBody>
      </p:sp>
    </p:spTree>
    <p:extLst>
      <p:ext uri="{BB962C8B-B14F-4D97-AF65-F5344CB8AC3E}">
        <p14:creationId xmlns:p14="http://schemas.microsoft.com/office/powerpoint/2010/main" val="26272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Obesidade</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pt-BR" dirty="0" smtClean="0"/>
              <a:t>A </a:t>
            </a:r>
            <a:r>
              <a:rPr lang="pt-BR" dirty="0"/>
              <a:t>obesidade é caracterizada pelo acúmulo excessivo de gordura corporal no indivíduo. Para o diagnóstico em adultos, o parâmetro utilizado mais comumente é o do índice de massa corporal (IMC).</a:t>
            </a:r>
            <a:br>
              <a:rPr lang="pt-BR" dirty="0"/>
            </a:br>
            <a:endParaRPr lang="pt-BR" dirty="0" smtClean="0"/>
          </a:p>
          <a:p>
            <a:r>
              <a:rPr lang="pt-BR" dirty="0" smtClean="0"/>
              <a:t>Peso normal segundo Organização </a:t>
            </a:r>
            <a:r>
              <a:rPr lang="pt-BR" dirty="0"/>
              <a:t>Mundial da Saúde (OMS</a:t>
            </a:r>
            <a:r>
              <a:rPr lang="pt-BR" dirty="0" smtClean="0"/>
              <a:t>): 18,5 </a:t>
            </a:r>
            <a:r>
              <a:rPr lang="pt-BR" dirty="0"/>
              <a:t>e 24,9. </a:t>
            </a:r>
            <a:r>
              <a:rPr lang="pt-BR" u="sng" dirty="0"/>
              <a:t>Para ser considerado obeso, o</a:t>
            </a:r>
            <a:r>
              <a:rPr lang="pt-BR" b="1" u="sng" dirty="0"/>
              <a:t> </a:t>
            </a:r>
            <a:r>
              <a:rPr lang="pt-BR" u="sng" dirty="0"/>
              <a:t>IMC deve estar acima de 30.</a:t>
            </a:r>
          </a:p>
          <a:p>
            <a:endParaRPr lang="pt-BR" dirty="0"/>
          </a:p>
          <a:p>
            <a:r>
              <a:rPr lang="pt-BR" dirty="0"/>
              <a:t>A obesidade é </a:t>
            </a:r>
            <a:r>
              <a:rPr lang="pt-BR" b="1" u="sng" dirty="0"/>
              <a:t>fator de risco </a:t>
            </a:r>
            <a:r>
              <a:rPr lang="pt-BR" dirty="0"/>
              <a:t>para uma série de doenças. O obeso tem mais propensão a desenvolver problemas como hipertensão, doenças cardiovasculares, diabetes tipo 2, entre </a:t>
            </a:r>
            <a:r>
              <a:rPr lang="pt-BR" dirty="0" smtClean="0"/>
              <a:t>outras.</a:t>
            </a:r>
            <a:endParaRPr lang="pt-BR" dirty="0"/>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7</a:t>
            </a:fld>
            <a:endParaRPr lang="pt-BR"/>
          </a:p>
        </p:txBody>
      </p:sp>
    </p:spTree>
    <p:extLst>
      <p:ext uri="{BB962C8B-B14F-4D97-AF65-F5344CB8AC3E}">
        <p14:creationId xmlns:p14="http://schemas.microsoft.com/office/powerpoint/2010/main" val="274025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HIV</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pt-BR" dirty="0"/>
              <a:t>HIV é a sigla em inglês do vírus da imunodeficiência humana. Causador da aids, ataca o sistema imunológico, responsável por defender o organismo de doenças</a:t>
            </a:r>
            <a:r>
              <a:rPr lang="pt-BR" dirty="0" smtClean="0"/>
              <a:t>.</a:t>
            </a:r>
          </a:p>
          <a:p>
            <a:endParaRPr lang="pt-BR" dirty="0"/>
          </a:p>
          <a:p>
            <a:r>
              <a:rPr lang="pt-BR" dirty="0" smtClean="0"/>
              <a:t>Não há cura;</a:t>
            </a:r>
          </a:p>
          <a:p>
            <a:endParaRPr lang="pt-BR" dirty="0"/>
          </a:p>
          <a:p>
            <a:r>
              <a:rPr lang="pt-BR" dirty="0" smtClean="0"/>
              <a:t>Tratamento:</a:t>
            </a:r>
          </a:p>
          <a:p>
            <a:pPr lvl="1"/>
            <a:r>
              <a:rPr lang="pt-BR" dirty="0" smtClean="0"/>
              <a:t>Uma série de remédios que tomados regularmente e corretamente podem reduzir drasticamente a progressão da doença e aumentar e expectativa de vida;</a:t>
            </a:r>
            <a:endParaRPr lang="pt-BR" dirty="0"/>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8</a:t>
            </a:fld>
            <a:endParaRPr lang="pt-BR"/>
          </a:p>
        </p:txBody>
      </p:sp>
    </p:spTree>
    <p:extLst>
      <p:ext uri="{BB962C8B-B14F-4D97-AF65-F5344CB8AC3E}">
        <p14:creationId xmlns:p14="http://schemas.microsoft.com/office/powerpoint/2010/main" val="162653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pt-BR" dirty="0" smtClean="0"/>
              <a:t>Resultados</a:t>
            </a:r>
            <a:endParaRPr lang="pt-BR" dirty="0"/>
          </a:p>
        </p:txBody>
      </p:sp>
      <p:sp>
        <p:nvSpPr>
          <p:cNvPr id="5" name="Espaço Reservado para Texto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endParaRPr lang="pt-BR" dirty="0"/>
          </a:p>
        </p:txBody>
      </p:sp>
      <p:sp>
        <p:nvSpPr>
          <p:cNvPr id="2" name="Espaço Reservado para o Número do Slid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pt-BR" smtClean="0"/>
              <a:pPr rtl="0"/>
              <a:t>9</a:t>
            </a:fld>
            <a:endParaRPr lang="pt-B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372_TF66687569.potx  -  Recuperado" id="{1392B681-13AB-44F3-A748-E185430A569F}" vid="{5F4E28AB-31AB-45D2-B7CE-4ED41B42B53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fb0879af-3eba-417a-a55a-ffe6dcd6ca77"/>
    <ds:schemaRef ds:uri="http://purl.org/dc/elements/1.1/"/>
    <ds:schemaRef ds:uri="http://purl.org/dc/terms/"/>
    <ds:schemaRef ds:uri="http://schemas.microsoft.com/sharepoint/v3"/>
    <ds:schemaRef ds:uri="http://purl.org/dc/dcmitype/"/>
    <ds:schemaRef ds:uri="http://schemas.openxmlformats.org/package/2006/metadata/core-properties"/>
    <ds:schemaRef ds:uri="6dc4bcd6-49db-4c07-9060-8acfc67cef9f"/>
  </ds:schemaRefs>
</ds:datastoreItem>
</file>

<file path=docProps/app.xml><?xml version="1.0" encoding="utf-8"?>
<Properties xmlns="http://schemas.openxmlformats.org/officeDocument/2006/extended-properties" xmlns:vt="http://schemas.openxmlformats.org/officeDocument/2006/docPropsVTypes">
  <Template>Apresentação azul moderna</Template>
  <TotalTime>0</TotalTime>
  <Words>691</Words>
  <Application>Microsoft Office PowerPoint</Application>
  <PresentationFormat>Apresentação na tela (4:3)</PresentationFormat>
  <Paragraphs>174</Paragraphs>
  <Slides>21</Slides>
  <Notes>10</Notes>
  <HiddenSlides>2</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Calibri</vt:lpstr>
      <vt:lpstr>Tahoma</vt:lpstr>
      <vt:lpstr>Trade Gothic LT Pro</vt:lpstr>
      <vt:lpstr>Trebuchet MS</vt:lpstr>
      <vt:lpstr>Tema do Office</vt:lpstr>
      <vt:lpstr>Análise Exploratória de Dados</vt:lpstr>
      <vt:lpstr>Variáveis</vt:lpstr>
      <vt:lpstr>Variáveis</vt:lpstr>
      <vt:lpstr>Condições de saúde</vt:lpstr>
      <vt:lpstr>Diabetes</vt:lpstr>
      <vt:lpstr>Cirrose</vt:lpstr>
      <vt:lpstr>Obesidade</vt:lpstr>
      <vt:lpstr>HIV</vt:lpstr>
      <vt:lpstr>Resultados</vt:lpstr>
      <vt:lpstr>Grupo mais saudável: Grupo 03.  Baseado principalmente na variável “Condições de saúde”</vt:lpstr>
      <vt:lpstr>Apresentação do PowerPoint</vt:lpstr>
      <vt:lpstr>Apresentação do PowerPoint</vt:lpstr>
      <vt:lpstr>Analisando os exames</vt:lpstr>
      <vt:lpstr>Analisando os exames</vt:lpstr>
      <vt:lpstr>Analisando os exames</vt:lpstr>
      <vt:lpstr>Analisando os exames</vt:lpstr>
      <vt:lpstr>Apresentação do PowerPoint</vt:lpstr>
      <vt:lpstr>Apresentação do PowerPoint</vt:lpstr>
      <vt:lpstr>Título do Conteúdo</vt:lpstr>
      <vt:lpstr>Obrigado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2019-09-26T00:12:12Z</dcterms:created>
  <dcterms:modified xsi:type="dcterms:W3CDTF">2019-10-02T18:05:50Z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