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8"/>
  </p:notesMasterIdLst>
  <p:sldIdLst>
    <p:sldId id="306" r:id="rId5"/>
    <p:sldId id="307" r:id="rId6"/>
    <p:sldId id="316" r:id="rId7"/>
    <p:sldId id="323" r:id="rId8"/>
    <p:sldId id="314" r:id="rId9"/>
    <p:sldId id="355" r:id="rId10"/>
    <p:sldId id="356" r:id="rId11"/>
    <p:sldId id="334" r:id="rId12"/>
    <p:sldId id="372" r:id="rId13"/>
    <p:sldId id="373" r:id="rId14"/>
    <p:sldId id="361" r:id="rId15"/>
    <p:sldId id="362" r:id="rId16"/>
    <p:sldId id="341" r:id="rId17"/>
    <p:sldId id="363" r:id="rId18"/>
    <p:sldId id="374" r:id="rId19"/>
    <p:sldId id="375" r:id="rId20"/>
    <p:sldId id="366" r:id="rId21"/>
    <p:sldId id="367" r:id="rId22"/>
    <p:sldId id="368" r:id="rId23"/>
    <p:sldId id="369" r:id="rId24"/>
    <p:sldId id="376" r:id="rId25"/>
    <p:sldId id="377" r:id="rId26"/>
    <p:sldId id="378" r:id="rId27"/>
    <p:sldId id="379" r:id="rId28"/>
    <p:sldId id="380" r:id="rId29"/>
    <p:sldId id="381" r:id="rId30"/>
    <p:sldId id="382" r:id="rId31"/>
    <p:sldId id="383" r:id="rId32"/>
    <p:sldId id="384" r:id="rId33"/>
    <p:sldId id="386" r:id="rId34"/>
    <p:sldId id="385" r:id="rId35"/>
    <p:sldId id="387" r:id="rId36"/>
    <p:sldId id="3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5059BE-4E59-4167-91EB-D8DE3A20EA5C}">
          <p14:sldIdLst>
            <p14:sldId id="306"/>
            <p14:sldId id="307"/>
            <p14:sldId id="316"/>
            <p14:sldId id="323"/>
            <p14:sldId id="314"/>
            <p14:sldId id="355"/>
            <p14:sldId id="356"/>
            <p14:sldId id="334"/>
            <p14:sldId id="372"/>
            <p14:sldId id="373"/>
            <p14:sldId id="361"/>
            <p14:sldId id="362"/>
            <p14:sldId id="341"/>
            <p14:sldId id="363"/>
            <p14:sldId id="374"/>
            <p14:sldId id="375"/>
            <p14:sldId id="366"/>
            <p14:sldId id="367"/>
            <p14:sldId id="368"/>
            <p14:sldId id="369"/>
            <p14:sldId id="376"/>
            <p14:sldId id="377"/>
            <p14:sldId id="378"/>
            <p14:sldId id="379"/>
            <p14:sldId id="380"/>
            <p14:sldId id="381"/>
            <p14:sldId id="382"/>
            <p14:sldId id="383"/>
            <p14:sldId id="384"/>
            <p14:sldId id="386"/>
            <p14:sldId id="385"/>
            <p14:sldId id="387"/>
            <p14:sldId id="388"/>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CC195-9BE5-4049-9F46-B3490BB94E4F}" v="22" dt="2022-10-18T09:31:45.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86" d="100"/>
          <a:sy n="86" d="100"/>
        </p:scale>
        <p:origin x="562" y="53"/>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www.oreilly.com/library/view/head-first-design/0596007124/"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Software System Modeling</a:t>
            </a:r>
            <a:endParaRPr lang="en-US" dirty="0"/>
          </a:p>
        </p:txBody>
      </p:sp>
      <p:sp>
        <p:nvSpPr>
          <p:cNvPr id="5" name="Subtitle 4">
            <a:extLst>
              <a:ext uri="{FF2B5EF4-FFF2-40B4-BE49-F238E27FC236}">
                <a16:creationId xmlns:a16="http://schemas.microsoft.com/office/drawing/2014/main" id="{7060C5BE-D472-2DCB-2CF5-74277C5F9E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815577"/>
            <a:ext cx="10771632" cy="4351338"/>
          </a:xfrm>
        </p:spPr>
        <p:txBody>
          <a:bodyPr/>
          <a:lstStyle/>
          <a:p>
            <a:pPr algn="l"/>
            <a:endParaRPr lang="en-US" b="0" i="0" dirty="0">
              <a:effectLst/>
            </a:endParaRPr>
          </a:p>
          <a:p>
            <a:pPr algn="l"/>
            <a:r>
              <a:rPr lang="en-US" b="0" i="0" dirty="0">
                <a:effectLst/>
              </a:rPr>
              <a:t>The Singleton pattern solves two problems at the same time:</a:t>
            </a:r>
          </a:p>
          <a:p>
            <a:pPr marL="914400" lvl="1" indent="-457200">
              <a:buFont typeface="+mj-lt"/>
              <a:buAutoNum type="arabicPeriod"/>
            </a:pPr>
            <a:r>
              <a:rPr lang="en-US" b="1" i="0" dirty="0">
                <a:effectLst/>
              </a:rPr>
              <a:t>Ensure that a class has just a single instance</a:t>
            </a:r>
            <a:r>
              <a:rPr lang="en-US" b="0" i="0" dirty="0">
                <a:effectLst/>
              </a:rPr>
              <a:t>.</a:t>
            </a:r>
          </a:p>
          <a:p>
            <a:pPr marL="914400" lvl="1" indent="-457200">
              <a:buFont typeface="+mj-lt"/>
              <a:buAutoNum type="arabicPeriod"/>
            </a:pPr>
            <a:r>
              <a:rPr lang="en-US" b="1" i="0" dirty="0">
                <a:effectLst/>
              </a:rPr>
              <a:t>Provide a global access point to that instance.</a:t>
            </a:r>
            <a:endParaRPr lang="en-US" b="0" i="0" dirty="0">
              <a:effectLst/>
            </a:endParaRP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353273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p:txBody>
          <a:bodyPr/>
          <a:lstStyle/>
          <a:p>
            <a:r>
              <a:rPr lang="en-US" b="0" i="0" dirty="0">
                <a:effectLst/>
              </a:rPr>
              <a:t>All implementations of the Singleton have these two steps in common:</a:t>
            </a:r>
          </a:p>
          <a:p>
            <a:pPr lvl="1"/>
            <a:r>
              <a:rPr lang="en-US" dirty="0"/>
              <a:t>Make the default constructor private, to prevent other objects from using the new operator with the Singleton class.</a:t>
            </a:r>
          </a:p>
          <a:p>
            <a:pPr lvl="1"/>
            <a:r>
              <a:rPr lang="en-US" dirty="0"/>
              <a:t>Create a static creation method that acts as a constructor. Under the hood, this method calls the private constructor to create an object and saves it in a static field. All following calls to this method return the cached object</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310394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8AD080-4D08-9C1B-FB6E-BAC85C3E1EBC}"/>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0E5BB8AF-264B-F9D6-35BF-938269B731C5}"/>
              </a:ext>
            </a:extLst>
          </p:cNvPr>
          <p:cNvPicPr>
            <a:picLocks noChangeAspect="1"/>
          </p:cNvPicPr>
          <p:nvPr/>
        </p:nvPicPr>
        <p:blipFill>
          <a:blip r:embed="rId2"/>
          <a:stretch>
            <a:fillRect/>
          </a:stretch>
        </p:blipFill>
        <p:spPr>
          <a:xfrm>
            <a:off x="3401568" y="506207"/>
            <a:ext cx="5333050" cy="6215268"/>
          </a:xfrm>
          <a:prstGeom prst="rect">
            <a:avLst/>
          </a:prstGeom>
        </p:spPr>
      </p:pic>
    </p:spTree>
    <p:extLst>
      <p:ext uri="{BB962C8B-B14F-4D97-AF65-F5344CB8AC3E}">
        <p14:creationId xmlns:p14="http://schemas.microsoft.com/office/powerpoint/2010/main" val="132671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a:xfrm>
            <a:off x="576072" y="136525"/>
            <a:ext cx="10771632" cy="1325563"/>
          </a:xfrm>
        </p:spPr>
        <p:txBody>
          <a:bodyPr/>
          <a:lstStyle/>
          <a:p>
            <a:r>
              <a:rPr lang="en-US" dirty="0"/>
              <a:t>How to implement</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478417" y="1373326"/>
            <a:ext cx="10771632" cy="4761143"/>
          </a:xfrm>
        </p:spPr>
        <p:txBody>
          <a:bodyPr>
            <a:normAutofit/>
          </a:bodyPr>
          <a:lstStyle/>
          <a:p>
            <a:pPr algn="l">
              <a:buFont typeface="+mj-lt"/>
              <a:buAutoNum type="arabicPeriod"/>
            </a:pPr>
            <a:r>
              <a:rPr lang="en-US" b="0" i="0" dirty="0">
                <a:effectLst/>
                <a:latin typeface="-apple-system"/>
              </a:rPr>
              <a:t>Add a private static field for storing the singleton instance.</a:t>
            </a:r>
          </a:p>
          <a:p>
            <a:pPr algn="l">
              <a:buFont typeface="+mj-lt"/>
              <a:buAutoNum type="arabicPeriod"/>
            </a:pPr>
            <a:r>
              <a:rPr lang="en-US" b="0" i="0" dirty="0">
                <a:effectLst/>
                <a:latin typeface="-apple-system"/>
              </a:rPr>
              <a:t>Declare a public static creation method for getting the singleton instance.</a:t>
            </a:r>
          </a:p>
          <a:p>
            <a:pPr algn="l">
              <a:buFont typeface="+mj-lt"/>
              <a:buAutoNum type="arabicPeriod"/>
            </a:pPr>
            <a:r>
              <a:rPr lang="en-US" b="0" i="0" dirty="0">
                <a:effectLst/>
                <a:latin typeface="-apple-system"/>
              </a:rPr>
              <a:t>Implement “lazy initialization” inside the static method. It should create a new object on its first call and put it into the static field. </a:t>
            </a:r>
          </a:p>
          <a:p>
            <a:pPr algn="l">
              <a:buFont typeface="+mj-lt"/>
              <a:buAutoNum type="arabicPeriod"/>
            </a:pPr>
            <a:r>
              <a:rPr lang="en-US" b="0" i="0" dirty="0">
                <a:effectLst/>
                <a:latin typeface="-apple-system"/>
              </a:rPr>
              <a:t>Make the constructor of the class private. </a:t>
            </a:r>
          </a:p>
          <a:p>
            <a:pPr algn="l">
              <a:buFont typeface="+mj-lt"/>
              <a:buAutoNum type="arabicPeriod"/>
            </a:pPr>
            <a:r>
              <a:rPr lang="en-US" b="0" i="0" dirty="0">
                <a:effectLst/>
                <a:latin typeface="-apple-system"/>
              </a:rPr>
              <a:t>Go over the client code and replace all direct calls to the singleton’s constructor with calls to its static creation method.</a:t>
            </a:r>
          </a:p>
          <a:p>
            <a:endParaRPr lang="en-US" dirty="0"/>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316079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fontScale="92500" lnSpcReduction="20000"/>
          </a:bodyPr>
          <a:lstStyle/>
          <a:p>
            <a:pPr algn="l">
              <a:buFont typeface="Arial" panose="020B0604020202020204" pitchFamily="34" charset="0"/>
              <a:buChar char="•"/>
            </a:pPr>
            <a:r>
              <a:rPr lang="en-US" b="0" i="0" dirty="0">
                <a:solidFill>
                  <a:srgbClr val="172B4D"/>
                </a:solidFill>
                <a:effectLst/>
                <a:latin typeface="-apple-system"/>
              </a:rPr>
              <a:t>You can be sure that a class has only a single instance.</a:t>
            </a:r>
          </a:p>
          <a:p>
            <a:pPr algn="l">
              <a:buFont typeface="Arial" panose="020B0604020202020204" pitchFamily="34" charset="0"/>
              <a:buChar char="•"/>
            </a:pPr>
            <a:r>
              <a:rPr lang="en-US" b="0" i="0" dirty="0">
                <a:solidFill>
                  <a:srgbClr val="172B4D"/>
                </a:solidFill>
                <a:effectLst/>
                <a:latin typeface="-apple-system"/>
              </a:rPr>
              <a:t>You gain a global access point to that instance.</a:t>
            </a:r>
          </a:p>
          <a:p>
            <a:pPr algn="l">
              <a:buFont typeface="Arial" panose="020B0604020202020204" pitchFamily="34" charset="0"/>
              <a:buChar char="•"/>
            </a:pPr>
            <a:r>
              <a:rPr lang="en-US" b="0" i="0" dirty="0">
                <a:solidFill>
                  <a:srgbClr val="172B4D"/>
                </a:solidFill>
                <a:effectLst/>
                <a:latin typeface="-apple-system"/>
              </a:rPr>
              <a:t>The singleton object is initialized only when it’s requested for the first time.</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fontScale="92500" lnSpcReduction="20000"/>
          </a:bodyPr>
          <a:lstStyle/>
          <a:p>
            <a:pPr algn="l">
              <a:buFont typeface="Arial" panose="020B0604020202020204" pitchFamily="34" charset="0"/>
              <a:buChar char="•"/>
            </a:pPr>
            <a:r>
              <a:rPr lang="en-US" b="0" i="0" dirty="0">
                <a:solidFill>
                  <a:srgbClr val="172B4D"/>
                </a:solidFill>
                <a:effectLst/>
                <a:latin typeface="-apple-system"/>
              </a:rPr>
              <a:t>Violates the </a:t>
            </a:r>
            <a:r>
              <a:rPr lang="en-US" b="0" i="1" dirty="0">
                <a:solidFill>
                  <a:srgbClr val="172B4D"/>
                </a:solidFill>
                <a:effectLst/>
                <a:latin typeface="-apple-system"/>
              </a:rPr>
              <a:t>Single Responsibility Principle</a:t>
            </a:r>
            <a:r>
              <a:rPr lang="en-US" b="0" i="0" dirty="0">
                <a:solidFill>
                  <a:srgbClr val="172B4D"/>
                </a:solidFill>
                <a:effectLst/>
                <a:latin typeface="-apple-system"/>
              </a:rPr>
              <a:t>. The pattern solves two problems at the time.</a:t>
            </a:r>
          </a:p>
          <a:p>
            <a:pPr algn="l">
              <a:buFont typeface="Arial" panose="020B0604020202020204" pitchFamily="34" charset="0"/>
              <a:buChar char="•"/>
            </a:pPr>
            <a:r>
              <a:rPr lang="en-US" b="0" i="0" dirty="0">
                <a:solidFill>
                  <a:srgbClr val="172B4D"/>
                </a:solidFill>
                <a:effectLst/>
                <a:latin typeface="-apple-system"/>
              </a:rPr>
              <a:t>The Singleton pattern can mask bad design, for instance, when the components of the program know too much about each other.</a:t>
            </a:r>
          </a:p>
          <a:p>
            <a:pPr algn="l">
              <a:buFont typeface="Arial" panose="020B0604020202020204" pitchFamily="34" charset="0"/>
              <a:buChar char="•"/>
            </a:pPr>
            <a:r>
              <a:rPr lang="en-US" b="0" i="0" dirty="0">
                <a:solidFill>
                  <a:srgbClr val="172B4D"/>
                </a:solidFill>
                <a:effectLst/>
                <a:latin typeface="-apple-system"/>
              </a:rPr>
              <a:t>The pattern requires special treatment in a multithreaded environment so that multiple threads won’t create a singleton object several times.</a:t>
            </a:r>
          </a:p>
          <a:p>
            <a:pPr algn="l">
              <a:buFont typeface="Arial" panose="020B0604020202020204" pitchFamily="34" charset="0"/>
              <a:buChar char="•"/>
            </a:pPr>
            <a:r>
              <a:rPr lang="en-US" b="0" i="0" dirty="0">
                <a:solidFill>
                  <a:srgbClr val="172B4D"/>
                </a:solidFill>
                <a:effectLst/>
                <a:latin typeface="-apple-system"/>
              </a:rPr>
              <a:t>It may be difficult to unit test the client code of the Singleton because many test frameworks rely on inheritance when producing mock objects. Since the constructor of the singleton class is private and overriding static methods is impossible in most languages, you will need to think of a creative way to mock the singleton. Or just don’t write the tests. Or don’t use the Singleton pattern.</a:t>
            </a:r>
          </a:p>
          <a:p>
            <a:endParaRPr lang="en-US" dirty="0"/>
          </a:p>
        </p:txBody>
      </p:sp>
    </p:spTree>
    <p:extLst>
      <p:ext uri="{BB962C8B-B14F-4D97-AF65-F5344CB8AC3E}">
        <p14:creationId xmlns:p14="http://schemas.microsoft.com/office/powerpoint/2010/main" val="34605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Factory Method</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latin typeface="-apple-system"/>
              </a:rPr>
              <a:t>Factory Method</a:t>
            </a:r>
            <a:r>
              <a:rPr lang="en-US" b="0" i="0" dirty="0">
                <a:effectLst/>
                <a:latin typeface="-apple-system"/>
              </a:rPr>
              <a:t> is a creational design pattern that provides an interface for creating objects in a superclass, but allows subclasses to alter the type of objects that will be created.</a:t>
            </a:r>
            <a:endParaRPr lang="en-US" dirty="0"/>
          </a:p>
          <a:p>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Tree>
    <p:extLst>
      <p:ext uri="{BB962C8B-B14F-4D97-AF65-F5344CB8AC3E}">
        <p14:creationId xmlns:p14="http://schemas.microsoft.com/office/powerpoint/2010/main" val="1198795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815577"/>
            <a:ext cx="10771632" cy="4351338"/>
          </a:xfrm>
        </p:spPr>
        <p:txBody>
          <a:bodyPr>
            <a:normAutofit lnSpcReduction="10000"/>
          </a:bodyPr>
          <a:lstStyle/>
          <a:p>
            <a:r>
              <a:rPr lang="en-US" dirty="0"/>
              <a:t>Imagine that you’re creating a logistics management application. The first version of your app can only handle transportation by trucks, so the bulk of your code lives inside the Truck class.</a:t>
            </a:r>
          </a:p>
          <a:p>
            <a:r>
              <a:rPr lang="en-US" dirty="0"/>
              <a:t>But what if you need to incorporate sea logistics into the app?</a:t>
            </a:r>
          </a:p>
          <a:p>
            <a:r>
              <a:rPr lang="en-US" dirty="0"/>
              <a:t>At present, most of your code is coupled to the truck class. Adding Ships into the app would require making changes to the entire codebase. Moreover, if later you decide to add another type of transportation to the app, you’ll probably need to make all of these changes again.</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176840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p:txBody>
          <a:bodyPr/>
          <a:lstStyle/>
          <a:p>
            <a:r>
              <a:rPr lang="en-US" dirty="0"/>
              <a:t>The Factory Method pattern suggests that you replace direct object construction calls with calls to a special factory method. Don’t worry: the objects re still created via the new operator, but it’s being called from within the factory method. Objects returned by a factory method are often referred to as products.</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93595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pic>
        <p:nvPicPr>
          <p:cNvPr id="9" name="Content Placeholder 8" descr="Diagram&#10;&#10;Description automatically generated">
            <a:extLst>
              <a:ext uri="{FF2B5EF4-FFF2-40B4-BE49-F238E27FC236}">
                <a16:creationId xmlns:a16="http://schemas.microsoft.com/office/drawing/2014/main" id="{4B967F50-48A4-9ECA-DF78-C50AE0857FBB}"/>
              </a:ext>
            </a:extLst>
          </p:cNvPr>
          <p:cNvPicPr>
            <a:picLocks noGrp="1" noChangeAspect="1"/>
          </p:cNvPicPr>
          <p:nvPr>
            <p:ph idx="1"/>
          </p:nvPr>
        </p:nvPicPr>
        <p:blipFill>
          <a:blip r:embed="rId2"/>
          <a:stretch>
            <a:fillRect/>
          </a:stretch>
        </p:blipFill>
        <p:spPr>
          <a:xfrm>
            <a:off x="1829590" y="555541"/>
            <a:ext cx="8532819" cy="5746917"/>
          </a:xfrm>
        </p:spPr>
      </p:pic>
    </p:spTree>
    <p:extLst>
      <p:ext uri="{BB962C8B-B14F-4D97-AF65-F5344CB8AC3E}">
        <p14:creationId xmlns:p14="http://schemas.microsoft.com/office/powerpoint/2010/main" val="3262336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a:xfrm>
            <a:off x="576072" y="136525"/>
            <a:ext cx="10771632" cy="1325563"/>
          </a:xfrm>
        </p:spPr>
        <p:txBody>
          <a:bodyPr/>
          <a:lstStyle/>
          <a:p>
            <a:r>
              <a:rPr lang="en-US" dirty="0"/>
              <a:t>How to implement</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478417" y="1373326"/>
            <a:ext cx="10771632" cy="4761143"/>
          </a:xfrm>
        </p:spPr>
        <p:txBody>
          <a:bodyPr>
            <a:normAutofit/>
          </a:bodyPr>
          <a:lstStyle/>
          <a:p>
            <a:pPr marL="514350" indent="-514350">
              <a:buFont typeface="+mj-lt"/>
              <a:buAutoNum type="arabicPeriod"/>
            </a:pPr>
            <a:r>
              <a:rPr lang="en-US" dirty="0"/>
              <a:t>Make all products follow the same interface. </a:t>
            </a:r>
          </a:p>
          <a:p>
            <a:pPr marL="514350" indent="-514350">
              <a:buFont typeface="+mj-lt"/>
              <a:buAutoNum type="arabicPeriod"/>
            </a:pPr>
            <a:r>
              <a:rPr lang="en-US" dirty="0"/>
              <a:t>Add factory method inside the creator class. The return type should match the common product interface</a:t>
            </a:r>
          </a:p>
          <a:p>
            <a:pPr marL="514350" indent="-514350">
              <a:buFont typeface="+mj-lt"/>
              <a:buAutoNum type="arabicPeriod"/>
            </a:pPr>
            <a:r>
              <a:rPr lang="en-US" dirty="0"/>
              <a:t>Create a set of creator subclasses for each type of product listed in the factory method. </a:t>
            </a:r>
          </a:p>
          <a:p>
            <a:pPr marL="514350" indent="-514350">
              <a:buFont typeface="+mj-lt"/>
              <a:buAutoNum type="arabicPeriod"/>
            </a:pPr>
            <a:r>
              <a:rPr lang="en-US" dirty="0"/>
              <a:t>If there are too many product types and it doesn’t make sense to create subclasses for all of them, you can reuse the control parameter from the base class in subclasses.</a:t>
            </a:r>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19</a:t>
            </a:fld>
            <a:endParaRPr lang="en-US" dirty="0"/>
          </a:p>
        </p:txBody>
      </p:sp>
    </p:spTree>
    <p:extLst>
      <p:ext uri="{BB962C8B-B14F-4D97-AF65-F5344CB8AC3E}">
        <p14:creationId xmlns:p14="http://schemas.microsoft.com/office/powerpoint/2010/main" val="159749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Design patterns</a:t>
            </a:r>
          </a:p>
          <a:p>
            <a:pPr algn="r"/>
            <a:r>
              <a:rPr lang="en-US" dirty="0"/>
              <a:t>Structural design patterns</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29/11/2022</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0" dirty="0">
                <a:solidFill>
                  <a:srgbClr val="172B4D"/>
                </a:solidFill>
                <a:effectLst/>
                <a:latin typeface="-apple-system"/>
              </a:rPr>
              <a:t>You avoid tight coupling between the creator and the concrete products.</a:t>
            </a:r>
          </a:p>
          <a:p>
            <a:pPr algn="l">
              <a:buFont typeface="Arial" panose="020B0604020202020204" pitchFamily="34" charset="0"/>
              <a:buChar char="•"/>
            </a:pPr>
            <a:r>
              <a:rPr lang="en-US" b="0" i="1" dirty="0">
                <a:solidFill>
                  <a:srgbClr val="172B4D"/>
                </a:solidFill>
                <a:effectLst/>
                <a:latin typeface="-apple-system"/>
              </a:rPr>
              <a:t>Single Responsibility Principle</a:t>
            </a:r>
            <a:r>
              <a:rPr lang="en-US" b="0" i="0" dirty="0">
                <a:solidFill>
                  <a:srgbClr val="172B4D"/>
                </a:solidFill>
                <a:effectLst/>
                <a:latin typeface="-apple-system"/>
              </a:rPr>
              <a:t>. You can move the product creation code into one place in the program, making the code easier to support.</a:t>
            </a:r>
          </a:p>
          <a:p>
            <a:pPr algn="l">
              <a:buFont typeface="Arial" panose="020B0604020202020204" pitchFamily="34" charset="0"/>
              <a:buChar char="•"/>
            </a:pPr>
            <a:r>
              <a:rPr lang="en-US" b="0" i="1" dirty="0">
                <a:solidFill>
                  <a:srgbClr val="172B4D"/>
                </a:solidFill>
                <a:effectLst/>
                <a:latin typeface="-apple-system"/>
              </a:rPr>
              <a:t>Open/Closed Principle</a:t>
            </a:r>
            <a:r>
              <a:rPr lang="en-US" b="0" i="0" dirty="0">
                <a:solidFill>
                  <a:srgbClr val="172B4D"/>
                </a:solidFill>
                <a:effectLst/>
                <a:latin typeface="-apple-system"/>
              </a:rPr>
              <a:t>. You can introduce new types of products into the program without breaking existing client code.</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172B4D"/>
                </a:solidFill>
                <a:effectLst/>
                <a:latin typeface="-apple-system"/>
              </a:rPr>
              <a:t>The code may become more complicated since you need to introduce a lot of new subclasses to implement the pattern. The best case scenario is when you’re introducing the pattern into an existing hierarchy of creator classes.</a:t>
            </a:r>
          </a:p>
        </p:txBody>
      </p:sp>
    </p:spTree>
    <p:extLst>
      <p:ext uri="{BB962C8B-B14F-4D97-AF65-F5344CB8AC3E}">
        <p14:creationId xmlns:p14="http://schemas.microsoft.com/office/powerpoint/2010/main" val="2055669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Abstract Factory</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Abstract Factory</a:t>
            </a:r>
            <a:r>
              <a:rPr lang="en-US" b="0" i="0" dirty="0">
                <a:effectLst/>
              </a:rPr>
              <a:t> is a creational design pattern that lets you produce families of related objects without specifying their concrete classes.</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21</a:t>
            </a:fld>
            <a:endParaRPr lang="en-US" dirty="0"/>
          </a:p>
        </p:txBody>
      </p:sp>
    </p:spTree>
    <p:extLst>
      <p:ext uri="{BB962C8B-B14F-4D97-AF65-F5344CB8AC3E}">
        <p14:creationId xmlns:p14="http://schemas.microsoft.com/office/powerpoint/2010/main" val="2847233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815577"/>
            <a:ext cx="7482706" cy="4351338"/>
          </a:xfrm>
        </p:spPr>
        <p:txBody>
          <a:bodyPr>
            <a:normAutofit/>
          </a:bodyPr>
          <a:lstStyle/>
          <a:p>
            <a:r>
              <a:rPr lang="en-US" dirty="0"/>
              <a:t>Imagine that you’re creating a furniture shop simulator. Your code consists of classes that represent a family of related products</a:t>
            </a:r>
          </a:p>
          <a:p>
            <a:r>
              <a:rPr lang="en-US" b="0" i="0" dirty="0">
                <a:effectLst/>
              </a:rPr>
              <a:t>You need a way to create individual furniture objects so that they match other objects of the same family. Customers get quite mad when they receive non-matching furniture.</a:t>
            </a:r>
          </a:p>
          <a:p>
            <a:endParaRPr lang="en-US"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22</a:t>
            </a:fld>
            <a:endParaRPr lang="en-US" dirty="0"/>
          </a:p>
        </p:txBody>
      </p:sp>
      <p:pic>
        <p:nvPicPr>
          <p:cNvPr id="8" name="Picture 7" descr="A picture containing arrow&#10;&#10;Description automatically generated">
            <a:extLst>
              <a:ext uri="{FF2B5EF4-FFF2-40B4-BE49-F238E27FC236}">
                <a16:creationId xmlns:a16="http://schemas.microsoft.com/office/drawing/2014/main" id="{3834C980-906E-5DB8-23DB-5BE1D8D7C3B3}"/>
              </a:ext>
            </a:extLst>
          </p:cNvPr>
          <p:cNvPicPr>
            <a:picLocks noChangeAspect="1"/>
          </p:cNvPicPr>
          <p:nvPr/>
        </p:nvPicPr>
        <p:blipFill>
          <a:blip r:embed="rId2"/>
          <a:stretch>
            <a:fillRect/>
          </a:stretch>
        </p:blipFill>
        <p:spPr>
          <a:xfrm>
            <a:off x="7827666" y="2446681"/>
            <a:ext cx="4164832" cy="2974880"/>
          </a:xfrm>
          <a:prstGeom prst="rect">
            <a:avLst/>
          </a:prstGeom>
        </p:spPr>
      </p:pic>
    </p:spTree>
    <p:extLst>
      <p:ext uri="{BB962C8B-B14F-4D97-AF65-F5344CB8AC3E}">
        <p14:creationId xmlns:p14="http://schemas.microsoft.com/office/powerpoint/2010/main" val="73636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527349"/>
            <a:ext cx="10771632" cy="4649614"/>
          </a:xfrm>
        </p:spPr>
        <p:txBody>
          <a:bodyPr>
            <a:normAutofit/>
          </a:bodyPr>
          <a:lstStyle/>
          <a:p>
            <a:r>
              <a:rPr lang="en-US" b="0" dirty="0">
                <a:effectLst/>
              </a:rPr>
              <a:t>The first thing the Abstract Factory pattern suggests is to explicitly declare interfaces for each distinct product of the product family (e.g., chair, sofa or coffee table). </a:t>
            </a:r>
          </a:p>
          <a:p>
            <a:r>
              <a:rPr lang="en-US" b="0" dirty="0">
                <a:effectLst/>
              </a:rPr>
              <a:t>Next move is to declare the Abstract Factory—an interface with a list of creation methods for all products, part of the product family (for example </a:t>
            </a:r>
            <a:r>
              <a:rPr lang="en-US" b="0" dirty="0" err="1">
                <a:effectLst/>
              </a:rPr>
              <a:t>createChair</a:t>
            </a:r>
            <a:r>
              <a:rPr lang="en-US" dirty="0"/>
              <a:t>, </a:t>
            </a:r>
            <a:r>
              <a:rPr lang="en-US" dirty="0" err="1"/>
              <a:t>createSofa</a:t>
            </a:r>
            <a:r>
              <a:rPr lang="en-US" dirty="0"/>
              <a:t>, </a:t>
            </a:r>
            <a:r>
              <a:rPr lang="en-US" dirty="0" err="1"/>
              <a:t>createCoffeeTable</a:t>
            </a:r>
            <a:r>
              <a:rPr lang="en-US" dirty="0"/>
              <a:t>).</a:t>
            </a:r>
          </a:p>
          <a:p>
            <a:r>
              <a:rPr lang="en-US" b="0" dirty="0">
                <a:effectLst/>
              </a:rPr>
              <a:t>For each variant of a product family, we create a separate factory class based on the </a:t>
            </a:r>
            <a:r>
              <a:rPr lang="en-US" b="0" dirty="0" err="1">
                <a:effectLst/>
              </a:rPr>
              <a:t>AbstractFactory</a:t>
            </a:r>
            <a:r>
              <a:rPr lang="en-US" b="0" dirty="0">
                <a:effectLst/>
              </a:rPr>
              <a:t> interface</a:t>
            </a:r>
            <a:r>
              <a:rPr lang="en-US" dirty="0"/>
              <a:t>. For example ,the </a:t>
            </a:r>
            <a:r>
              <a:rPr lang="en-US" dirty="0" err="1"/>
              <a:t>ModernFurnitureFactory</a:t>
            </a:r>
            <a:r>
              <a:rPr lang="en-US" dirty="0"/>
              <a:t> can only create </a:t>
            </a:r>
            <a:r>
              <a:rPr lang="en-US" dirty="0" err="1"/>
              <a:t>ModernChair</a:t>
            </a:r>
            <a:r>
              <a:rPr lang="en-US" dirty="0"/>
              <a:t>, </a:t>
            </a:r>
            <a:r>
              <a:rPr lang="en-US" dirty="0" err="1"/>
              <a:t>ModernSofa</a:t>
            </a:r>
            <a:r>
              <a:rPr lang="en-US" dirty="0"/>
              <a:t> and </a:t>
            </a:r>
            <a:r>
              <a:rPr lang="en-US" dirty="0" err="1"/>
              <a:t>ModernCofeeTable</a:t>
            </a:r>
            <a:r>
              <a:rPr lang="en-US" dirty="0"/>
              <a:t> objects.</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23</a:t>
            </a:fld>
            <a:endParaRPr lang="en-US" dirty="0"/>
          </a:p>
        </p:txBody>
      </p:sp>
    </p:spTree>
    <p:extLst>
      <p:ext uri="{BB962C8B-B14F-4D97-AF65-F5344CB8AC3E}">
        <p14:creationId xmlns:p14="http://schemas.microsoft.com/office/powerpoint/2010/main" val="4053039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pic>
        <p:nvPicPr>
          <p:cNvPr id="14" name="Content Placeholder 13" descr="Diagram&#10;&#10;Description automatically generated">
            <a:extLst>
              <a:ext uri="{FF2B5EF4-FFF2-40B4-BE49-F238E27FC236}">
                <a16:creationId xmlns:a16="http://schemas.microsoft.com/office/drawing/2014/main" id="{F1899FE0-3406-E266-53CA-B5EFA2E6FF54}"/>
              </a:ext>
            </a:extLst>
          </p:cNvPr>
          <p:cNvPicPr>
            <a:picLocks noGrp="1" noChangeAspect="1"/>
          </p:cNvPicPr>
          <p:nvPr>
            <p:ph idx="1"/>
          </p:nvPr>
        </p:nvPicPr>
        <p:blipFill>
          <a:blip r:embed="rId2"/>
          <a:stretch>
            <a:fillRect/>
          </a:stretch>
        </p:blipFill>
        <p:spPr>
          <a:xfrm>
            <a:off x="1720462" y="306719"/>
            <a:ext cx="8571244" cy="6244562"/>
          </a:xfrm>
        </p:spPr>
      </p:pic>
    </p:spTree>
    <p:extLst>
      <p:ext uri="{BB962C8B-B14F-4D97-AF65-F5344CB8AC3E}">
        <p14:creationId xmlns:p14="http://schemas.microsoft.com/office/powerpoint/2010/main" val="3404765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a:xfrm>
            <a:off x="576072" y="136525"/>
            <a:ext cx="10771632" cy="1325563"/>
          </a:xfrm>
        </p:spPr>
        <p:txBody>
          <a:bodyPr/>
          <a:lstStyle/>
          <a:p>
            <a:r>
              <a:rPr lang="en-US" dirty="0"/>
              <a:t>How to implement</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478417" y="1373326"/>
            <a:ext cx="10771632" cy="4761143"/>
          </a:xfrm>
        </p:spPr>
        <p:txBody>
          <a:bodyPr>
            <a:normAutofit fontScale="92500" lnSpcReduction="10000"/>
          </a:bodyPr>
          <a:lstStyle/>
          <a:p>
            <a:pPr algn="l">
              <a:buFont typeface="+mj-lt"/>
              <a:buAutoNum type="arabicPeriod"/>
            </a:pPr>
            <a:r>
              <a:rPr lang="en-US" b="0" i="0" dirty="0">
                <a:effectLst/>
              </a:rPr>
              <a:t>Map out a matrix of distinct product types versus variants of these products.</a:t>
            </a:r>
          </a:p>
          <a:p>
            <a:pPr algn="l">
              <a:buFont typeface="+mj-lt"/>
              <a:buAutoNum type="arabicPeriod"/>
            </a:pPr>
            <a:r>
              <a:rPr lang="en-US" b="0" i="0" dirty="0">
                <a:effectLst/>
              </a:rPr>
              <a:t>Declare abstract product interfaces for all product types. Then make all concrete product classes implement these interfaces.</a:t>
            </a:r>
          </a:p>
          <a:p>
            <a:pPr algn="l">
              <a:buFont typeface="+mj-lt"/>
              <a:buAutoNum type="arabicPeriod"/>
            </a:pPr>
            <a:r>
              <a:rPr lang="en-US" b="0" i="0" dirty="0">
                <a:effectLst/>
              </a:rPr>
              <a:t>Declare the abstract factory interface with a set of creation methods for all abstract products.</a:t>
            </a:r>
          </a:p>
          <a:p>
            <a:pPr algn="l">
              <a:buFont typeface="+mj-lt"/>
              <a:buAutoNum type="arabicPeriod"/>
            </a:pPr>
            <a:r>
              <a:rPr lang="en-US" b="0" i="0" dirty="0">
                <a:effectLst/>
              </a:rPr>
              <a:t>Implement a set of concrete factory classes, one for each product variant.</a:t>
            </a:r>
          </a:p>
          <a:p>
            <a:pPr algn="l">
              <a:buFont typeface="+mj-lt"/>
              <a:buAutoNum type="arabicPeriod"/>
            </a:pPr>
            <a:r>
              <a:rPr lang="en-US" b="0" i="0" dirty="0">
                <a:effectLst/>
              </a:rPr>
              <a:t>Create factory initialization code somewhere in the app. It should instantiate one of the concrete factory classes, depending on the application configuration or the current environment. Pass this factory object to all classes that construct products.</a:t>
            </a:r>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Tree>
    <p:extLst>
      <p:ext uri="{BB962C8B-B14F-4D97-AF65-F5344CB8AC3E}">
        <p14:creationId xmlns:p14="http://schemas.microsoft.com/office/powerpoint/2010/main" val="395127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0" dirty="0">
                <a:solidFill>
                  <a:srgbClr val="172B4D"/>
                </a:solidFill>
                <a:effectLst/>
                <a:latin typeface="-apple-system"/>
              </a:rPr>
              <a:t>You can be sure that the products you’re getting from a factory are compatible with each other.</a:t>
            </a:r>
          </a:p>
          <a:p>
            <a:pPr algn="l">
              <a:buFont typeface="Arial" panose="020B0604020202020204" pitchFamily="34" charset="0"/>
              <a:buChar char="•"/>
            </a:pPr>
            <a:r>
              <a:rPr lang="en-US" b="0" i="0" dirty="0">
                <a:solidFill>
                  <a:srgbClr val="172B4D"/>
                </a:solidFill>
                <a:effectLst/>
                <a:latin typeface="-apple-system"/>
              </a:rPr>
              <a:t>You avoid tight coupling between concrete products and client code.</a:t>
            </a:r>
          </a:p>
          <a:p>
            <a:pPr algn="l">
              <a:buFont typeface="Arial" panose="020B0604020202020204" pitchFamily="34" charset="0"/>
              <a:buChar char="•"/>
            </a:pPr>
            <a:r>
              <a:rPr lang="en-US" b="0" i="1" dirty="0">
                <a:solidFill>
                  <a:srgbClr val="172B4D"/>
                </a:solidFill>
                <a:effectLst/>
                <a:latin typeface="-apple-system"/>
              </a:rPr>
              <a:t>Single Responsibility Principle</a:t>
            </a:r>
            <a:r>
              <a:rPr lang="en-US" b="0" i="0" dirty="0">
                <a:solidFill>
                  <a:srgbClr val="172B4D"/>
                </a:solidFill>
                <a:effectLst/>
                <a:latin typeface="-apple-system"/>
              </a:rPr>
              <a:t>. You can extract the product creation code into one place, making the code easier to support.</a:t>
            </a:r>
          </a:p>
          <a:p>
            <a:pPr algn="l">
              <a:buFont typeface="Arial" panose="020B0604020202020204" pitchFamily="34" charset="0"/>
              <a:buChar char="•"/>
            </a:pPr>
            <a:r>
              <a:rPr lang="en-US" b="0" i="1" dirty="0">
                <a:solidFill>
                  <a:srgbClr val="172B4D"/>
                </a:solidFill>
                <a:effectLst/>
                <a:latin typeface="-apple-system"/>
              </a:rPr>
              <a:t>Open/Closed Principle</a:t>
            </a:r>
            <a:r>
              <a:rPr lang="en-US" b="0" i="0" dirty="0">
                <a:solidFill>
                  <a:srgbClr val="172B4D"/>
                </a:solidFill>
                <a:effectLst/>
                <a:latin typeface="-apple-system"/>
              </a:rPr>
              <a:t>. You can introduce new variants of products without breaking existing client code.</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172B4D"/>
                </a:solidFill>
                <a:effectLst/>
                <a:latin typeface="-apple-system"/>
              </a:rPr>
              <a:t>The code may become more complicated than it should be, since a lot of new interfaces and classes are introduced along with the pattern.</a:t>
            </a:r>
          </a:p>
        </p:txBody>
      </p:sp>
    </p:spTree>
    <p:extLst>
      <p:ext uri="{BB962C8B-B14F-4D97-AF65-F5344CB8AC3E}">
        <p14:creationId xmlns:p14="http://schemas.microsoft.com/office/powerpoint/2010/main" val="2224900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Builder</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Builder</a:t>
            </a:r>
            <a:r>
              <a:rPr lang="en-US" b="0" i="0" dirty="0">
                <a:effectLst/>
              </a:rPr>
              <a:t> is a creational design pattern that lets you construct complex objects step by step. The pattern allows you to produce different types and representations of an object using the same construction code.</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27</a:t>
            </a:fld>
            <a:endParaRPr lang="en-US" dirty="0"/>
          </a:p>
        </p:txBody>
      </p:sp>
    </p:spTree>
    <p:extLst>
      <p:ext uri="{BB962C8B-B14F-4D97-AF65-F5344CB8AC3E}">
        <p14:creationId xmlns:p14="http://schemas.microsoft.com/office/powerpoint/2010/main" val="4044307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385152" y="1622967"/>
            <a:ext cx="5081151" cy="4358209"/>
          </a:xfrm>
        </p:spPr>
        <p:txBody>
          <a:bodyPr>
            <a:normAutofit/>
          </a:bodyPr>
          <a:lstStyle/>
          <a:p>
            <a:r>
              <a:rPr lang="en-US" b="0" i="0" dirty="0">
                <a:effectLst/>
              </a:rPr>
              <a:t>Imagine a complex object that requires laborious, step-by-step initialization of many fields and nested objects. Such initialization code is usually buried inside a monstrous constructor with lots of parameters. Or even worse: scattered all over the client code.</a:t>
            </a:r>
            <a:endParaRPr lang="en-US"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28</a:t>
            </a:fld>
            <a:endParaRPr lang="en-US" dirty="0"/>
          </a:p>
        </p:txBody>
      </p:sp>
      <p:pic>
        <p:nvPicPr>
          <p:cNvPr id="9218" name="Picture 2" descr="image with no caption">
            <a:extLst>
              <a:ext uri="{FF2B5EF4-FFF2-40B4-BE49-F238E27FC236}">
                <a16:creationId xmlns:a16="http://schemas.microsoft.com/office/drawing/2014/main" id="{D21530B6-01C7-E1BC-6803-A1BFC3BB3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223" y="1498930"/>
            <a:ext cx="6371470" cy="435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18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435395" y="2710542"/>
            <a:ext cx="10771632" cy="1436915"/>
          </a:xfrm>
        </p:spPr>
        <p:txBody>
          <a:bodyPr>
            <a:normAutofit/>
          </a:bodyPr>
          <a:lstStyle/>
          <a:p>
            <a:r>
              <a:rPr lang="en-US" b="0" i="0" dirty="0">
                <a:effectLst/>
              </a:rPr>
              <a:t>The Builder pattern suggests that you extract the object construction code out of its own class and move it to separate objects called </a:t>
            </a:r>
            <a:r>
              <a:rPr lang="en-US" b="0" i="1" dirty="0">
                <a:effectLst/>
              </a:rPr>
              <a:t>builders</a:t>
            </a:r>
            <a:r>
              <a:rPr lang="en-US" b="0" i="0" dirty="0">
                <a:effectLst/>
              </a:rPr>
              <a:t>.</a:t>
            </a:r>
            <a:endParaRPr lang="en-US"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29</a:t>
            </a:fld>
            <a:endParaRPr lang="en-US" dirty="0"/>
          </a:p>
        </p:txBody>
      </p:sp>
    </p:spTree>
    <p:extLst>
      <p:ext uri="{BB962C8B-B14F-4D97-AF65-F5344CB8AC3E}">
        <p14:creationId xmlns:p14="http://schemas.microsoft.com/office/powerpoint/2010/main" val="217858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Resources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1693238"/>
          </a:xfrm>
        </p:spPr>
        <p:txBody>
          <a:bodyPr>
            <a:normAutofit/>
          </a:bodyPr>
          <a:lstStyle/>
          <a:p>
            <a:r>
              <a:rPr lang="en-US" dirty="0">
                <a:hlinkClick r:id="rId2"/>
              </a:rPr>
              <a:t>Head First Design Patterns</a:t>
            </a:r>
          </a:p>
          <a:p>
            <a:r>
              <a:rPr lang="en-US" dirty="0">
                <a:hlinkClick r:id="rId2"/>
              </a:rPr>
              <a:t>https://refactoring.guru/design-patterns</a:t>
            </a:r>
          </a:p>
          <a:p>
            <a:r>
              <a:rPr lang="en-US" dirty="0">
                <a:hlinkClick r:id="rId2"/>
              </a:rPr>
              <a:t>https://mermaid-js.github.io/</a:t>
            </a:r>
            <a:r>
              <a:rPr lang="en-US" dirty="0"/>
              <a:t> - class diagrams</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29/11/2022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Software System Modeling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074864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8ACC5D-F4B6-FE18-797D-D18C1AA015B2}"/>
              </a:ext>
            </a:extLst>
          </p:cNvPr>
          <p:cNvSpPr>
            <a:spLocks noGrp="1"/>
          </p:cNvSpPr>
          <p:nvPr>
            <p:ph type="body" idx="1"/>
          </p:nvPr>
        </p:nvSpPr>
        <p:spPr/>
        <p:txBody>
          <a:bodyPr/>
          <a:lstStyle/>
          <a:p>
            <a:endParaRPr lang="en-US" dirty="0"/>
          </a:p>
        </p:txBody>
      </p:sp>
      <p:sp>
        <p:nvSpPr>
          <p:cNvPr id="9" name="Content Placeholder 8">
            <a:extLst>
              <a:ext uri="{FF2B5EF4-FFF2-40B4-BE49-F238E27FC236}">
                <a16:creationId xmlns:a16="http://schemas.microsoft.com/office/drawing/2014/main" id="{603082CF-5A10-9799-C3E2-16D0061366D9}"/>
              </a:ext>
            </a:extLst>
          </p:cNvPr>
          <p:cNvSpPr>
            <a:spLocks noGrp="1"/>
          </p:cNvSpPr>
          <p:nvPr>
            <p:ph sz="half" idx="2"/>
          </p:nvPr>
        </p:nvSpPr>
        <p:spPr/>
        <p:txBody>
          <a:bodyPr/>
          <a:lstStyle/>
          <a:p>
            <a:endParaRPr lang="en-US"/>
          </a:p>
        </p:txBody>
      </p:sp>
      <p:sp>
        <p:nvSpPr>
          <p:cNvPr id="11" name="Text Placeholder 10">
            <a:extLst>
              <a:ext uri="{FF2B5EF4-FFF2-40B4-BE49-F238E27FC236}">
                <a16:creationId xmlns:a16="http://schemas.microsoft.com/office/drawing/2014/main" id="{74972722-8F02-FDA6-ECB1-4C27D5BBA19A}"/>
              </a:ext>
            </a:extLst>
          </p:cNvPr>
          <p:cNvSpPr>
            <a:spLocks noGrp="1"/>
          </p:cNvSpPr>
          <p:nvPr>
            <p:ph type="body" sz="quarter" idx="3"/>
          </p:nvPr>
        </p:nvSpPr>
        <p:spPr/>
        <p:txBody>
          <a:bodyPr/>
          <a:lstStyle/>
          <a:p>
            <a:endParaRPr lang="en-US"/>
          </a:p>
        </p:txBody>
      </p:sp>
      <p:sp>
        <p:nvSpPr>
          <p:cNvPr id="13" name="Content Placeholder 12">
            <a:extLst>
              <a:ext uri="{FF2B5EF4-FFF2-40B4-BE49-F238E27FC236}">
                <a16:creationId xmlns:a16="http://schemas.microsoft.com/office/drawing/2014/main" id="{19191E94-334C-3B39-D4BF-C1A7D1F54D36}"/>
              </a:ext>
            </a:extLst>
          </p:cNvPr>
          <p:cNvSpPr>
            <a:spLocks noGrp="1"/>
          </p:cNvSpPr>
          <p:nvPr>
            <p:ph sz="quarter" idx="4"/>
          </p:nvPr>
        </p:nvSpPr>
        <p:spPr/>
        <p:txBody>
          <a:bodyPr/>
          <a:lstStyle/>
          <a:p>
            <a:endParaRPr lang="en-US"/>
          </a:p>
        </p:txBody>
      </p:sp>
      <p:pic>
        <p:nvPicPr>
          <p:cNvPr id="10242" name="Picture 2" descr="image with no caption">
            <a:extLst>
              <a:ext uri="{FF2B5EF4-FFF2-40B4-BE49-F238E27FC236}">
                <a16:creationId xmlns:a16="http://schemas.microsoft.com/office/drawing/2014/main" id="{1308E71B-D0FC-B24E-3F12-F45561CEA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025" y="175741"/>
            <a:ext cx="8963025" cy="630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715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Director</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527348"/>
            <a:ext cx="10771632" cy="4180116"/>
          </a:xfrm>
        </p:spPr>
        <p:txBody>
          <a:bodyPr>
            <a:normAutofit fontScale="92500" lnSpcReduction="10000"/>
          </a:bodyPr>
          <a:lstStyle/>
          <a:p>
            <a:r>
              <a:rPr lang="en-US" b="0" i="0" dirty="0">
                <a:effectLst/>
              </a:rPr>
              <a:t>You can go further and extract a series of calls to the builder steps you use to construct a product into a separate class called </a:t>
            </a:r>
            <a:r>
              <a:rPr lang="en-US" b="0" i="1" dirty="0">
                <a:effectLst/>
              </a:rPr>
              <a:t>director</a:t>
            </a:r>
            <a:r>
              <a:rPr lang="en-US" b="0" i="0" dirty="0">
                <a:effectLst/>
              </a:rPr>
              <a:t>. The director class defines the order in which to execute the building steps, while the builder provides the implementation for those steps.</a:t>
            </a:r>
          </a:p>
          <a:p>
            <a:endParaRPr lang="en-US" dirty="0"/>
          </a:p>
          <a:p>
            <a:r>
              <a:rPr lang="en-US" b="0" i="0" dirty="0">
                <a:effectLst/>
              </a:rPr>
              <a:t>Having a director class in your program isn’t strictly necessary. You can always call the building steps in a specific order directly from the client code. However, the director class might be a good place to put various construction routines so you can reuse them across your program.</a:t>
            </a:r>
            <a:endParaRPr lang="en-US"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31</a:t>
            </a:fld>
            <a:endParaRPr lang="en-US" dirty="0"/>
          </a:p>
        </p:txBody>
      </p:sp>
    </p:spTree>
    <p:extLst>
      <p:ext uri="{BB962C8B-B14F-4D97-AF65-F5344CB8AC3E}">
        <p14:creationId xmlns:p14="http://schemas.microsoft.com/office/powerpoint/2010/main" val="3282411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8FE9-696A-0FF6-14EE-147C0CDC3FC1}"/>
              </a:ext>
            </a:extLst>
          </p:cNvPr>
          <p:cNvSpPr>
            <a:spLocks noGrp="1"/>
          </p:cNvSpPr>
          <p:nvPr>
            <p:ph type="title"/>
          </p:nvPr>
        </p:nvSpPr>
        <p:spPr>
          <a:xfrm>
            <a:off x="576072" y="136525"/>
            <a:ext cx="10771632" cy="1325563"/>
          </a:xfrm>
        </p:spPr>
        <p:txBody>
          <a:bodyPr/>
          <a:lstStyle/>
          <a:p>
            <a:r>
              <a:rPr lang="en-US" dirty="0"/>
              <a:t>How to implement</a:t>
            </a:r>
          </a:p>
        </p:txBody>
      </p:sp>
      <p:sp>
        <p:nvSpPr>
          <p:cNvPr id="3" name="Content Placeholder 2">
            <a:extLst>
              <a:ext uri="{FF2B5EF4-FFF2-40B4-BE49-F238E27FC236}">
                <a16:creationId xmlns:a16="http://schemas.microsoft.com/office/drawing/2014/main" id="{CFD33784-5C9E-6C56-C12D-66BD04FE8C61}"/>
              </a:ext>
            </a:extLst>
          </p:cNvPr>
          <p:cNvSpPr>
            <a:spLocks noGrp="1"/>
          </p:cNvSpPr>
          <p:nvPr>
            <p:ph idx="1"/>
          </p:nvPr>
        </p:nvSpPr>
        <p:spPr>
          <a:xfrm>
            <a:off x="478417" y="1373326"/>
            <a:ext cx="10771632" cy="4761143"/>
          </a:xfrm>
        </p:spPr>
        <p:txBody>
          <a:bodyPr>
            <a:normAutofit lnSpcReduction="10000"/>
          </a:bodyPr>
          <a:lstStyle/>
          <a:p>
            <a:pPr algn="l">
              <a:buFont typeface="+mj-lt"/>
              <a:buAutoNum type="arabicPeriod"/>
            </a:pPr>
            <a:r>
              <a:rPr lang="en-US" b="0" i="0" dirty="0">
                <a:effectLst/>
              </a:rPr>
              <a:t>Create a concrete builder class for the product, having same attributes as the product.</a:t>
            </a:r>
          </a:p>
          <a:p>
            <a:pPr algn="l">
              <a:buFont typeface="+mj-lt"/>
              <a:buAutoNum type="arabicPeriod"/>
            </a:pPr>
            <a:r>
              <a:rPr lang="en-US" b="0" i="0" dirty="0">
                <a:effectLst/>
              </a:rPr>
              <a:t>Defin</a:t>
            </a:r>
            <a:r>
              <a:rPr lang="en-US" dirty="0"/>
              <a:t>e setter methods for each of the field. Return this object instead of void for all setters.</a:t>
            </a:r>
          </a:p>
          <a:p>
            <a:pPr algn="l">
              <a:buFont typeface="+mj-lt"/>
              <a:buAutoNum type="arabicPeriod"/>
            </a:pPr>
            <a:r>
              <a:rPr lang="en-US" dirty="0"/>
              <a:t>Have a build method inside builder that instantiates the product class using all the attributes from builder.</a:t>
            </a:r>
          </a:p>
          <a:p>
            <a:pPr algn="l">
              <a:buFont typeface="+mj-lt"/>
              <a:buAutoNum type="arabicPeriod"/>
            </a:pPr>
            <a:r>
              <a:rPr lang="en-US" b="0" i="0" dirty="0">
                <a:effectLst/>
              </a:rPr>
              <a:t>Think about creating a director class. It may encapsulate various ways to construct a product using the same builder object. </a:t>
            </a:r>
          </a:p>
          <a:p>
            <a:pPr algn="l">
              <a:buFont typeface="+mj-lt"/>
              <a:buAutoNum type="arabicPeriod"/>
            </a:pPr>
            <a:r>
              <a:rPr lang="en-US" b="0" i="0" dirty="0">
                <a:effectLst/>
              </a:rPr>
              <a:t>The client code calls director class, if exists, otherwise uses builder in a method chaining to construct needed object.</a:t>
            </a:r>
          </a:p>
        </p:txBody>
      </p:sp>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a:xfrm>
            <a:off x="576072" y="6356350"/>
            <a:ext cx="2743200" cy="365125"/>
          </a:xfrm>
        </p:spPr>
        <p:txBody>
          <a:bodyPr/>
          <a:lstStyle/>
          <a:p>
            <a:r>
              <a:rPr lang="en-US" dirty="0"/>
              <a:t>29/11/2022</a:t>
            </a:r>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32</a:t>
            </a:fld>
            <a:endParaRPr lang="en-US" dirty="0"/>
          </a:p>
        </p:txBody>
      </p:sp>
    </p:spTree>
    <p:extLst>
      <p:ext uri="{BB962C8B-B14F-4D97-AF65-F5344CB8AC3E}">
        <p14:creationId xmlns:p14="http://schemas.microsoft.com/office/powerpoint/2010/main" val="776247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You can construct objects step-by-step, defer construction steps or run steps recursively.</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reuse the same construction code when building various representations of products.</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Single Responsibility Principle</a:t>
            </a:r>
            <a:r>
              <a:rPr lang="en-US" b="0" i="0" dirty="0">
                <a:solidFill>
                  <a:srgbClr val="444444"/>
                </a:solidFill>
                <a:effectLst/>
                <a:latin typeface="PT Sans" panose="020B0503020203020204" pitchFamily="34" charset="0"/>
              </a:rPr>
              <a:t>. You can isolate complex construction code from the business logic of the product.</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The overall complexity of the code increases</a:t>
            </a:r>
          </a:p>
          <a:p>
            <a:pPr algn="l">
              <a:buFont typeface="Arial" panose="020B0604020202020204" pitchFamily="34" charset="0"/>
              <a:buChar char="•"/>
            </a:pPr>
            <a:r>
              <a:rPr lang="en-US" dirty="0">
                <a:solidFill>
                  <a:srgbClr val="444444"/>
                </a:solidFill>
                <a:latin typeface="PT Sans" panose="020B0503020203020204" pitchFamily="34" charset="0"/>
              </a:rPr>
              <a:t>Some implementations of Builders are great examples of Feature Envy or God Class </a:t>
            </a:r>
            <a:r>
              <a:rPr lang="en-US">
                <a:solidFill>
                  <a:srgbClr val="444444"/>
                </a:solidFill>
                <a:latin typeface="PT Sans" panose="020B0503020203020204" pitchFamily="34" charset="0"/>
              </a:rPr>
              <a:t>code smells.</a:t>
            </a:r>
            <a:endParaRPr lang="en-US" b="0" i="0" dirty="0">
              <a:solidFill>
                <a:srgbClr val="444444"/>
              </a:solidFill>
              <a:effectLst/>
              <a:latin typeface="PT Sans" panose="020B0503020203020204" pitchFamily="34" charset="0"/>
            </a:endParaRPr>
          </a:p>
        </p:txBody>
      </p:sp>
    </p:spTree>
    <p:extLst>
      <p:ext uri="{BB962C8B-B14F-4D97-AF65-F5344CB8AC3E}">
        <p14:creationId xmlns:p14="http://schemas.microsoft.com/office/powerpoint/2010/main" val="40011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530135"/>
            <a:ext cx="9144000" cy="1087337"/>
          </a:xfrm>
        </p:spPr>
        <p:txBody>
          <a:bodyPr>
            <a:normAutofit/>
          </a:bodyPr>
          <a:lstStyle/>
          <a:p>
            <a:r>
              <a:rPr lang="en-US" sz="2400" dirty="0"/>
              <a:t>Design patterns</a:t>
            </a:r>
            <a:br>
              <a:rPr lang="en-US" sz="2400" dirty="0"/>
            </a:br>
            <a:endParaRPr lang="en-US" sz="2400" dirty="0"/>
          </a:p>
        </p:txBody>
      </p:sp>
    </p:spTree>
    <p:extLst>
      <p:ext uri="{BB962C8B-B14F-4D97-AF65-F5344CB8AC3E}">
        <p14:creationId xmlns:p14="http://schemas.microsoft.com/office/powerpoint/2010/main" val="46800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8"/>
            <a:ext cx="10329616" cy="5635425"/>
          </a:xfrm>
        </p:spPr>
        <p:txBody>
          <a:bodyPr/>
          <a:lstStyle/>
          <a:p>
            <a:r>
              <a:rPr lang="en-US" b="1" i="0" dirty="0">
                <a:effectLst/>
              </a:rPr>
              <a:t>Design patterns</a:t>
            </a:r>
            <a:r>
              <a:rPr lang="en-US" b="0" i="0" dirty="0">
                <a:effectLst/>
              </a:rPr>
              <a:t> are typical solutions to common problems in software design. Each pattern is like a blueprint that you can customize to solve a particular design problem in your code.</a:t>
            </a:r>
          </a:p>
          <a:p>
            <a:endParaRPr lang="en-US" b="0" i="0" dirty="0">
              <a:effectLst/>
            </a:endParaRPr>
          </a:p>
          <a:p>
            <a:r>
              <a:rPr lang="en-US" b="0" i="0" dirty="0">
                <a:effectLst/>
              </a:rPr>
              <a:t>They define a common language that helps your team communicate more efficiently.</a:t>
            </a:r>
          </a:p>
          <a:p>
            <a:endParaRPr lang="en-US" dirty="0"/>
          </a:p>
          <a:p>
            <a:r>
              <a:rPr lang="en-US" dirty="0"/>
              <a:t>Criticism:</a:t>
            </a:r>
          </a:p>
          <a:p>
            <a:pPr lvl="1"/>
            <a:r>
              <a:rPr lang="en-US" dirty="0"/>
              <a:t>Inefficient solutions</a:t>
            </a:r>
          </a:p>
          <a:p>
            <a:pPr lvl="1"/>
            <a:r>
              <a:rPr lang="en-US" dirty="0"/>
              <a:t>Unjustified use</a:t>
            </a:r>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298295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530135"/>
            <a:ext cx="9144000" cy="1087337"/>
          </a:xfrm>
        </p:spPr>
        <p:txBody>
          <a:bodyPr>
            <a:normAutofit/>
          </a:bodyPr>
          <a:lstStyle/>
          <a:p>
            <a:r>
              <a:rPr lang="en-US" sz="2400" dirty="0" err="1"/>
              <a:t>Clasification</a:t>
            </a:r>
            <a:endParaRPr lang="en-US" sz="2400" dirty="0"/>
          </a:p>
        </p:txBody>
      </p:sp>
    </p:spTree>
    <p:extLst>
      <p:ext uri="{BB962C8B-B14F-4D97-AF65-F5344CB8AC3E}">
        <p14:creationId xmlns:p14="http://schemas.microsoft.com/office/powerpoint/2010/main" val="368714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8"/>
            <a:ext cx="10329616" cy="5635425"/>
          </a:xfrm>
        </p:spPr>
        <p:txBody>
          <a:bodyPr/>
          <a:lstStyle/>
          <a:p>
            <a:endParaRPr lang="en-US" b="0" i="0" dirty="0">
              <a:effectLst/>
              <a:latin typeface="+mj-lt"/>
            </a:endParaRPr>
          </a:p>
          <a:p>
            <a:r>
              <a:rPr lang="en-US" b="0" i="0" dirty="0">
                <a:effectLst/>
                <a:latin typeface="+mj-lt"/>
              </a:rPr>
              <a:t>Design patterns differ by their complexity, level of detail and scale of applicability to the entire system being designed. </a:t>
            </a:r>
          </a:p>
          <a:p>
            <a:pPr lvl="1"/>
            <a:r>
              <a:rPr lang="en-US" b="0" i="0" dirty="0">
                <a:effectLst/>
              </a:rPr>
              <a:t>The most basic and low-level patterns are often called </a:t>
            </a:r>
            <a:r>
              <a:rPr lang="en-US" b="0" i="1" dirty="0">
                <a:effectLst/>
              </a:rPr>
              <a:t>idioms</a:t>
            </a:r>
            <a:r>
              <a:rPr lang="en-US" b="0" i="0" dirty="0">
                <a:effectLst/>
              </a:rPr>
              <a:t>. They usually apply only to a single programming language.</a:t>
            </a:r>
          </a:p>
          <a:p>
            <a:pPr lvl="1"/>
            <a:r>
              <a:rPr lang="en-US" b="0" i="0" dirty="0">
                <a:effectLst/>
              </a:rPr>
              <a:t>The most universal and high-level patterns are </a:t>
            </a:r>
            <a:r>
              <a:rPr lang="en-US" b="0" i="1" dirty="0">
                <a:effectLst/>
              </a:rPr>
              <a:t>architectural patterns</a:t>
            </a:r>
            <a:r>
              <a:rPr lang="en-US" b="0" i="0" dirty="0">
                <a:effectLst/>
              </a:rPr>
              <a:t>. Developers can implement these patterns in virtually any language. Unlike other patterns, they can be used to design the architecture of an entire application. Ex: microservice architecture</a:t>
            </a:r>
            <a:r>
              <a:rPr lang="en-US" dirty="0"/>
              <a:t>, hexagonal architecture, message brokers </a:t>
            </a:r>
            <a:r>
              <a:rPr lang="en-US" dirty="0" err="1"/>
              <a:t>etc</a:t>
            </a:r>
            <a:endParaRPr lang="en-US" dirty="0"/>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62797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43" name="Content Placeholder 42">
            <a:extLst>
              <a:ext uri="{FF2B5EF4-FFF2-40B4-BE49-F238E27FC236}">
                <a16:creationId xmlns:a16="http://schemas.microsoft.com/office/drawing/2014/main" id="{C6B1945B-BAEA-40E7-A5B3-9B1AC33B9CC0}"/>
              </a:ext>
            </a:extLst>
          </p:cNvPr>
          <p:cNvSpPr>
            <a:spLocks noGrp="1"/>
          </p:cNvSpPr>
          <p:nvPr>
            <p:ph idx="1"/>
          </p:nvPr>
        </p:nvSpPr>
        <p:spPr/>
        <p:txBody>
          <a:bodyPr/>
          <a:lstStyle/>
          <a:p>
            <a:endParaRPr lang="en-US"/>
          </a:p>
        </p:txBody>
      </p:sp>
      <p:pic>
        <p:nvPicPr>
          <p:cNvPr id="50" name="Picture 49">
            <a:extLst>
              <a:ext uri="{FF2B5EF4-FFF2-40B4-BE49-F238E27FC236}">
                <a16:creationId xmlns:a16="http://schemas.microsoft.com/office/drawing/2014/main" id="{1E64814B-EC88-890A-1021-F28EA6A11C2A}"/>
              </a:ext>
            </a:extLst>
          </p:cNvPr>
          <p:cNvPicPr>
            <a:picLocks noChangeAspect="1"/>
          </p:cNvPicPr>
          <p:nvPr/>
        </p:nvPicPr>
        <p:blipFill>
          <a:blip r:embed="rId2"/>
          <a:stretch>
            <a:fillRect/>
          </a:stretch>
        </p:blipFill>
        <p:spPr>
          <a:xfrm>
            <a:off x="2549081" y="337832"/>
            <a:ext cx="7300052" cy="5872549"/>
          </a:xfrm>
          <a:prstGeom prst="rect">
            <a:avLst/>
          </a:prstGeom>
        </p:spPr>
      </p:pic>
    </p:spTree>
    <p:extLst>
      <p:ext uri="{BB962C8B-B14F-4D97-AF65-F5344CB8AC3E}">
        <p14:creationId xmlns:p14="http://schemas.microsoft.com/office/powerpoint/2010/main" val="155651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Singleton</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Singleton</a:t>
            </a:r>
            <a:r>
              <a:rPr lang="en-US" b="0" i="0" dirty="0">
                <a:effectLst/>
              </a:rPr>
              <a:t> is a creational design pattern that lets you ensure that a class has only one instance, while providing a global access point to this instance.</a:t>
            </a:r>
            <a:endParaRPr lang="en-US" dirty="0"/>
          </a:p>
          <a:p>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29/11/2022</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424133399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{1C727AC4-E649-4F29-B9C6-F4A36F01283D}tf89338750_win32</Template>
  <TotalTime>36758</TotalTime>
  <Words>1757</Words>
  <Application>Microsoft Office PowerPoint</Application>
  <PresentationFormat>Widescreen</PresentationFormat>
  <Paragraphs>170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-apple-system</vt:lpstr>
      <vt:lpstr>Arial</vt:lpstr>
      <vt:lpstr>Calibri</vt:lpstr>
      <vt:lpstr>PT Sans</vt:lpstr>
      <vt:lpstr>Univers</vt:lpstr>
      <vt:lpstr>GradientUnivers</vt:lpstr>
      <vt:lpstr>Software System Modeling</vt:lpstr>
      <vt:lpstr>Agenda</vt:lpstr>
      <vt:lpstr>Resources</vt:lpstr>
      <vt:lpstr>Design patterns </vt:lpstr>
      <vt:lpstr>PowerPoint Presentation</vt:lpstr>
      <vt:lpstr>Clasification</vt:lpstr>
      <vt:lpstr>PowerPoint Presentation</vt:lpstr>
      <vt:lpstr>PowerPoint Presentation</vt:lpstr>
      <vt:lpstr>Singleton</vt:lpstr>
      <vt:lpstr>Problem</vt:lpstr>
      <vt:lpstr>Solution</vt:lpstr>
      <vt:lpstr>PowerPoint Presentation</vt:lpstr>
      <vt:lpstr>How to implement</vt:lpstr>
      <vt:lpstr>PowerPoint Presentation</vt:lpstr>
      <vt:lpstr>Factory Method</vt:lpstr>
      <vt:lpstr>Problem</vt:lpstr>
      <vt:lpstr>Solution</vt:lpstr>
      <vt:lpstr>PowerPoint Presentation</vt:lpstr>
      <vt:lpstr>How to implement</vt:lpstr>
      <vt:lpstr>PowerPoint Presentation</vt:lpstr>
      <vt:lpstr>Abstract Factory</vt:lpstr>
      <vt:lpstr>Problem</vt:lpstr>
      <vt:lpstr>Solution</vt:lpstr>
      <vt:lpstr>PowerPoint Presentation</vt:lpstr>
      <vt:lpstr>How to implement</vt:lpstr>
      <vt:lpstr>PowerPoint Presentation</vt:lpstr>
      <vt:lpstr>Builder</vt:lpstr>
      <vt:lpstr>Problem</vt:lpstr>
      <vt:lpstr>Solution</vt:lpstr>
      <vt:lpstr>PowerPoint Presentation</vt:lpstr>
      <vt:lpstr>Director</vt:lpstr>
      <vt:lpstr>How to implement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 Modeling</dc:title>
  <dc:creator>Andrian Babii</dc:creator>
  <cp:lastModifiedBy>Andrian Babii</cp:lastModifiedBy>
  <cp:revision>14</cp:revision>
  <dcterms:created xsi:type="dcterms:W3CDTF">2022-10-09T17:53:57Z</dcterms:created>
  <dcterms:modified xsi:type="dcterms:W3CDTF">2022-11-29T17:38:33Z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