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2"/>
  </p:notesMasterIdLst>
  <p:sldIdLst>
    <p:sldId id="306" r:id="rId5"/>
    <p:sldId id="307" r:id="rId6"/>
    <p:sldId id="316" r:id="rId7"/>
    <p:sldId id="323" r:id="rId8"/>
    <p:sldId id="401" r:id="rId9"/>
    <p:sldId id="314" r:id="rId10"/>
    <p:sldId id="334" r:id="rId11"/>
    <p:sldId id="372" r:id="rId12"/>
    <p:sldId id="373" r:id="rId13"/>
    <p:sldId id="361" r:id="rId14"/>
    <p:sldId id="362" r:id="rId15"/>
    <p:sldId id="363" r:id="rId16"/>
    <p:sldId id="374" r:id="rId17"/>
    <p:sldId id="375" r:id="rId18"/>
    <p:sldId id="366" r:id="rId19"/>
    <p:sldId id="367" r:id="rId20"/>
    <p:sldId id="369" r:id="rId21"/>
    <p:sldId id="376" r:id="rId22"/>
    <p:sldId id="377" r:id="rId23"/>
    <p:sldId id="378" r:id="rId24"/>
    <p:sldId id="379" r:id="rId25"/>
    <p:sldId id="381" r:id="rId26"/>
    <p:sldId id="382" r:id="rId27"/>
    <p:sldId id="383" r:id="rId28"/>
    <p:sldId id="384" r:id="rId29"/>
    <p:sldId id="390" r:id="rId30"/>
    <p:sldId id="388" r:id="rId31"/>
    <p:sldId id="391" r:id="rId32"/>
    <p:sldId id="392" r:id="rId33"/>
    <p:sldId id="393" r:id="rId34"/>
    <p:sldId id="394" r:id="rId35"/>
    <p:sldId id="395" r:id="rId36"/>
    <p:sldId id="396" r:id="rId37"/>
    <p:sldId id="397" r:id="rId38"/>
    <p:sldId id="398" r:id="rId39"/>
    <p:sldId id="399" r:id="rId40"/>
    <p:sldId id="4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5059BE-4E59-4167-91EB-D8DE3A20EA5C}">
          <p14:sldIdLst>
            <p14:sldId id="306"/>
            <p14:sldId id="307"/>
            <p14:sldId id="316"/>
            <p14:sldId id="323"/>
            <p14:sldId id="401"/>
            <p14:sldId id="314"/>
            <p14:sldId id="334"/>
            <p14:sldId id="372"/>
            <p14:sldId id="373"/>
            <p14:sldId id="361"/>
            <p14:sldId id="362"/>
            <p14:sldId id="363"/>
            <p14:sldId id="374"/>
            <p14:sldId id="375"/>
            <p14:sldId id="366"/>
            <p14:sldId id="367"/>
            <p14:sldId id="369"/>
            <p14:sldId id="376"/>
            <p14:sldId id="377"/>
            <p14:sldId id="378"/>
            <p14:sldId id="379"/>
            <p14:sldId id="381"/>
            <p14:sldId id="382"/>
            <p14:sldId id="383"/>
            <p14:sldId id="384"/>
            <p14:sldId id="390"/>
            <p14:sldId id="388"/>
            <p14:sldId id="391"/>
            <p14:sldId id="392"/>
            <p14:sldId id="393"/>
            <p14:sldId id="394"/>
            <p14:sldId id="395"/>
            <p14:sldId id="396"/>
            <p14:sldId id="397"/>
            <p14:sldId id="398"/>
            <p14:sldId id="399"/>
            <p14:sldId id="400"/>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CC195-9BE5-4049-9F46-B3490BB94E4F}" v="22" dt="2022-10-18T09:31:45.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84967" autoAdjust="0"/>
  </p:normalViewPr>
  <p:slideViewPr>
    <p:cSldViewPr snapToGrid="0">
      <p:cViewPr>
        <p:scale>
          <a:sx n="86" d="100"/>
          <a:sy n="86" d="100"/>
        </p:scale>
        <p:origin x="576"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www.oreilly.com/library/view/head-first-design/0596007124/"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Software System Modeling</a:t>
            </a:r>
            <a:endParaRPr lang="en-US" dirty="0"/>
          </a:p>
        </p:txBody>
      </p:sp>
      <p:sp>
        <p:nvSpPr>
          <p:cNvPr id="5" name="Subtitle 4">
            <a:extLst>
              <a:ext uri="{FF2B5EF4-FFF2-40B4-BE49-F238E27FC236}">
                <a16:creationId xmlns:a16="http://schemas.microsoft.com/office/drawing/2014/main" id="{7060C5BE-D472-2DCB-2CF5-74277C5F9E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p:txBody>
          <a:bodyPr>
            <a:normAutofit/>
          </a:bodyPr>
          <a:lstStyle/>
          <a:p>
            <a:pPr algn="l"/>
            <a:r>
              <a:rPr lang="en-US" sz="2400" b="0" i="0" dirty="0">
                <a:effectLst/>
              </a:rPr>
              <a:t>Adapters can not only convert data into various formats but can also help objects with different interfaces collaborate. </a:t>
            </a:r>
            <a:br>
              <a:rPr lang="en-US" sz="2400" b="0" i="0" dirty="0">
                <a:effectLst/>
              </a:rPr>
            </a:br>
            <a:r>
              <a:rPr lang="en-US" sz="2400" b="0" i="0" dirty="0">
                <a:effectLst/>
              </a:rPr>
              <a:t>Here’s how it works:</a:t>
            </a:r>
          </a:p>
          <a:p>
            <a:pPr algn="l"/>
            <a:endParaRPr lang="en-US" sz="2400" b="0" i="0" dirty="0">
              <a:effectLst/>
            </a:endParaRPr>
          </a:p>
          <a:p>
            <a:pPr marL="457200" indent="-457200" algn="l">
              <a:buFont typeface="+mj-lt"/>
              <a:buAutoNum type="arabicPeriod"/>
            </a:pPr>
            <a:r>
              <a:rPr lang="en-US" sz="2400" b="0" i="0" dirty="0">
                <a:effectLst/>
              </a:rPr>
              <a:t>The adapter gets an interface, compatible with one of the existing objects.</a:t>
            </a:r>
          </a:p>
          <a:p>
            <a:pPr marL="457200" indent="-457200" algn="l">
              <a:buFont typeface="+mj-lt"/>
              <a:buAutoNum type="arabicPeriod"/>
            </a:pPr>
            <a:r>
              <a:rPr lang="en-US" sz="2400" b="0" i="0" dirty="0">
                <a:effectLst/>
              </a:rPr>
              <a:t>Using this interface, the existing object can safely call the adapter’s methods.</a:t>
            </a:r>
          </a:p>
          <a:p>
            <a:pPr marL="457200" indent="-457200" algn="l">
              <a:buFont typeface="+mj-lt"/>
              <a:buAutoNum type="arabicPeriod"/>
            </a:pPr>
            <a:r>
              <a:rPr lang="en-US" sz="2400" b="0" i="0" dirty="0">
                <a:effectLst/>
              </a:rPr>
              <a:t>Upon receiving a call, the adapter passes the request to the second object, but in a format and order that the second object expects.</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10394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8AD080-4D08-9C1B-FB6E-BAC85C3E1EB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8B04AA65-0D6D-C975-0E6E-204F701C9EC8}"/>
              </a:ext>
            </a:extLst>
          </p:cNvPr>
          <p:cNvPicPr>
            <a:picLocks noChangeAspect="1"/>
          </p:cNvPicPr>
          <p:nvPr/>
        </p:nvPicPr>
        <p:blipFill>
          <a:blip r:embed="rId2"/>
          <a:stretch>
            <a:fillRect/>
          </a:stretch>
        </p:blipFill>
        <p:spPr>
          <a:xfrm>
            <a:off x="3243635" y="0"/>
            <a:ext cx="5704729" cy="6858000"/>
          </a:xfrm>
          <a:prstGeom prst="rect">
            <a:avLst/>
          </a:prstGeom>
        </p:spPr>
      </p:pic>
    </p:spTree>
    <p:extLst>
      <p:ext uri="{BB962C8B-B14F-4D97-AF65-F5344CB8AC3E}">
        <p14:creationId xmlns:p14="http://schemas.microsoft.com/office/powerpoint/2010/main" val="132671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separate the interface or data conversion code from the primary business logic of the program.</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types of adapters into the program without breaking the existing client code, as long as they work with the adapters through the client interface.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The overall complexity of the code increases because you need to introduce a set of new interfaces and classes. Sometimes it’s simpler just to change the service class so that it matches the rest of your code.</a:t>
            </a:r>
          </a:p>
        </p:txBody>
      </p:sp>
    </p:spTree>
    <p:extLst>
      <p:ext uri="{BB962C8B-B14F-4D97-AF65-F5344CB8AC3E}">
        <p14:creationId xmlns:p14="http://schemas.microsoft.com/office/powerpoint/2010/main" val="34605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Bridge</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Bridge</a:t>
            </a:r>
            <a:r>
              <a:rPr lang="en-US" b="0" i="0" dirty="0">
                <a:effectLst/>
              </a:rPr>
              <a:t> is a structural design pattern that lets you split a large class or a set of closely related classes into two separate hierarchies—abstraction and implementation—which can be developed independently of each other.</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119879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6120819" cy="4351338"/>
          </a:xfrm>
        </p:spPr>
        <p:txBody>
          <a:bodyPr>
            <a:normAutofit/>
          </a:bodyPr>
          <a:lstStyle/>
          <a:p>
            <a:r>
              <a:rPr lang="en-US" dirty="0"/>
              <a:t>Say you have a geometric Shape class with a pair of subclasses: Circle and Square. You want to extend this class hierarchy to incorporate colors, so you plan to create Red and Blue shape subclasses. However, since you already have two subclasses, you’ll need to create four class combinations such as </a:t>
            </a:r>
            <a:r>
              <a:rPr lang="en-US" dirty="0" err="1"/>
              <a:t>BlueCircle</a:t>
            </a:r>
            <a:r>
              <a:rPr lang="en-US" dirty="0"/>
              <a:t> and </a:t>
            </a:r>
            <a:r>
              <a:rPr lang="en-US" dirty="0" err="1"/>
              <a:t>RedSquare</a:t>
            </a:r>
            <a:r>
              <a:rPr lang="en-US" dirty="0"/>
              <a:t>.</a:t>
            </a:r>
          </a:p>
          <a:p>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1031" name="Picture 7" descr="Bridge pattern problem">
            <a:extLst>
              <a:ext uri="{FF2B5EF4-FFF2-40B4-BE49-F238E27FC236}">
                <a16:creationId xmlns:a16="http://schemas.microsoft.com/office/drawing/2014/main" id="{04EE9B33-3E79-9603-1F40-11BAC571B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704" y="2149385"/>
            <a:ext cx="4572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0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25625"/>
            <a:ext cx="6007608" cy="4351338"/>
          </a:xfrm>
        </p:spPr>
        <p:txBody>
          <a:bodyPr/>
          <a:lstStyle/>
          <a:p>
            <a:r>
              <a:rPr lang="en-US" b="0" i="0" dirty="0">
                <a:effectLst/>
                <a:latin typeface="+mj-lt"/>
              </a:rPr>
              <a:t>The Bridge pattern attempts to solve this problem by switching from inheritance to the object composition. What this means is that you extract one of the dimensions into a separate class hierarchy, so that the original classes will reference an object of the new hierarchy, instead of having all of its state and behaviors within one class.</a:t>
            </a:r>
            <a:endParaRPr lang="en-US" dirty="0">
              <a:latin typeface="+mj-lt"/>
            </a:endParaRP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15</a:t>
            </a:fld>
            <a:endParaRPr lang="en-US" dirty="0"/>
          </a:p>
        </p:txBody>
      </p:sp>
      <p:pic>
        <p:nvPicPr>
          <p:cNvPr id="2050" name="Picture 2" descr="Solution suggested by the Bridge pattern">
            <a:extLst>
              <a:ext uri="{FF2B5EF4-FFF2-40B4-BE49-F238E27FC236}">
                <a16:creationId xmlns:a16="http://schemas.microsoft.com/office/drawing/2014/main" id="{98D435CC-249A-98E3-1B6A-C6BB5B623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428" y="2737757"/>
            <a:ext cx="4381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9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990679-F775-37A7-4028-E5B429845989}"/>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F4B8FD52-5D8D-89E9-E7AC-E8C9BEF0DE55}"/>
              </a:ext>
            </a:extLst>
          </p:cNvPr>
          <p:cNvPicPr>
            <a:picLocks noChangeAspect="1"/>
          </p:cNvPicPr>
          <p:nvPr/>
        </p:nvPicPr>
        <p:blipFill>
          <a:blip r:embed="rId2"/>
          <a:stretch>
            <a:fillRect/>
          </a:stretch>
        </p:blipFill>
        <p:spPr>
          <a:xfrm>
            <a:off x="3345487" y="0"/>
            <a:ext cx="5501026" cy="6858000"/>
          </a:xfrm>
          <a:prstGeom prst="rect">
            <a:avLst/>
          </a:prstGeom>
        </p:spPr>
      </p:pic>
    </p:spTree>
    <p:extLst>
      <p:ext uri="{BB962C8B-B14F-4D97-AF65-F5344CB8AC3E}">
        <p14:creationId xmlns:p14="http://schemas.microsoft.com/office/powerpoint/2010/main" val="326233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can create platform-independent classes and apps.</a:t>
            </a:r>
          </a:p>
          <a:p>
            <a:pPr algn="l">
              <a:buFont typeface="Arial" panose="020B0604020202020204" pitchFamily="34" charset="0"/>
              <a:buChar char="•"/>
            </a:pPr>
            <a:r>
              <a:rPr lang="en-US" b="0" i="0" dirty="0">
                <a:solidFill>
                  <a:srgbClr val="444444"/>
                </a:solidFill>
                <a:effectLst/>
                <a:latin typeface="PT Sans" panose="020B0503020203020204" pitchFamily="34" charset="0"/>
              </a:rPr>
              <a:t> The client code works with high-level abstractions. It isn’t exposed to the platform details.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abstractions and implementations independently from each other.</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focus on high-level logic in the abstraction and on platform details in the implementation.</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might make the code more complicated by applying the pattern to a highly cohesive class.</a:t>
            </a:r>
          </a:p>
        </p:txBody>
      </p:sp>
    </p:spTree>
    <p:extLst>
      <p:ext uri="{BB962C8B-B14F-4D97-AF65-F5344CB8AC3E}">
        <p14:creationId xmlns:p14="http://schemas.microsoft.com/office/powerpoint/2010/main" val="2055669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Composite</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Composite</a:t>
            </a:r>
            <a:r>
              <a:rPr lang="en-US" b="0" i="0" dirty="0">
                <a:effectLst/>
              </a:rPr>
              <a:t> is a structural design pattern that lets you compose objects into tree structures and then work with these structures as if they were individual objects.</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18</a:t>
            </a:fld>
            <a:endParaRPr lang="en-US" dirty="0"/>
          </a:p>
        </p:txBody>
      </p:sp>
    </p:spTree>
    <p:extLst>
      <p:ext uri="{BB962C8B-B14F-4D97-AF65-F5344CB8AC3E}">
        <p14:creationId xmlns:p14="http://schemas.microsoft.com/office/powerpoint/2010/main" val="284723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6956842" cy="4351338"/>
          </a:xfrm>
        </p:spPr>
        <p:txBody>
          <a:bodyPr>
            <a:normAutofit/>
          </a:bodyPr>
          <a:lstStyle/>
          <a:p>
            <a:r>
              <a:rPr lang="en-US" sz="2200" dirty="0"/>
              <a:t>For example, imagine that you have two types of objects: Products and Boxes. A Box can contain several Products as well as a few smaller Boxes. These little Boxes can also hold some Products or even smaller Boxes, and so on.</a:t>
            </a:r>
          </a:p>
          <a:p>
            <a:endParaRPr lang="en-US" sz="2200" dirty="0"/>
          </a:p>
          <a:p>
            <a:r>
              <a:rPr lang="en-US" sz="2200" b="0" i="0" dirty="0">
                <a:effectLst/>
              </a:rPr>
              <a:t>Say you decide to create an ordering system that uses these classes. Orders could contain simple products without any wrapping, as well as boxes stuffed with products...and other boxes. How would you determine the total price of such an order?</a:t>
            </a:r>
            <a:endParaRPr lang="en-US" sz="2200" dirty="0"/>
          </a:p>
          <a:p>
            <a:endParaRPr lang="en-US" sz="22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3076" name="Picture 4" descr="Structure of a complex order">
            <a:extLst>
              <a:ext uri="{FF2B5EF4-FFF2-40B4-BE49-F238E27FC236}">
                <a16:creationId xmlns:a16="http://schemas.microsoft.com/office/drawing/2014/main" id="{1685EB18-9C37-8193-5BAD-DE9A02C51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343" y="1815577"/>
            <a:ext cx="3524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6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dirty="0"/>
              <a:t>Structural design patterns</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20/12/2022</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527349"/>
            <a:ext cx="10771632" cy="4649614"/>
          </a:xfrm>
        </p:spPr>
        <p:txBody>
          <a:bodyPr>
            <a:normAutofit/>
          </a:bodyPr>
          <a:lstStyle/>
          <a:p>
            <a:r>
              <a:rPr lang="en-US" dirty="0"/>
              <a:t>Composite pattern suggests that you work with Products and Boxes through a common interface which declares a method for calculating the total price.</a:t>
            </a:r>
          </a:p>
          <a:p>
            <a:endParaRPr lang="en-US" dirty="0"/>
          </a:p>
          <a:p>
            <a:r>
              <a:rPr lang="en-US" dirty="0"/>
              <a:t>How would this method work? For a product, it’d simply return the product’s price. For a box, it’d go over each item the box contains, ask its price and then return a total for this box.</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Tree>
    <p:extLst>
      <p:ext uri="{BB962C8B-B14F-4D97-AF65-F5344CB8AC3E}">
        <p14:creationId xmlns:p14="http://schemas.microsoft.com/office/powerpoint/2010/main" val="405303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21</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86EC5E-5E46-A14D-AA52-014F3CB9CEC2}"/>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D75C9583-8305-B61D-5233-FBE2D21BE4DB}"/>
              </a:ext>
            </a:extLst>
          </p:cNvPr>
          <p:cNvPicPr>
            <a:picLocks noChangeAspect="1"/>
          </p:cNvPicPr>
          <p:nvPr/>
        </p:nvPicPr>
        <p:blipFill>
          <a:blip r:embed="rId2"/>
          <a:stretch>
            <a:fillRect/>
          </a:stretch>
        </p:blipFill>
        <p:spPr>
          <a:xfrm>
            <a:off x="3080079" y="0"/>
            <a:ext cx="6031842" cy="6858000"/>
          </a:xfrm>
          <a:prstGeom prst="rect">
            <a:avLst/>
          </a:prstGeom>
        </p:spPr>
      </p:pic>
    </p:spTree>
    <p:extLst>
      <p:ext uri="{BB962C8B-B14F-4D97-AF65-F5344CB8AC3E}">
        <p14:creationId xmlns:p14="http://schemas.microsoft.com/office/powerpoint/2010/main" val="3404765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You can work with complex tree structures more conveniently: use polymorphism and recursion to your advantage.</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Open/Closed Principle</a:t>
            </a:r>
            <a:r>
              <a:rPr lang="en-US" b="0" i="0" dirty="0">
                <a:solidFill>
                  <a:srgbClr val="444444"/>
                </a:solidFill>
                <a:effectLst/>
                <a:latin typeface="PT Sans" panose="020B0503020203020204" pitchFamily="34" charset="0"/>
              </a:rPr>
              <a:t>. You can introduce new element types into the app without breaking the existing code, which now works with the object tree.</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It might be difficult to provide a common interface for classes whose functionality differs too much. In certain scenarios, you’d need to overgeneralize the component interface, making it harder to comprehend.</a:t>
            </a:r>
            <a:endParaRPr lang="en-US" b="0" i="0" dirty="0">
              <a:solidFill>
                <a:srgbClr val="172B4D"/>
              </a:solidFill>
              <a:effectLst/>
              <a:latin typeface="-apple-system"/>
            </a:endParaRPr>
          </a:p>
        </p:txBody>
      </p:sp>
    </p:spTree>
    <p:extLst>
      <p:ext uri="{BB962C8B-B14F-4D97-AF65-F5344CB8AC3E}">
        <p14:creationId xmlns:p14="http://schemas.microsoft.com/office/powerpoint/2010/main" val="222490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Decorator</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latin typeface="PT Sans" panose="020B0503020203020204" pitchFamily="34" charset="0"/>
              </a:rPr>
              <a:t>Decorator</a:t>
            </a:r>
            <a:r>
              <a:rPr lang="en-US" b="0" i="0" dirty="0">
                <a:effectLst/>
                <a:latin typeface="PT Sans" panose="020B0503020203020204" pitchFamily="34" charset="0"/>
              </a:rPr>
              <a:t> is a structural design pattern that lets you attach new behaviors to objects by placing these objects inside special wrapper objects that contain the behaviors.</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404430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85153" y="1622968"/>
            <a:ext cx="6387395" cy="3384462"/>
          </a:xfrm>
        </p:spPr>
        <p:txBody>
          <a:bodyPr>
            <a:normAutofit/>
          </a:bodyPr>
          <a:lstStyle/>
          <a:p>
            <a:r>
              <a:rPr lang="en-US" sz="2400" dirty="0"/>
              <a:t>Imagine that you’re working on a notification library which lets other programs notify their users about important events.</a:t>
            </a:r>
          </a:p>
          <a:p>
            <a:r>
              <a:rPr lang="en-US" sz="2400" dirty="0"/>
              <a:t>The initial version of the library would accept a message argument from a client and send the message to a list of emails </a:t>
            </a:r>
          </a:p>
          <a:p>
            <a:pPr marL="0" indent="0">
              <a:buNone/>
            </a:pPr>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
        <p:nvSpPr>
          <p:cNvPr id="8" name="TextBox 7">
            <a:extLst>
              <a:ext uri="{FF2B5EF4-FFF2-40B4-BE49-F238E27FC236}">
                <a16:creationId xmlns:a16="http://schemas.microsoft.com/office/drawing/2014/main" id="{F4AEC6A5-E557-B34B-D4DE-4E24FCC8C05C}"/>
              </a:ext>
            </a:extLst>
          </p:cNvPr>
          <p:cNvSpPr txBox="1"/>
          <p:nvPr/>
        </p:nvSpPr>
        <p:spPr>
          <a:xfrm>
            <a:off x="576072" y="4354174"/>
            <a:ext cx="6096000" cy="1569660"/>
          </a:xfrm>
          <a:prstGeom prst="rect">
            <a:avLst/>
          </a:prstGeom>
          <a:noFill/>
        </p:spPr>
        <p:txBody>
          <a:bodyPr wrap="square">
            <a:spAutoFit/>
          </a:bodyPr>
          <a:lstStyle/>
          <a:p>
            <a:r>
              <a:rPr lang="en-US" sz="2400" b="0" i="0" dirty="0">
                <a:solidFill>
                  <a:schemeClr val="bg1"/>
                </a:solidFill>
                <a:effectLst/>
              </a:rPr>
              <a:t>But soon many of them would like to receive an SMS about critical issues or to be notified on Facebook or Slack notifications.</a:t>
            </a:r>
            <a:endParaRPr lang="en-US" sz="2400" dirty="0">
              <a:solidFill>
                <a:schemeClr val="bg1"/>
              </a:solidFill>
            </a:endParaRPr>
          </a:p>
        </p:txBody>
      </p:sp>
      <p:pic>
        <p:nvPicPr>
          <p:cNvPr id="5123" name="Picture 3" descr="Structure of the library before applying the Decorator pattern">
            <a:extLst>
              <a:ext uri="{FF2B5EF4-FFF2-40B4-BE49-F238E27FC236}">
                <a16:creationId xmlns:a16="http://schemas.microsoft.com/office/drawing/2014/main" id="{5E9A961B-1600-F215-4265-FA9983E8A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428" y="1144633"/>
            <a:ext cx="5143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Structure of the library after implementing other notification types">
            <a:extLst>
              <a:ext uri="{FF2B5EF4-FFF2-40B4-BE49-F238E27FC236}">
                <a16:creationId xmlns:a16="http://schemas.microsoft.com/office/drawing/2014/main" id="{81EC7DF1-FD6C-02FD-D1D8-2DA9F7435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991" y="4304584"/>
            <a:ext cx="419100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0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5"/>
                                        </p:tgtEl>
                                        <p:attrNameLst>
                                          <p:attrName>style.visibility</p:attrName>
                                        </p:attrNameLst>
                                      </p:cBhvr>
                                      <p:to>
                                        <p:strVal val="visible"/>
                                      </p:to>
                                    </p:set>
                                    <p:animEffect transition="in" filter="fade">
                                      <p:cBhvr>
                                        <p:cTn id="21" dur="1000"/>
                                        <p:tgtEl>
                                          <p:spTgt spid="5125"/>
                                        </p:tgtEl>
                                      </p:cBhvr>
                                    </p:animEffect>
                                    <p:anim calcmode="lin" valueType="num">
                                      <p:cBhvr>
                                        <p:cTn id="22" dur="1000" fill="hold"/>
                                        <p:tgtEl>
                                          <p:spTgt spid="5125"/>
                                        </p:tgtEl>
                                        <p:attrNameLst>
                                          <p:attrName>ppt_x</p:attrName>
                                        </p:attrNameLst>
                                      </p:cBhvr>
                                      <p:tavLst>
                                        <p:tav tm="0">
                                          <p:val>
                                            <p:strVal val="#ppt_x"/>
                                          </p:val>
                                        </p:tav>
                                        <p:tav tm="100000">
                                          <p:val>
                                            <p:strVal val="#ppt_x"/>
                                          </p:val>
                                        </p:tav>
                                      </p:tavLst>
                                    </p:anim>
                                    <p:anim calcmode="lin" valueType="num">
                                      <p:cBhvr>
                                        <p:cTn id="23" dur="1000" fill="hold"/>
                                        <p:tgtEl>
                                          <p:spTgt spid="5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A192FDE-B0BE-781D-1F73-FCC4957936B1}"/>
              </a:ext>
            </a:extLst>
          </p:cNvPr>
          <p:cNvSpPr/>
          <p:nvPr/>
        </p:nvSpPr>
        <p:spPr>
          <a:xfrm>
            <a:off x="3492137" y="3678464"/>
            <a:ext cx="4467497" cy="2677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Decorator</a:t>
            </a:r>
          </a:p>
        </p:txBody>
      </p:sp>
      <p:sp>
        <p:nvSpPr>
          <p:cNvPr id="10" name="Oval 9">
            <a:extLst>
              <a:ext uri="{FF2B5EF4-FFF2-40B4-BE49-F238E27FC236}">
                <a16:creationId xmlns:a16="http://schemas.microsoft.com/office/drawing/2014/main" id="{CBCD2022-1A16-AF53-DEF9-009AF97701BE}"/>
              </a:ext>
            </a:extLst>
          </p:cNvPr>
          <p:cNvSpPr/>
          <p:nvPr/>
        </p:nvSpPr>
        <p:spPr>
          <a:xfrm>
            <a:off x="3979817" y="3678464"/>
            <a:ext cx="3509554" cy="2046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Decorator</a:t>
            </a:r>
          </a:p>
        </p:txBody>
      </p:sp>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48309" y="1780902"/>
            <a:ext cx="10771632" cy="1648098"/>
          </a:xfrm>
        </p:spPr>
        <p:txBody>
          <a:bodyPr>
            <a:normAutofit fontScale="85000" lnSpcReduction="20000"/>
          </a:bodyPr>
          <a:lstStyle/>
          <a:p>
            <a:r>
              <a:rPr lang="en-US" dirty="0"/>
              <a:t>“Wrapper” is the alternative nickname for the Decorator pattern that clearly expresses the main idea of the pattern. A </a:t>
            </a:r>
            <a:r>
              <a:rPr lang="en-US" i="1" dirty="0"/>
              <a:t>wrapper</a:t>
            </a:r>
            <a:r>
              <a:rPr lang="en-US" dirty="0"/>
              <a:t> is an object that can be linked with some </a:t>
            </a:r>
            <a:r>
              <a:rPr lang="en-US" i="1" dirty="0"/>
              <a:t>target</a:t>
            </a:r>
            <a:r>
              <a:rPr lang="en-US" dirty="0"/>
              <a:t> object. The wrapper contains the same set of methods as the target and delegates to it all requests it receives. However, the wrapper may alter the result by doing something either before or after it passes the request to the target.</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
        <p:nvSpPr>
          <p:cNvPr id="9" name="Oval 8">
            <a:extLst>
              <a:ext uri="{FF2B5EF4-FFF2-40B4-BE49-F238E27FC236}">
                <a16:creationId xmlns:a16="http://schemas.microsoft.com/office/drawing/2014/main" id="{128D6DAB-B6E7-F2CB-8388-DEE2A8779A5D}"/>
              </a:ext>
            </a:extLst>
          </p:cNvPr>
          <p:cNvSpPr/>
          <p:nvPr/>
        </p:nvSpPr>
        <p:spPr>
          <a:xfrm>
            <a:off x="4580708" y="3791676"/>
            <a:ext cx="2307771" cy="135853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Object to be decorated</a:t>
            </a:r>
          </a:p>
        </p:txBody>
      </p:sp>
    </p:spTree>
    <p:extLst>
      <p:ext uri="{BB962C8B-B14F-4D97-AF65-F5344CB8AC3E}">
        <p14:creationId xmlns:p14="http://schemas.microsoft.com/office/powerpoint/2010/main" val="21785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C549-0591-6C97-F76D-B57E751C83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4C7D6D-737C-2303-9D6C-CA69F6299B0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265509-4D35-3F1A-4721-147BA91B50B8}"/>
              </a:ext>
            </a:extLst>
          </p:cNvPr>
          <p:cNvSpPr>
            <a:spLocks noGrp="1"/>
          </p:cNvSpPr>
          <p:nvPr>
            <p:ph type="sldNum" sz="quarter" idx="12"/>
          </p:nvPr>
        </p:nvSpPr>
        <p:spPr/>
        <p:txBody>
          <a:bodyPr/>
          <a:lstStyle/>
          <a:p>
            <a:fld id="{D8DA9DAA-006C-4F4B-980E-E3DF019B24E2}" type="slidenum">
              <a:rPr lang="en-US" smtClean="0"/>
              <a:t>26</a:t>
            </a:fld>
            <a:endParaRPr lang="en-US" dirty="0"/>
          </a:p>
        </p:txBody>
      </p:sp>
      <p:pic>
        <p:nvPicPr>
          <p:cNvPr id="6" name="Picture 5">
            <a:extLst>
              <a:ext uri="{FF2B5EF4-FFF2-40B4-BE49-F238E27FC236}">
                <a16:creationId xmlns:a16="http://schemas.microsoft.com/office/drawing/2014/main" id="{AD87226F-0C78-6761-C682-BDDBE5EF285F}"/>
              </a:ext>
            </a:extLst>
          </p:cNvPr>
          <p:cNvPicPr>
            <a:picLocks noChangeAspect="1"/>
          </p:cNvPicPr>
          <p:nvPr/>
        </p:nvPicPr>
        <p:blipFill>
          <a:blip r:embed="rId2"/>
          <a:stretch>
            <a:fillRect/>
          </a:stretch>
        </p:blipFill>
        <p:spPr>
          <a:xfrm>
            <a:off x="1550175" y="0"/>
            <a:ext cx="9091649" cy="6858000"/>
          </a:xfrm>
          <a:prstGeom prst="rect">
            <a:avLst/>
          </a:prstGeom>
        </p:spPr>
      </p:pic>
    </p:spTree>
    <p:extLst>
      <p:ext uri="{BB962C8B-B14F-4D97-AF65-F5344CB8AC3E}">
        <p14:creationId xmlns:p14="http://schemas.microsoft.com/office/powerpoint/2010/main" val="810420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can extend an object’s behavior without making a new subclass.</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add or remove responsibilities from an object at runtime.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combine several behaviors by wrapping an object into multiple decorators.</a:t>
            </a:r>
          </a:p>
          <a:p>
            <a:pPr algn="l">
              <a:buFont typeface="Arial" panose="020B0604020202020204" pitchFamily="34" charset="0"/>
              <a:buChar char="•"/>
            </a:pPr>
            <a:r>
              <a:rPr lang="en-US" b="0" i="0" dirty="0">
                <a:solidFill>
                  <a:srgbClr val="444444"/>
                </a:solidFill>
                <a:effectLst/>
                <a:latin typeface="PT Sans" panose="020B0503020203020204" pitchFamily="34" charset="0"/>
              </a:rPr>
              <a:t> </a:t>
            </a:r>
            <a:r>
              <a:rPr lang="en-US" b="0" i="1" dirty="0">
                <a:solidFill>
                  <a:srgbClr val="444444"/>
                </a:solidFill>
                <a:effectLst/>
                <a:latin typeface="PT Sans" panose="020B0503020203020204" pitchFamily="34" charset="0"/>
              </a:rPr>
              <a:t>Single Responsibility Principle</a:t>
            </a:r>
            <a:r>
              <a:rPr lang="en-US" b="0" i="0" dirty="0">
                <a:solidFill>
                  <a:srgbClr val="444444"/>
                </a:solidFill>
                <a:effectLst/>
                <a:latin typeface="PT Sans" panose="020B0503020203020204" pitchFamily="34" charset="0"/>
              </a:rPr>
              <a:t>. You can divide a monolithic class that implements many possible variants of behavior into several smaller classes.</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It’s hard to remove a specific wrapper from the wrappers stack.</a:t>
            </a:r>
          </a:p>
          <a:p>
            <a:pPr algn="l">
              <a:buFont typeface="Arial" panose="020B0604020202020204" pitchFamily="34" charset="0"/>
              <a:buChar char="•"/>
            </a:pPr>
            <a:r>
              <a:rPr lang="en-US" b="0" i="0" dirty="0">
                <a:solidFill>
                  <a:srgbClr val="444444"/>
                </a:solidFill>
                <a:effectLst/>
                <a:latin typeface="PT Sans" panose="020B0503020203020204" pitchFamily="34" charset="0"/>
              </a:rPr>
              <a:t> It’s hard to implement a decorator in such a way that its behavior doesn’t depend on the order in the decorators stack.</a:t>
            </a:r>
          </a:p>
          <a:p>
            <a:pPr algn="l">
              <a:buFont typeface="Arial" panose="020B0604020202020204" pitchFamily="34" charset="0"/>
              <a:buChar char="•"/>
            </a:pPr>
            <a:r>
              <a:rPr lang="en-US" b="0" i="0" dirty="0">
                <a:solidFill>
                  <a:srgbClr val="444444"/>
                </a:solidFill>
                <a:effectLst/>
                <a:latin typeface="PT Sans" panose="020B0503020203020204" pitchFamily="34" charset="0"/>
              </a:rPr>
              <a:t> The initial configuration code of layers might look pretty ugly.</a:t>
            </a:r>
          </a:p>
        </p:txBody>
      </p:sp>
    </p:spTree>
    <p:extLst>
      <p:ext uri="{BB962C8B-B14F-4D97-AF65-F5344CB8AC3E}">
        <p14:creationId xmlns:p14="http://schemas.microsoft.com/office/powerpoint/2010/main" val="400112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err="1"/>
              <a:t>FlyWeight</a:t>
            </a:r>
            <a:endParaRPr lang="en-US" dirty="0"/>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Flyweight</a:t>
            </a:r>
            <a:r>
              <a:rPr lang="en-US" b="0" i="0" dirty="0">
                <a:effectLst/>
              </a:rPr>
              <a:t> is a structural design pattern that lets you fit more objects into the available amount of RAM by sharing common parts of state between multiple objects instead of keeping all of the data in each object.</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28</a:t>
            </a:fld>
            <a:endParaRPr lang="en-US" dirty="0"/>
          </a:p>
        </p:txBody>
      </p:sp>
    </p:spTree>
    <p:extLst>
      <p:ext uri="{BB962C8B-B14F-4D97-AF65-F5344CB8AC3E}">
        <p14:creationId xmlns:p14="http://schemas.microsoft.com/office/powerpoint/2010/main" val="1466155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85153" y="1622967"/>
            <a:ext cx="10962551" cy="4333949"/>
          </a:xfrm>
        </p:spPr>
        <p:txBody>
          <a:bodyPr>
            <a:normAutofit/>
          </a:bodyPr>
          <a:lstStyle/>
          <a:p>
            <a:r>
              <a:rPr lang="en-US" sz="2400" dirty="0"/>
              <a:t>Imagine that you’re working on a video game – first-person shooter.</a:t>
            </a:r>
          </a:p>
          <a:p>
            <a:r>
              <a:rPr lang="en-US" sz="2400" b="0" i="0" dirty="0">
                <a:effectLst/>
              </a:rPr>
              <a:t>Each particle, such as a bullet, a missile or a piece of shrapnel is represented by a separate object containing plenty of data. </a:t>
            </a:r>
            <a:r>
              <a:rPr lang="en-US" sz="2400" dirty="0"/>
              <a:t>If it is very expensive to create this objects, at some point </a:t>
            </a:r>
            <a:r>
              <a:rPr lang="en-US" sz="2400" b="0" i="0" dirty="0">
                <a:effectLst/>
              </a:rPr>
              <a:t>newly created particles can no longer fit into the remaining RAM, making the program to crash.</a:t>
            </a:r>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29</a:t>
            </a:fld>
            <a:endParaRPr lang="en-US" dirty="0"/>
          </a:p>
        </p:txBody>
      </p:sp>
      <p:pic>
        <p:nvPicPr>
          <p:cNvPr id="7170" name="Picture 2" descr="Flyweight pattern problem">
            <a:extLst>
              <a:ext uri="{FF2B5EF4-FFF2-40B4-BE49-F238E27FC236}">
                <a16:creationId xmlns:a16="http://schemas.microsoft.com/office/drawing/2014/main" id="{69A01783-F0D6-8253-2CE5-09B56B487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638" y="3680133"/>
            <a:ext cx="628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39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Resources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1693238"/>
          </a:xfrm>
        </p:spPr>
        <p:txBody>
          <a:bodyPr>
            <a:normAutofit/>
          </a:bodyPr>
          <a:lstStyle/>
          <a:p>
            <a:r>
              <a:rPr lang="en-US" dirty="0">
                <a:hlinkClick r:id="rId2"/>
              </a:rPr>
              <a:t>Head First Design Patterns</a:t>
            </a:r>
          </a:p>
          <a:p>
            <a:r>
              <a:rPr lang="en-US" dirty="0">
                <a:hlinkClick r:id="rId2"/>
              </a:rPr>
              <a:t>https://refactoring.guru/design-patterns</a:t>
            </a:r>
          </a:p>
          <a:p>
            <a:r>
              <a:rPr lang="en-US" dirty="0">
                <a:hlinkClick r:id="rId2"/>
              </a:rPr>
              <a:t>https://mermaid-js.github.io/</a:t>
            </a:r>
            <a:r>
              <a:rPr lang="en-US" dirty="0"/>
              <a:t> - class diagrams</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20/12/2022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Software System Modeling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07486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48309" y="1780902"/>
            <a:ext cx="10771632" cy="1648098"/>
          </a:xfrm>
        </p:spPr>
        <p:txBody>
          <a:bodyPr>
            <a:normAutofit fontScale="85000" lnSpcReduction="20000"/>
          </a:bodyPr>
          <a:lstStyle/>
          <a:p>
            <a:r>
              <a:rPr lang="en-US" b="0" i="0" dirty="0">
                <a:effectLst/>
              </a:rPr>
              <a:t>The Flyweight pattern suggests that you stop storing the extrinsic state inside the object. Instead, you should pass this state to specific methods which rely on it. Only the intrinsic state stays within the object, letting you reuse it in different contexts. As a result, you’d need fewer of these objects since they only differ in the intrinsic state, which has much fewer variations than the extrinsic.</a:t>
            </a:r>
            <a:endParaRPr lang="en-US"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30</a:t>
            </a:fld>
            <a:endParaRPr lang="en-US" dirty="0"/>
          </a:p>
        </p:txBody>
      </p:sp>
      <p:pic>
        <p:nvPicPr>
          <p:cNvPr id="8194" name="Picture 2" descr="Flyweight pattern solution">
            <a:extLst>
              <a:ext uri="{FF2B5EF4-FFF2-40B4-BE49-F238E27FC236}">
                <a16:creationId xmlns:a16="http://schemas.microsoft.com/office/drawing/2014/main" id="{5C96E4D1-874B-C6CD-0C09-D70D2F88F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995" y="3519214"/>
            <a:ext cx="6096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72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C549-0591-6C97-F76D-B57E751C83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4C7D6D-737C-2303-9D6C-CA69F6299B0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265509-4D35-3F1A-4721-147BA91B50B8}"/>
              </a:ext>
            </a:extLst>
          </p:cNvPr>
          <p:cNvSpPr>
            <a:spLocks noGrp="1"/>
          </p:cNvSpPr>
          <p:nvPr>
            <p:ph type="sldNum" sz="quarter" idx="12"/>
          </p:nvPr>
        </p:nvSpPr>
        <p:spPr/>
        <p:txBody>
          <a:bodyPr/>
          <a:lstStyle/>
          <a:p>
            <a:fld id="{D8DA9DAA-006C-4F4B-980E-E3DF019B24E2}" type="slidenum">
              <a:rPr lang="en-US" smtClean="0"/>
              <a:t>31</a:t>
            </a:fld>
            <a:endParaRPr lang="en-US" dirty="0"/>
          </a:p>
        </p:txBody>
      </p:sp>
      <p:pic>
        <p:nvPicPr>
          <p:cNvPr id="7" name="Picture 6">
            <a:extLst>
              <a:ext uri="{FF2B5EF4-FFF2-40B4-BE49-F238E27FC236}">
                <a16:creationId xmlns:a16="http://schemas.microsoft.com/office/drawing/2014/main" id="{492C02BF-E89C-DC7D-CBF0-18D210238479}"/>
              </a:ext>
            </a:extLst>
          </p:cNvPr>
          <p:cNvPicPr>
            <a:picLocks noChangeAspect="1"/>
          </p:cNvPicPr>
          <p:nvPr/>
        </p:nvPicPr>
        <p:blipFill>
          <a:blip r:embed="rId2"/>
          <a:stretch>
            <a:fillRect/>
          </a:stretch>
        </p:blipFill>
        <p:spPr>
          <a:xfrm>
            <a:off x="2520043" y="0"/>
            <a:ext cx="7151914" cy="6858000"/>
          </a:xfrm>
          <a:prstGeom prst="rect">
            <a:avLst/>
          </a:prstGeom>
        </p:spPr>
      </p:pic>
    </p:spTree>
    <p:extLst>
      <p:ext uri="{BB962C8B-B14F-4D97-AF65-F5344CB8AC3E}">
        <p14:creationId xmlns:p14="http://schemas.microsoft.com/office/powerpoint/2010/main" val="1010957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can save lots of RAM, assuming your program has tons of similar objects.</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might be trading RAM over CPU cycles when some of the context data needs to be recalculated each time somebody calls a flyweight method.</a:t>
            </a:r>
          </a:p>
          <a:p>
            <a:pPr algn="l">
              <a:buFont typeface="Arial" panose="020B0604020202020204" pitchFamily="34" charset="0"/>
              <a:buChar char="•"/>
            </a:pPr>
            <a:r>
              <a:rPr lang="en-US" b="0" i="0" dirty="0">
                <a:solidFill>
                  <a:srgbClr val="444444"/>
                </a:solidFill>
                <a:effectLst/>
                <a:latin typeface="PT Sans" panose="020B0503020203020204" pitchFamily="34" charset="0"/>
              </a:rPr>
              <a:t> The code becomes much more complicated. New team members will always be wondering why the state of an entity was separated in such a way.</a:t>
            </a:r>
          </a:p>
        </p:txBody>
      </p:sp>
    </p:spTree>
    <p:extLst>
      <p:ext uri="{BB962C8B-B14F-4D97-AF65-F5344CB8AC3E}">
        <p14:creationId xmlns:p14="http://schemas.microsoft.com/office/powerpoint/2010/main" val="145688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Proxy</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Proxy</a:t>
            </a:r>
            <a:r>
              <a:rPr lang="en-US" b="0" i="0" dirty="0">
                <a:effectLst/>
              </a:rPr>
              <a:t> is a structural design pattern that lets you provide a substitute or placeholder for another object. A proxy controls access to the original object, allowing you to perform something either before or after the request gets through to the original object.</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33</a:t>
            </a:fld>
            <a:endParaRPr lang="en-US" dirty="0"/>
          </a:p>
        </p:txBody>
      </p:sp>
    </p:spTree>
    <p:extLst>
      <p:ext uri="{BB962C8B-B14F-4D97-AF65-F5344CB8AC3E}">
        <p14:creationId xmlns:p14="http://schemas.microsoft.com/office/powerpoint/2010/main" val="4127111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85153" y="1622967"/>
            <a:ext cx="10962551" cy="4333949"/>
          </a:xfrm>
        </p:spPr>
        <p:txBody>
          <a:bodyPr>
            <a:normAutofit/>
          </a:bodyPr>
          <a:lstStyle/>
          <a:p>
            <a:r>
              <a:rPr lang="en-US" sz="2000" b="0" i="0" dirty="0">
                <a:effectLst/>
              </a:rPr>
              <a:t>Why would you want to control access to an object? Here is an example: you have a massive object that consumes a vast amount of system resources. You need it from time to time, but not always.</a:t>
            </a:r>
          </a:p>
          <a:p>
            <a:endParaRPr lang="en-US" sz="2000" dirty="0"/>
          </a:p>
          <a:p>
            <a:r>
              <a:rPr lang="en-US" sz="2000" b="0" i="0" dirty="0">
                <a:effectLst/>
              </a:rPr>
              <a:t>You could implement lazy initialization: create this object only when it’s needed. All the object’s clients would need to execute some deferred initialization code. Unfortunately, this would probably cause a lot of code duplication.</a:t>
            </a:r>
          </a:p>
          <a:p>
            <a:endParaRPr lang="en-US" sz="2000" b="0" i="0" dirty="0">
              <a:effectLst/>
            </a:endParaRPr>
          </a:p>
          <a:p>
            <a:r>
              <a:rPr lang="en-US" sz="2000" b="0" i="0" dirty="0">
                <a:effectLst/>
              </a:rPr>
              <a:t>In an ideal world, we’d want to put this code directly into our object’s class, but that isn’t always possible. </a:t>
            </a:r>
            <a:endParaRPr lang="en-US" sz="20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34</a:t>
            </a:fld>
            <a:endParaRPr lang="en-US" dirty="0"/>
          </a:p>
        </p:txBody>
      </p:sp>
    </p:spTree>
    <p:extLst>
      <p:ext uri="{BB962C8B-B14F-4D97-AF65-F5344CB8AC3E}">
        <p14:creationId xmlns:p14="http://schemas.microsoft.com/office/powerpoint/2010/main" val="1453970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348309" y="1780902"/>
            <a:ext cx="10771632" cy="1648098"/>
          </a:xfrm>
        </p:spPr>
        <p:txBody>
          <a:bodyPr>
            <a:noAutofit/>
          </a:bodyPr>
          <a:lstStyle/>
          <a:p>
            <a:r>
              <a:rPr lang="en-US" sz="2400" b="0" i="0" dirty="0">
                <a:effectLst/>
              </a:rPr>
              <a:t>The Proxy pattern suggests that you create a new proxy class with the same interface as an original service object. Then you update your app so that it passes the proxy object to all the original object’s clients. Upon receiving a request from a client, the proxy creates a real service object and delegates all the work to it.</a:t>
            </a:r>
            <a:endParaRPr lang="en-US" sz="2400" dirty="0"/>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35</a:t>
            </a:fld>
            <a:endParaRPr lang="en-US" dirty="0"/>
          </a:p>
        </p:txBody>
      </p:sp>
      <p:sp>
        <p:nvSpPr>
          <p:cNvPr id="5" name="Rectangle: Rounded Corners 4">
            <a:extLst>
              <a:ext uri="{FF2B5EF4-FFF2-40B4-BE49-F238E27FC236}">
                <a16:creationId xmlns:a16="http://schemas.microsoft.com/office/drawing/2014/main" id="{1A62EBE0-8C8D-5DDE-DF2C-903488B9D7B0}"/>
              </a:ext>
            </a:extLst>
          </p:cNvPr>
          <p:cNvSpPr/>
          <p:nvPr/>
        </p:nvSpPr>
        <p:spPr>
          <a:xfrm>
            <a:off x="2219093" y="4059044"/>
            <a:ext cx="1182475"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1" name="Rectangle: Rounded Corners 10">
            <a:extLst>
              <a:ext uri="{FF2B5EF4-FFF2-40B4-BE49-F238E27FC236}">
                <a16:creationId xmlns:a16="http://schemas.microsoft.com/office/drawing/2014/main" id="{AEC47C66-4607-8DAB-DF5B-6552D51F84ED}"/>
              </a:ext>
            </a:extLst>
          </p:cNvPr>
          <p:cNvSpPr/>
          <p:nvPr/>
        </p:nvSpPr>
        <p:spPr>
          <a:xfrm>
            <a:off x="1780255" y="4710112"/>
            <a:ext cx="1182475"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12" name="Rectangle: Rounded Corners 11">
            <a:extLst>
              <a:ext uri="{FF2B5EF4-FFF2-40B4-BE49-F238E27FC236}">
                <a16:creationId xmlns:a16="http://schemas.microsoft.com/office/drawing/2014/main" id="{8658CA0C-E711-FA37-E666-19F835B9EFFE}"/>
              </a:ext>
            </a:extLst>
          </p:cNvPr>
          <p:cNvSpPr/>
          <p:nvPr/>
        </p:nvSpPr>
        <p:spPr>
          <a:xfrm>
            <a:off x="2219093" y="5361180"/>
            <a:ext cx="1182475"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cxnSp>
        <p:nvCxnSpPr>
          <p:cNvPr id="14" name="Straight Arrow Connector 13">
            <a:extLst>
              <a:ext uri="{FF2B5EF4-FFF2-40B4-BE49-F238E27FC236}">
                <a16:creationId xmlns:a16="http://schemas.microsoft.com/office/drawing/2014/main" id="{49ACB68B-9155-1D23-6346-BB1FC3862F03}"/>
              </a:ext>
            </a:extLst>
          </p:cNvPr>
          <p:cNvCxnSpPr/>
          <p:nvPr/>
        </p:nvCxnSpPr>
        <p:spPr>
          <a:xfrm>
            <a:off x="3624146" y="4241606"/>
            <a:ext cx="669074" cy="37499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ED1B71-8291-4F79-D04E-3283385507A2}"/>
              </a:ext>
            </a:extLst>
          </p:cNvPr>
          <p:cNvCxnSpPr>
            <a:cxnSpLocks/>
          </p:cNvCxnSpPr>
          <p:nvPr/>
        </p:nvCxnSpPr>
        <p:spPr>
          <a:xfrm flipV="1">
            <a:off x="3267307" y="4834480"/>
            <a:ext cx="947854" cy="58194"/>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C480B2B-EB5F-9E23-ED8D-594E5EA43A46}"/>
              </a:ext>
            </a:extLst>
          </p:cNvPr>
          <p:cNvCxnSpPr>
            <a:cxnSpLocks/>
          </p:cNvCxnSpPr>
          <p:nvPr/>
        </p:nvCxnSpPr>
        <p:spPr>
          <a:xfrm flipV="1">
            <a:off x="3624146" y="5075237"/>
            <a:ext cx="669074" cy="468505"/>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Database with solid fill">
            <a:extLst>
              <a:ext uri="{FF2B5EF4-FFF2-40B4-BE49-F238E27FC236}">
                <a16:creationId xmlns:a16="http://schemas.microsoft.com/office/drawing/2014/main" id="{59FCE48F-1FB0-E536-128B-9B6725975C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2010" y="4435475"/>
            <a:ext cx="914400" cy="914400"/>
          </a:xfrm>
          <a:prstGeom prst="rect">
            <a:avLst/>
          </a:prstGeom>
        </p:spPr>
      </p:pic>
      <p:sp>
        <p:nvSpPr>
          <p:cNvPr id="27" name="TextBox 26">
            <a:extLst>
              <a:ext uri="{FF2B5EF4-FFF2-40B4-BE49-F238E27FC236}">
                <a16:creationId xmlns:a16="http://schemas.microsoft.com/office/drawing/2014/main" id="{33D75C1C-9E32-6E1E-2E86-AF41459C785F}"/>
              </a:ext>
            </a:extLst>
          </p:cNvPr>
          <p:cNvSpPr txBox="1"/>
          <p:nvPr/>
        </p:nvSpPr>
        <p:spPr>
          <a:xfrm>
            <a:off x="4542578" y="3983757"/>
            <a:ext cx="1300977" cy="369332"/>
          </a:xfrm>
          <a:prstGeom prst="rect">
            <a:avLst/>
          </a:prstGeom>
          <a:noFill/>
        </p:spPr>
        <p:txBody>
          <a:bodyPr wrap="square">
            <a:spAutoFit/>
          </a:bodyPr>
          <a:lstStyle/>
          <a:p>
            <a:r>
              <a:rPr lang="en-US" dirty="0">
                <a:solidFill>
                  <a:schemeClr val="bg1"/>
                </a:solidFill>
              </a:rPr>
              <a:t>Database</a:t>
            </a:r>
          </a:p>
        </p:txBody>
      </p:sp>
      <p:sp>
        <p:nvSpPr>
          <p:cNvPr id="28" name="Cylinder 27">
            <a:extLst>
              <a:ext uri="{FF2B5EF4-FFF2-40B4-BE49-F238E27FC236}">
                <a16:creationId xmlns:a16="http://schemas.microsoft.com/office/drawing/2014/main" id="{86C9910A-FF6C-2BFA-E48C-02B2B0D18987}"/>
              </a:ext>
            </a:extLst>
          </p:cNvPr>
          <p:cNvSpPr/>
          <p:nvPr/>
        </p:nvSpPr>
        <p:spPr>
          <a:xfrm>
            <a:off x="4719138" y="4452579"/>
            <a:ext cx="947854" cy="91053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C4CAD38-AC92-FAC7-F8A9-FDB0F8A1F6F1}"/>
              </a:ext>
            </a:extLst>
          </p:cNvPr>
          <p:cNvSpPr txBox="1"/>
          <p:nvPr/>
        </p:nvSpPr>
        <p:spPr>
          <a:xfrm>
            <a:off x="4652008" y="5359076"/>
            <a:ext cx="1082115" cy="369332"/>
          </a:xfrm>
          <a:prstGeom prst="rect">
            <a:avLst/>
          </a:prstGeom>
          <a:noFill/>
        </p:spPr>
        <p:txBody>
          <a:bodyPr wrap="square">
            <a:spAutoFit/>
          </a:bodyPr>
          <a:lstStyle/>
          <a:p>
            <a:pPr algn="ctr"/>
            <a:r>
              <a:rPr lang="en-US" sz="1800" b="0" i="0" dirty="0">
                <a:solidFill>
                  <a:schemeClr val="bg1"/>
                </a:solidFill>
                <a:effectLst/>
              </a:rPr>
              <a:t>Proxy </a:t>
            </a:r>
            <a:endParaRPr lang="en-US" dirty="0">
              <a:solidFill>
                <a:schemeClr val="bg1"/>
              </a:solidFill>
            </a:endParaRPr>
          </a:p>
        </p:txBody>
      </p:sp>
      <p:cxnSp>
        <p:nvCxnSpPr>
          <p:cNvPr id="40" name="Straight Arrow Connector 39">
            <a:extLst>
              <a:ext uri="{FF2B5EF4-FFF2-40B4-BE49-F238E27FC236}">
                <a16:creationId xmlns:a16="http://schemas.microsoft.com/office/drawing/2014/main" id="{E38F4A82-7301-502D-BB57-C1CF60E950E4}"/>
              </a:ext>
            </a:extLst>
          </p:cNvPr>
          <p:cNvCxnSpPr>
            <a:cxnSpLocks/>
          </p:cNvCxnSpPr>
          <p:nvPr/>
        </p:nvCxnSpPr>
        <p:spPr>
          <a:xfrm>
            <a:off x="6096000" y="4907846"/>
            <a:ext cx="1442224"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1" nodeType="clickEffect">
                                  <p:stCondLst>
                                    <p:cond delay="0"/>
                                  </p:stCondLst>
                                  <p:childTnLst>
                                    <p:animMotion origin="layout" path="M 0 0 L 0.25 0 E" pathEditMode="relative" ptsTypes="">
                                      <p:cBhvr>
                                        <p:cTn id="36" dur="2000" fill="hold"/>
                                        <p:tgtEl>
                                          <p:spTgt spid="27"/>
                                        </p:tgtEl>
                                        <p:attrNameLst>
                                          <p:attrName>ppt_x</p:attrName>
                                          <p:attrName>ppt_y</p:attrName>
                                        </p:attrNameLst>
                                      </p:cBhvr>
                                    </p:animMotion>
                                  </p:childTnLst>
                                </p:cTn>
                              </p:par>
                              <p:par>
                                <p:cTn id="37" presetID="63" presetClass="path" presetSubtype="0" accel="50000" decel="50000" fill="hold" nodeType="withEffect">
                                  <p:stCondLst>
                                    <p:cond delay="0"/>
                                  </p:stCondLst>
                                  <p:childTnLst>
                                    <p:animMotion origin="layout" path="M 0 0 L 0.25 0 E" pathEditMode="relative" ptsTypes="">
                                      <p:cBhvr>
                                        <p:cTn id="38" dur="2000" fill="hold"/>
                                        <p:tgtEl>
                                          <p:spTgt spid="26"/>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27" grpId="0"/>
      <p:bldP spid="27" grpId="1"/>
      <p:bldP spid="28" grpId="0"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C549-0591-6C97-F76D-B57E751C83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4C7D6D-737C-2303-9D6C-CA69F6299B0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9265509-4D35-3F1A-4721-147BA91B50B8}"/>
              </a:ext>
            </a:extLst>
          </p:cNvPr>
          <p:cNvSpPr>
            <a:spLocks noGrp="1"/>
          </p:cNvSpPr>
          <p:nvPr>
            <p:ph type="sldNum" sz="quarter" idx="12"/>
          </p:nvPr>
        </p:nvSpPr>
        <p:spPr/>
        <p:txBody>
          <a:bodyPr/>
          <a:lstStyle/>
          <a:p>
            <a:fld id="{D8DA9DAA-006C-4F4B-980E-E3DF019B24E2}" type="slidenum">
              <a:rPr lang="en-US" smtClean="0"/>
              <a:t>36</a:t>
            </a:fld>
            <a:endParaRPr lang="en-US" dirty="0"/>
          </a:p>
        </p:txBody>
      </p:sp>
      <p:pic>
        <p:nvPicPr>
          <p:cNvPr id="6" name="Picture 5">
            <a:extLst>
              <a:ext uri="{FF2B5EF4-FFF2-40B4-BE49-F238E27FC236}">
                <a16:creationId xmlns:a16="http://schemas.microsoft.com/office/drawing/2014/main" id="{3605C429-204D-CD58-A688-7670D39076A3}"/>
              </a:ext>
            </a:extLst>
          </p:cNvPr>
          <p:cNvPicPr>
            <a:picLocks noChangeAspect="1"/>
          </p:cNvPicPr>
          <p:nvPr/>
        </p:nvPicPr>
        <p:blipFill>
          <a:blip r:embed="rId2"/>
          <a:stretch>
            <a:fillRect/>
          </a:stretch>
        </p:blipFill>
        <p:spPr>
          <a:xfrm>
            <a:off x="3913909" y="0"/>
            <a:ext cx="4364182" cy="6858000"/>
          </a:xfrm>
          <a:prstGeom prst="rect">
            <a:avLst/>
          </a:prstGeom>
        </p:spPr>
      </p:pic>
    </p:spTree>
    <p:extLst>
      <p:ext uri="{BB962C8B-B14F-4D97-AF65-F5344CB8AC3E}">
        <p14:creationId xmlns:p14="http://schemas.microsoft.com/office/powerpoint/2010/main" val="221177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6ABB88-646D-F0E6-0513-6CABE887E607}"/>
              </a:ext>
            </a:extLst>
          </p:cNvPr>
          <p:cNvSpPr>
            <a:spLocks noGrp="1"/>
          </p:cNvSpPr>
          <p:nvPr>
            <p:ph type="body" idx="1"/>
          </p:nvPr>
        </p:nvSpPr>
        <p:spPr>
          <a:xfrm>
            <a:off x="1444752" y="562577"/>
            <a:ext cx="4553712" cy="823912"/>
          </a:xfrm>
        </p:spPr>
        <p:txBody>
          <a:bodyPr/>
          <a:lstStyle/>
          <a:p>
            <a:r>
              <a:rPr lang="en-US" dirty="0"/>
              <a:t>Pros</a:t>
            </a:r>
          </a:p>
        </p:txBody>
      </p:sp>
      <p:sp>
        <p:nvSpPr>
          <p:cNvPr id="4" name="Content Placeholder 3">
            <a:extLst>
              <a:ext uri="{FF2B5EF4-FFF2-40B4-BE49-F238E27FC236}">
                <a16:creationId xmlns:a16="http://schemas.microsoft.com/office/drawing/2014/main" id="{BB51367E-8464-3D59-8A4A-02856661A4C5}"/>
              </a:ext>
            </a:extLst>
          </p:cNvPr>
          <p:cNvSpPr>
            <a:spLocks noGrp="1"/>
          </p:cNvSpPr>
          <p:nvPr>
            <p:ph sz="half" idx="2"/>
          </p:nvPr>
        </p:nvSpPr>
        <p:spPr>
          <a:xfrm>
            <a:off x="1444752"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can save lots of RAM, assuming your program has tons of similar objects.</a:t>
            </a:r>
          </a:p>
        </p:txBody>
      </p:sp>
      <p:sp>
        <p:nvSpPr>
          <p:cNvPr id="5" name="Text Placeholder 4">
            <a:extLst>
              <a:ext uri="{FF2B5EF4-FFF2-40B4-BE49-F238E27FC236}">
                <a16:creationId xmlns:a16="http://schemas.microsoft.com/office/drawing/2014/main" id="{36A1BF6A-27E2-0790-5E4D-B2FB9028CD57}"/>
              </a:ext>
            </a:extLst>
          </p:cNvPr>
          <p:cNvSpPr>
            <a:spLocks noGrp="1"/>
          </p:cNvSpPr>
          <p:nvPr>
            <p:ph type="body" sz="quarter" idx="3"/>
          </p:nvPr>
        </p:nvSpPr>
        <p:spPr>
          <a:xfrm>
            <a:off x="6784848" y="562577"/>
            <a:ext cx="4553712" cy="823912"/>
          </a:xfrm>
        </p:spPr>
        <p:txBody>
          <a:bodyPr/>
          <a:lstStyle/>
          <a:p>
            <a:r>
              <a:rPr lang="en-US" dirty="0"/>
              <a:t>Cons</a:t>
            </a:r>
          </a:p>
        </p:txBody>
      </p:sp>
      <p:sp>
        <p:nvSpPr>
          <p:cNvPr id="6" name="Content Placeholder 5">
            <a:extLst>
              <a:ext uri="{FF2B5EF4-FFF2-40B4-BE49-F238E27FC236}">
                <a16:creationId xmlns:a16="http://schemas.microsoft.com/office/drawing/2014/main" id="{4303BA79-140E-EDE9-D4EF-F2DA15B5B89A}"/>
              </a:ext>
            </a:extLst>
          </p:cNvPr>
          <p:cNvSpPr>
            <a:spLocks noGrp="1"/>
          </p:cNvSpPr>
          <p:nvPr>
            <p:ph sz="quarter" idx="4"/>
          </p:nvPr>
        </p:nvSpPr>
        <p:spPr>
          <a:xfrm>
            <a:off x="6784848" y="1386489"/>
            <a:ext cx="4553712" cy="4803174"/>
          </a:xfrm>
        </p:spPr>
        <p:txBody>
          <a:bodyPr>
            <a:normAutofit/>
          </a:bodyPr>
          <a:lstStyle/>
          <a:p>
            <a:pPr algn="l">
              <a:buFont typeface="Arial" panose="020B0604020202020204" pitchFamily="34" charset="0"/>
              <a:buChar char="•"/>
            </a:pPr>
            <a:r>
              <a:rPr lang="en-US" b="0" i="0" dirty="0">
                <a:solidFill>
                  <a:srgbClr val="444444"/>
                </a:solidFill>
                <a:effectLst/>
                <a:latin typeface="PT Sans" panose="020B0503020203020204" pitchFamily="34" charset="0"/>
              </a:rPr>
              <a:t> You might be trading RAM over CPU cycles when some of the context data needs to be recalculated each time somebody calls a flyweight method.</a:t>
            </a:r>
          </a:p>
          <a:p>
            <a:pPr algn="l">
              <a:buFont typeface="Arial" panose="020B0604020202020204" pitchFamily="34" charset="0"/>
              <a:buChar char="•"/>
            </a:pPr>
            <a:r>
              <a:rPr lang="en-US" b="0" i="0" dirty="0">
                <a:solidFill>
                  <a:srgbClr val="444444"/>
                </a:solidFill>
                <a:effectLst/>
                <a:latin typeface="PT Sans" panose="020B0503020203020204" pitchFamily="34" charset="0"/>
              </a:rPr>
              <a:t> The code becomes much more complicated. New team members will always be wondering why the state of an entity was separated in such a way.</a:t>
            </a:r>
          </a:p>
        </p:txBody>
      </p:sp>
    </p:spTree>
    <p:extLst>
      <p:ext uri="{BB962C8B-B14F-4D97-AF65-F5344CB8AC3E}">
        <p14:creationId xmlns:p14="http://schemas.microsoft.com/office/powerpoint/2010/main" val="43040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Structural Design patterns</a:t>
            </a:r>
            <a:br>
              <a:rPr lang="en-US" sz="2400" dirty="0"/>
            </a:br>
            <a:endParaRPr lang="en-US" sz="2400" dirty="0"/>
          </a:p>
        </p:txBody>
      </p:sp>
    </p:spTree>
    <p:extLst>
      <p:ext uri="{BB962C8B-B14F-4D97-AF65-F5344CB8AC3E}">
        <p14:creationId xmlns:p14="http://schemas.microsoft.com/office/powerpoint/2010/main" val="46800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2530135"/>
            <a:ext cx="9144000" cy="1087337"/>
          </a:xfrm>
        </p:spPr>
        <p:txBody>
          <a:bodyPr>
            <a:normAutofit/>
          </a:bodyPr>
          <a:lstStyle/>
          <a:p>
            <a:r>
              <a:rPr lang="en-US" sz="2400" dirty="0"/>
              <a:t>Quiz</a:t>
            </a:r>
          </a:p>
        </p:txBody>
      </p:sp>
    </p:spTree>
    <p:extLst>
      <p:ext uri="{BB962C8B-B14F-4D97-AF65-F5344CB8AC3E}">
        <p14:creationId xmlns:p14="http://schemas.microsoft.com/office/powerpoint/2010/main" val="209629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E85AC6-4BF2-BE40-303B-24D1A1462C59}"/>
              </a:ext>
            </a:extLst>
          </p:cNvPr>
          <p:cNvSpPr>
            <a:spLocks noGrp="1"/>
          </p:cNvSpPr>
          <p:nvPr>
            <p:ph idx="1"/>
          </p:nvPr>
        </p:nvSpPr>
        <p:spPr>
          <a:xfrm>
            <a:off x="576072" y="541538"/>
            <a:ext cx="10329616" cy="5635425"/>
          </a:xfrm>
        </p:spPr>
        <p:txBody>
          <a:bodyPr/>
          <a:lstStyle/>
          <a:p>
            <a:endParaRPr lang="en-US" b="0" i="0" dirty="0">
              <a:effectLst/>
              <a:latin typeface="PT Sans" panose="020B0503020203020204" pitchFamily="34" charset="0"/>
            </a:endParaRPr>
          </a:p>
          <a:p>
            <a:endParaRPr lang="en-US" dirty="0">
              <a:latin typeface="PT Sans" panose="020B0503020203020204" pitchFamily="34" charset="0"/>
            </a:endParaRPr>
          </a:p>
          <a:p>
            <a:endParaRPr lang="en-US" b="0" i="0" dirty="0">
              <a:effectLst/>
              <a:latin typeface="PT Sans" panose="020B0503020203020204" pitchFamily="34" charset="0"/>
            </a:endParaRPr>
          </a:p>
          <a:p>
            <a:pPr marL="0" indent="0">
              <a:buNone/>
            </a:pPr>
            <a:endParaRPr lang="en-US" dirty="0">
              <a:latin typeface="PT Sans" panose="020B0503020203020204" pitchFamily="34" charset="0"/>
            </a:endParaRPr>
          </a:p>
          <a:p>
            <a:pPr marL="0" indent="0" algn="just">
              <a:buNone/>
            </a:pPr>
            <a:r>
              <a:rPr lang="en-US" b="0" i="0" dirty="0">
                <a:effectLst/>
                <a:latin typeface="PT Sans" panose="020B0503020203020204" pitchFamily="34" charset="0"/>
              </a:rPr>
              <a:t>Structural design patterns explain how to assemble objects and classes into larger structures, while keeping these structures flexible and efficient.</a:t>
            </a:r>
            <a:endParaRPr lang="en-US" dirty="0"/>
          </a:p>
        </p:txBody>
      </p:sp>
      <p:sp>
        <p:nvSpPr>
          <p:cNvPr id="4" name="Date Placeholder 3">
            <a:extLst>
              <a:ext uri="{FF2B5EF4-FFF2-40B4-BE49-F238E27FC236}">
                <a16:creationId xmlns:a16="http://schemas.microsoft.com/office/drawing/2014/main" id="{26CBEC76-767B-3F49-093B-739B13852BF0}"/>
              </a:ext>
            </a:extLst>
          </p:cNvPr>
          <p:cNvSpPr>
            <a:spLocks noGrp="1"/>
          </p:cNvSpPr>
          <p:nvPr>
            <p:ph type="dt" sz="half" idx="10"/>
          </p:nvPr>
        </p:nvSpPr>
        <p:spPr/>
        <p:txBody>
          <a:bodyPr/>
          <a:lstStyle/>
          <a:p>
            <a:r>
              <a:rPr lang="en-US" dirty="0"/>
              <a:t>20/12/2022</a:t>
            </a:r>
          </a:p>
        </p:txBody>
      </p:sp>
      <p:sp>
        <p:nvSpPr>
          <p:cNvPr id="6" name="Slide Number Placeholder 5">
            <a:extLst>
              <a:ext uri="{FF2B5EF4-FFF2-40B4-BE49-F238E27FC236}">
                <a16:creationId xmlns:a16="http://schemas.microsoft.com/office/drawing/2014/main" id="{0E0AF164-BF02-E501-671C-576B33ACB9FF}"/>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298295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FC8FB1-C158-6316-B4D7-E3E0F38968DD}"/>
              </a:ext>
            </a:extLst>
          </p:cNvPr>
          <p:cNvSpPr>
            <a:spLocks noGrp="1"/>
          </p:cNvSpPr>
          <p:nvPr>
            <p:ph type="dt" sz="half" idx="10"/>
          </p:nvPr>
        </p:nvSpPr>
        <p:spPr/>
        <p:txBody>
          <a:bodyPr/>
          <a:lstStyle/>
          <a:p>
            <a:r>
              <a:rPr lang="en-US"/>
              <a:t>9/3/20XX</a:t>
            </a:r>
            <a:endParaRPr lang="en-US" dirty="0"/>
          </a:p>
        </p:txBody>
      </p:sp>
      <p:sp>
        <p:nvSpPr>
          <p:cNvPr id="6" name="Slide Number Placeholder 5">
            <a:extLst>
              <a:ext uri="{FF2B5EF4-FFF2-40B4-BE49-F238E27FC236}">
                <a16:creationId xmlns:a16="http://schemas.microsoft.com/office/drawing/2014/main" id="{7D39DBFC-5621-2339-FD0E-9005EDEB7440}"/>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7" name="Title 6">
            <a:extLst>
              <a:ext uri="{FF2B5EF4-FFF2-40B4-BE49-F238E27FC236}">
                <a16:creationId xmlns:a16="http://schemas.microsoft.com/office/drawing/2014/main" id="{B58E54E7-B6A4-7C8D-DBAC-50BC45FD84B4}"/>
              </a:ext>
            </a:extLst>
          </p:cNvPr>
          <p:cNvSpPr>
            <a:spLocks noGrp="1"/>
          </p:cNvSpPr>
          <p:nvPr>
            <p:ph type="title"/>
          </p:nvPr>
        </p:nvSpPr>
        <p:spPr/>
        <p:txBody>
          <a:bodyPr/>
          <a:lstStyle/>
          <a:p>
            <a:endParaRPr lang="en-US" dirty="0"/>
          </a:p>
        </p:txBody>
      </p:sp>
      <p:sp>
        <p:nvSpPr>
          <p:cNvPr id="43" name="Content Placeholder 42">
            <a:extLst>
              <a:ext uri="{FF2B5EF4-FFF2-40B4-BE49-F238E27FC236}">
                <a16:creationId xmlns:a16="http://schemas.microsoft.com/office/drawing/2014/main" id="{C6B1945B-BAEA-40E7-A5B3-9B1AC33B9CC0}"/>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7EC7B359-081F-89CE-A853-BF50B16D4554}"/>
              </a:ext>
            </a:extLst>
          </p:cNvPr>
          <p:cNvPicPr>
            <a:picLocks noChangeAspect="1"/>
          </p:cNvPicPr>
          <p:nvPr/>
        </p:nvPicPr>
        <p:blipFill>
          <a:blip r:embed="rId2"/>
          <a:stretch>
            <a:fillRect/>
          </a:stretch>
        </p:blipFill>
        <p:spPr>
          <a:xfrm>
            <a:off x="803966" y="0"/>
            <a:ext cx="10584067" cy="6858000"/>
          </a:xfrm>
          <a:prstGeom prst="rect">
            <a:avLst/>
          </a:prstGeom>
        </p:spPr>
      </p:pic>
    </p:spTree>
    <p:extLst>
      <p:ext uri="{BB962C8B-B14F-4D97-AF65-F5344CB8AC3E}">
        <p14:creationId xmlns:p14="http://schemas.microsoft.com/office/powerpoint/2010/main" val="155651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EB2A-1364-1755-2DD1-63B20132BABF}"/>
              </a:ext>
            </a:extLst>
          </p:cNvPr>
          <p:cNvSpPr>
            <a:spLocks noGrp="1"/>
          </p:cNvSpPr>
          <p:nvPr>
            <p:ph type="title"/>
          </p:nvPr>
        </p:nvSpPr>
        <p:spPr/>
        <p:txBody>
          <a:bodyPr/>
          <a:lstStyle/>
          <a:p>
            <a:pPr algn="ctr"/>
            <a:r>
              <a:rPr lang="en-US" dirty="0"/>
              <a:t>Adapter</a:t>
            </a:r>
          </a:p>
        </p:txBody>
      </p:sp>
      <p:sp>
        <p:nvSpPr>
          <p:cNvPr id="3" name="Content Placeholder 2">
            <a:extLst>
              <a:ext uri="{FF2B5EF4-FFF2-40B4-BE49-F238E27FC236}">
                <a16:creationId xmlns:a16="http://schemas.microsoft.com/office/drawing/2014/main" id="{F4F2A947-35D3-DE8C-D980-5B8ECA872355}"/>
              </a:ext>
            </a:extLst>
          </p:cNvPr>
          <p:cNvSpPr>
            <a:spLocks noGrp="1"/>
          </p:cNvSpPr>
          <p:nvPr>
            <p:ph idx="1"/>
          </p:nvPr>
        </p:nvSpPr>
        <p:spPr/>
        <p:txBody>
          <a:bodyPr/>
          <a:lstStyle/>
          <a:p>
            <a:endParaRPr lang="en-US" b="1" i="0" dirty="0">
              <a:effectLst/>
            </a:endParaRPr>
          </a:p>
          <a:p>
            <a:endParaRPr lang="en-US" b="1" dirty="0"/>
          </a:p>
          <a:p>
            <a:r>
              <a:rPr lang="en-US" b="1" i="0" dirty="0">
                <a:effectLst/>
              </a:rPr>
              <a:t>Adapter</a:t>
            </a:r>
            <a:r>
              <a:rPr lang="en-US" b="0" i="0" dirty="0">
                <a:effectLst/>
              </a:rPr>
              <a:t> is a structural design pattern that allows objects with incompatible interfaces to collaborate.	</a:t>
            </a:r>
            <a:endParaRPr lang="en-US" dirty="0"/>
          </a:p>
        </p:txBody>
      </p:sp>
      <p:sp>
        <p:nvSpPr>
          <p:cNvPr id="4" name="Date Placeholder 3">
            <a:extLst>
              <a:ext uri="{FF2B5EF4-FFF2-40B4-BE49-F238E27FC236}">
                <a16:creationId xmlns:a16="http://schemas.microsoft.com/office/drawing/2014/main" id="{30D49F58-4A6F-C14B-4F80-A5CF8C50302E}"/>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9935370B-FB69-B0D8-B7F5-802900D573A0}"/>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424133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7FA0-BFDB-E640-273F-AB37CB0ABF65}"/>
              </a:ext>
            </a:extLst>
          </p:cNvPr>
          <p:cNvSpPr>
            <a:spLocks noGrp="1"/>
          </p:cNvSpPr>
          <p:nvPr>
            <p:ph type="title"/>
          </p:nvPr>
        </p:nvSpPr>
        <p:spPr>
          <a:xfrm>
            <a:off x="576072" y="300579"/>
            <a:ext cx="10771632" cy="1325563"/>
          </a:xfrm>
        </p:spPr>
        <p:txBody>
          <a:bodyPr/>
          <a:lstStyle/>
          <a:p>
            <a:r>
              <a:rPr lang="en-US" dirty="0"/>
              <a:t>Problem</a:t>
            </a:r>
          </a:p>
        </p:txBody>
      </p:sp>
      <p:sp>
        <p:nvSpPr>
          <p:cNvPr id="3" name="Content Placeholder 2">
            <a:extLst>
              <a:ext uri="{FF2B5EF4-FFF2-40B4-BE49-F238E27FC236}">
                <a16:creationId xmlns:a16="http://schemas.microsoft.com/office/drawing/2014/main" id="{4E85ADA3-C406-05E4-7677-5CC065E07223}"/>
              </a:ext>
            </a:extLst>
          </p:cNvPr>
          <p:cNvSpPr>
            <a:spLocks noGrp="1"/>
          </p:cNvSpPr>
          <p:nvPr>
            <p:ph idx="1"/>
          </p:nvPr>
        </p:nvSpPr>
        <p:spPr>
          <a:xfrm>
            <a:off x="576072" y="1815577"/>
            <a:ext cx="10771632" cy="4351338"/>
          </a:xfrm>
        </p:spPr>
        <p:txBody>
          <a:bodyPr/>
          <a:lstStyle/>
          <a:p>
            <a:pPr algn="l"/>
            <a:r>
              <a:rPr lang="en-US" b="0" i="0" dirty="0">
                <a:effectLst/>
              </a:rPr>
              <a:t>Imagine that you’re creating a stock market monitoring app. The app downloads the stock data from multiple sources in XML format</a:t>
            </a:r>
          </a:p>
          <a:p>
            <a:pPr algn="l"/>
            <a:endParaRPr lang="en-US" dirty="0"/>
          </a:p>
          <a:p>
            <a:pPr algn="l"/>
            <a:r>
              <a:rPr lang="en-US" b="0" i="0" dirty="0">
                <a:effectLst/>
              </a:rPr>
              <a:t>At some point, you decide to improve the app by integrating a smart 3rd-party analytics library. But there’s a catch: the analytics library only works with data in JSON format.</a:t>
            </a:r>
          </a:p>
        </p:txBody>
      </p:sp>
      <p:sp>
        <p:nvSpPr>
          <p:cNvPr id="4" name="Date Placeholder 3">
            <a:extLst>
              <a:ext uri="{FF2B5EF4-FFF2-40B4-BE49-F238E27FC236}">
                <a16:creationId xmlns:a16="http://schemas.microsoft.com/office/drawing/2014/main" id="{A9E2C621-B238-C3F6-63C8-A3C5A37B4E74}"/>
              </a:ext>
            </a:extLst>
          </p:cNvPr>
          <p:cNvSpPr>
            <a:spLocks noGrp="1"/>
          </p:cNvSpPr>
          <p:nvPr>
            <p:ph type="dt" sz="half" idx="10"/>
          </p:nvPr>
        </p:nvSpPr>
        <p:spPr/>
        <p:txBody>
          <a:bodyPr/>
          <a:lstStyle/>
          <a:p>
            <a:r>
              <a:rPr lang="en-US" dirty="0"/>
              <a:t>20/12/2022</a:t>
            </a:r>
          </a:p>
          <a:p>
            <a:endParaRPr lang="en-US" dirty="0"/>
          </a:p>
        </p:txBody>
      </p:sp>
      <p:sp>
        <p:nvSpPr>
          <p:cNvPr id="6" name="Slide Number Placeholder 5">
            <a:extLst>
              <a:ext uri="{FF2B5EF4-FFF2-40B4-BE49-F238E27FC236}">
                <a16:creationId xmlns:a16="http://schemas.microsoft.com/office/drawing/2014/main" id="{BE547798-6245-5ABB-0133-D9F8FBB2E2E7}"/>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353273628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{1C727AC4-E649-4F29-B9C6-F4A36F01283D}tf89338750_win32</Template>
  <TotalTime>40455</TotalTime>
  <Words>1737</Words>
  <Application>Microsoft Office PowerPoint</Application>
  <PresentationFormat>Widescreen</PresentationFormat>
  <Paragraphs>189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-apple-system</vt:lpstr>
      <vt:lpstr>Arial</vt:lpstr>
      <vt:lpstr>Calibri</vt:lpstr>
      <vt:lpstr>PT Sans</vt:lpstr>
      <vt:lpstr>Univers</vt:lpstr>
      <vt:lpstr>GradientUnivers</vt:lpstr>
      <vt:lpstr>Software System Modeling</vt:lpstr>
      <vt:lpstr>Agenda</vt:lpstr>
      <vt:lpstr>Resources</vt:lpstr>
      <vt:lpstr>Structural Design patterns </vt:lpstr>
      <vt:lpstr>Quiz</vt:lpstr>
      <vt:lpstr>PowerPoint Presentation</vt:lpstr>
      <vt:lpstr>PowerPoint Presentation</vt:lpstr>
      <vt:lpstr>Adapter</vt:lpstr>
      <vt:lpstr>Problem</vt:lpstr>
      <vt:lpstr>Solution</vt:lpstr>
      <vt:lpstr>PowerPoint Presentation</vt:lpstr>
      <vt:lpstr>PowerPoint Presentation</vt:lpstr>
      <vt:lpstr>Bridge</vt:lpstr>
      <vt:lpstr>Problem</vt:lpstr>
      <vt:lpstr>Solution</vt:lpstr>
      <vt:lpstr>PowerPoint Presentation</vt:lpstr>
      <vt:lpstr>PowerPoint Presentation</vt:lpstr>
      <vt:lpstr>Composite</vt:lpstr>
      <vt:lpstr>Problem</vt:lpstr>
      <vt:lpstr>Solution</vt:lpstr>
      <vt:lpstr>PowerPoint Presentation</vt:lpstr>
      <vt:lpstr>PowerPoint Presentation</vt:lpstr>
      <vt:lpstr>Decorator</vt:lpstr>
      <vt:lpstr>Problem</vt:lpstr>
      <vt:lpstr>Solution</vt:lpstr>
      <vt:lpstr>PowerPoint Presentation</vt:lpstr>
      <vt:lpstr>PowerPoint Presentation</vt:lpstr>
      <vt:lpstr>FlyWeight</vt:lpstr>
      <vt:lpstr>Problem</vt:lpstr>
      <vt:lpstr>Solution</vt:lpstr>
      <vt:lpstr>PowerPoint Presentation</vt:lpstr>
      <vt:lpstr>PowerPoint Presentation</vt:lpstr>
      <vt:lpstr>Proxy</vt:lpstr>
      <vt:lpstr>Problem</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System Modeling</dc:title>
  <dc:creator>Andrian Babii</dc:creator>
  <cp:lastModifiedBy>Andrian Babii</cp:lastModifiedBy>
  <cp:revision>19</cp:revision>
  <dcterms:created xsi:type="dcterms:W3CDTF">2022-10-09T17:53:57Z</dcterms:created>
  <dcterms:modified xsi:type="dcterms:W3CDTF">2022-12-21T08:47:24Z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