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7" r:id="rId6"/>
    <p:sldId id="308" r:id="rId7"/>
    <p:sldId id="316" r:id="rId8"/>
    <p:sldId id="309" r:id="rId9"/>
    <p:sldId id="314" r:id="rId10"/>
    <p:sldId id="294" r:id="rId11"/>
    <p:sldId id="319" r:id="rId12"/>
    <p:sldId id="320" r:id="rId13"/>
    <p:sldId id="317" r:id="rId14"/>
    <p:sldId id="325" r:id="rId15"/>
    <p:sldId id="323" r:id="rId16"/>
    <p:sldId id="322" r:id="rId17"/>
    <p:sldId id="321" r:id="rId18"/>
    <p:sldId id="3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5059BE-4E59-4167-91EB-D8DE3A20EA5C}">
          <p14:sldIdLst>
            <p14:sldId id="306"/>
            <p14:sldId id="307"/>
            <p14:sldId id="308"/>
            <p14:sldId id="316"/>
            <p14:sldId id="309"/>
            <p14:sldId id="314"/>
            <p14:sldId id="294"/>
            <p14:sldId id="319"/>
            <p14:sldId id="320"/>
            <p14:sldId id="317"/>
            <p14:sldId id="325"/>
            <p14:sldId id="323"/>
            <p14:sldId id="322"/>
            <p14:sldId id="321"/>
            <p14:sldId id="326"/>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6" d="100"/>
          <a:sy n="86" d="100"/>
        </p:scale>
        <p:origin x="562" y="5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sequencediagrams.com/" TargetMode="External"/><Relationship Id="rId2" Type="http://schemas.openxmlformats.org/officeDocument/2006/relationships/hyperlink" Target="https://www.lucidchart.com/" TargetMode="External"/><Relationship Id="rId1" Type="http://schemas.openxmlformats.org/officeDocument/2006/relationships/slideLayout" Target="../slideLayouts/slideLayout4.xml"/><Relationship Id="rId6" Type="http://schemas.openxmlformats.org/officeDocument/2006/relationships/hyperlink" Target="https://app.diagrams.net/" TargetMode="External"/><Relationship Id="rId5" Type="http://schemas.openxmlformats.org/officeDocument/2006/relationships/hyperlink" Target="https://mermaid-js.github.io/" TargetMode="External"/><Relationship Id="rId4" Type="http://schemas.openxmlformats.org/officeDocument/2006/relationships/hyperlink" Target="https://yuml.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Software System Modeling</a:t>
            </a:r>
            <a:endParaRPr lang="en-US" dirty="0"/>
          </a:p>
        </p:txBody>
      </p:sp>
      <p:sp>
        <p:nvSpPr>
          <p:cNvPr id="5" name="Subtitle 4">
            <a:extLst>
              <a:ext uri="{FF2B5EF4-FFF2-40B4-BE49-F238E27FC236}">
                <a16:creationId xmlns:a16="http://schemas.microsoft.com/office/drawing/2014/main" id="{7060C5BE-D472-2DCB-2CF5-74277C5F9E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Poll</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1FCAAC44-2262-3C26-538E-3CFFB6F08787}"/>
              </a:ext>
            </a:extLst>
          </p:cNvPr>
          <p:cNvSpPr>
            <a:spLocks noGrp="1"/>
          </p:cNvSpPr>
          <p:nvPr>
            <p:ph idx="1"/>
          </p:nvPr>
        </p:nvSpPr>
        <p:spPr>
          <a:xfrm>
            <a:off x="838200" y="1825625"/>
            <a:ext cx="5272284" cy="4351338"/>
          </a:xfrm>
        </p:spPr>
        <p:txBody>
          <a:bodyPr/>
          <a:lstStyle/>
          <a:p>
            <a:r>
              <a:rPr lang="en-US" dirty="0"/>
              <a:t>What type of diagram is presented in the following image?</a:t>
            </a:r>
          </a:p>
          <a:p>
            <a:endParaRPr lang="en-US" dirty="0"/>
          </a:p>
          <a:p>
            <a:pPr marL="914400" lvl="1" indent="-457200">
              <a:buFont typeface="+mj-lt"/>
              <a:buAutoNum type="arabicPeriod"/>
            </a:pPr>
            <a:r>
              <a:rPr lang="en-US" dirty="0"/>
              <a:t>State machine</a:t>
            </a:r>
          </a:p>
          <a:p>
            <a:pPr marL="914400" lvl="1" indent="-457200">
              <a:buFont typeface="+mj-lt"/>
              <a:buAutoNum type="arabicPeriod"/>
            </a:pPr>
            <a:r>
              <a:rPr lang="en-US" dirty="0"/>
              <a:t>Interaction</a:t>
            </a:r>
          </a:p>
          <a:p>
            <a:pPr marL="914400" lvl="1" indent="-457200">
              <a:buFont typeface="+mj-lt"/>
              <a:buAutoNum type="arabicPeriod"/>
            </a:pPr>
            <a:r>
              <a:rPr lang="en-US" dirty="0"/>
              <a:t>Component</a:t>
            </a:r>
          </a:p>
          <a:p>
            <a:pPr marL="914400" lvl="1" indent="-457200">
              <a:buFont typeface="+mj-lt"/>
              <a:buAutoNum type="arabicPeriod"/>
            </a:pPr>
            <a:r>
              <a:rPr lang="en-US" dirty="0"/>
              <a:t>Use case</a:t>
            </a:r>
          </a:p>
        </p:txBody>
      </p:sp>
      <p:pic>
        <p:nvPicPr>
          <p:cNvPr id="5" name="Picture 4" descr="Diagram&#10;&#10;Description automatically generated">
            <a:extLst>
              <a:ext uri="{FF2B5EF4-FFF2-40B4-BE49-F238E27FC236}">
                <a16:creationId xmlns:a16="http://schemas.microsoft.com/office/drawing/2014/main" id="{5EDDC26D-2AA9-7448-F5DB-181E2FF5FE01}"/>
              </a:ext>
            </a:extLst>
          </p:cNvPr>
          <p:cNvPicPr>
            <a:picLocks noChangeAspect="1"/>
          </p:cNvPicPr>
          <p:nvPr/>
        </p:nvPicPr>
        <p:blipFill>
          <a:blip r:embed="rId2"/>
          <a:stretch>
            <a:fillRect/>
          </a:stretch>
        </p:blipFill>
        <p:spPr>
          <a:xfrm>
            <a:off x="4234649" y="219075"/>
            <a:ext cx="7548921" cy="6717847"/>
          </a:xfrm>
          <a:prstGeom prst="rect">
            <a:avLst/>
          </a:prstGeom>
        </p:spPr>
      </p:pic>
    </p:spTree>
    <p:extLst>
      <p:ext uri="{BB962C8B-B14F-4D97-AF65-F5344CB8AC3E}">
        <p14:creationId xmlns:p14="http://schemas.microsoft.com/office/powerpoint/2010/main" val="274420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771632" cy="5635425"/>
          </a:xfrm>
        </p:spPr>
        <p:txBody>
          <a:bodyPr/>
          <a:lstStyle/>
          <a:p>
            <a:endParaRPr lang="en-US" dirty="0"/>
          </a:p>
          <a:p>
            <a:r>
              <a:rPr lang="en-US" b="0" i="0" dirty="0">
                <a:effectLst/>
              </a:rPr>
              <a:t>Component diagrams are essentially class diagrams that focus on a system's components that often used to model the static implementation view of a system.</a:t>
            </a:r>
          </a:p>
          <a:p>
            <a:endParaRPr lang="en-US" dirty="0"/>
          </a:p>
          <a:p>
            <a:endParaRPr lang="en-US" dirty="0"/>
          </a:p>
          <a:p>
            <a:r>
              <a:rPr lang="en-US" b="0" i="0" dirty="0">
                <a:effectLst/>
                <a:ea typeface="Open Sans" panose="020B0606030504020204" pitchFamily="34" charset="0"/>
                <a:cs typeface="Open Sans" panose="020B0606030504020204" pitchFamily="34" charset="0"/>
              </a:rPr>
              <a:t>A component diagram breaks down the actual system under development into various high levels of functionality. Each component is responsible for one clear aim within the entire system and only interacts with other essential elements on a need-to-know basis.</a:t>
            </a:r>
            <a:endParaRPr lang="en-US" dirty="0">
              <a:ea typeface="Open Sans" panose="020B0606030504020204" pitchFamily="34" charset="0"/>
              <a:cs typeface="Open Sans" panose="020B0606030504020204" pitchFamily="34" charset="0"/>
            </a:endParaRP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11/10/2022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161038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121762"/>
            <a:ext cx="9144000" cy="1087337"/>
          </a:xfrm>
        </p:spPr>
        <p:txBody>
          <a:bodyPr/>
          <a:lstStyle/>
          <a:p>
            <a:r>
              <a:rPr lang="en-US" sz="4000" spc="400" dirty="0">
                <a:latin typeface="+mn-lt"/>
              </a:rPr>
              <a:t>Exercise</a:t>
            </a:r>
            <a:r>
              <a:rPr lang="en-US" spc="400" dirty="0">
                <a:latin typeface="+mn-lt"/>
              </a:rPr>
              <a:t> </a:t>
            </a:r>
            <a:endParaRPr lang="en-US" dirty="0"/>
          </a:p>
        </p:txBody>
      </p:sp>
      <p:sp>
        <p:nvSpPr>
          <p:cNvPr id="3" name="Subtitle 2">
            <a:extLst>
              <a:ext uri="{FF2B5EF4-FFF2-40B4-BE49-F238E27FC236}">
                <a16:creationId xmlns:a16="http://schemas.microsoft.com/office/drawing/2014/main" id="{496D0944-5A84-E23D-8398-21F740DD4CAF}"/>
              </a:ext>
            </a:extLst>
          </p:cNvPr>
          <p:cNvSpPr>
            <a:spLocks noGrp="1"/>
          </p:cNvSpPr>
          <p:nvPr>
            <p:ph type="subTitle" idx="1"/>
          </p:nvPr>
        </p:nvSpPr>
        <p:spPr>
          <a:xfrm>
            <a:off x="1524000" y="3334986"/>
            <a:ext cx="9144000" cy="1325880"/>
          </a:xfrm>
        </p:spPr>
        <p:txBody>
          <a:bodyPr/>
          <a:lstStyle/>
          <a:p>
            <a:r>
              <a:rPr lang="en-US" dirty="0"/>
              <a:t>Design a parking lot using class diagrams.</a:t>
            </a:r>
          </a:p>
          <a:p>
            <a:endParaRPr lang="en-US" dirty="0"/>
          </a:p>
        </p:txBody>
      </p:sp>
    </p:spTree>
    <p:extLst>
      <p:ext uri="{BB962C8B-B14F-4D97-AF65-F5344CB8AC3E}">
        <p14:creationId xmlns:p14="http://schemas.microsoft.com/office/powerpoint/2010/main" val="46800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4347CD-2E84-21F2-9E16-14C3965D1CFD}"/>
              </a:ext>
            </a:extLst>
          </p:cNvPr>
          <p:cNvSpPr>
            <a:spLocks noGrp="1"/>
          </p:cNvSpPr>
          <p:nvPr>
            <p:ph idx="1"/>
          </p:nvPr>
        </p:nvSpPr>
        <p:spPr>
          <a:xfrm>
            <a:off x="576072" y="1855434"/>
            <a:ext cx="10771632" cy="3719744"/>
          </a:xfrm>
        </p:spPr>
        <p:txBody>
          <a:bodyPr numCol="1">
            <a:normAutofit/>
          </a:bodyPr>
          <a:lstStyle/>
          <a:p>
            <a:r>
              <a:rPr lang="en-US" dirty="0"/>
              <a:t>Gather product requirements (make any reasonable assumption). Try to eliminate confusion and clear things up.</a:t>
            </a:r>
          </a:p>
          <a:p>
            <a:endParaRPr lang="en-US" dirty="0"/>
          </a:p>
          <a:p>
            <a:endParaRPr lang="en-US" dirty="0"/>
          </a:p>
          <a:p>
            <a:r>
              <a:rPr lang="en-US" dirty="0"/>
              <a:t>Draw a diagram of the class hierarchy you are thinking of. Ignore for the moment any scalability/performance issue and just pretend the simple approach is the good one.</a:t>
            </a:r>
          </a:p>
          <a:p>
            <a:endParaRPr lang="en-US" dirty="0"/>
          </a:p>
        </p:txBody>
      </p:sp>
      <p:sp>
        <p:nvSpPr>
          <p:cNvPr id="5" name="TextBox 4">
            <a:extLst>
              <a:ext uri="{FF2B5EF4-FFF2-40B4-BE49-F238E27FC236}">
                <a16:creationId xmlns:a16="http://schemas.microsoft.com/office/drawing/2014/main" id="{E79E4969-109B-AC26-FA2C-83B6DAD1B92E}"/>
              </a:ext>
            </a:extLst>
          </p:cNvPr>
          <p:cNvSpPr txBox="1"/>
          <p:nvPr/>
        </p:nvSpPr>
        <p:spPr>
          <a:xfrm>
            <a:off x="576072" y="623965"/>
            <a:ext cx="8352970" cy="523220"/>
          </a:xfrm>
          <a:prstGeom prst="rect">
            <a:avLst/>
          </a:prstGeom>
          <a:noFill/>
        </p:spPr>
        <p:txBody>
          <a:bodyPr wrap="square">
            <a:spAutoFit/>
          </a:bodyPr>
          <a:lstStyle/>
          <a:p>
            <a:r>
              <a:rPr lang="en-US" sz="2800" dirty="0">
                <a:solidFill>
                  <a:schemeClr val="bg1"/>
                </a:solidFill>
              </a:rPr>
              <a:t>Steps:</a:t>
            </a:r>
          </a:p>
        </p:txBody>
      </p:sp>
    </p:spTree>
    <p:extLst>
      <p:ext uri="{BB962C8B-B14F-4D97-AF65-F5344CB8AC3E}">
        <p14:creationId xmlns:p14="http://schemas.microsoft.com/office/powerpoint/2010/main" val="11645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4347CD-2E84-21F2-9E16-14C3965D1CFD}"/>
              </a:ext>
            </a:extLst>
          </p:cNvPr>
          <p:cNvSpPr>
            <a:spLocks noGrp="1"/>
          </p:cNvSpPr>
          <p:nvPr>
            <p:ph idx="1"/>
          </p:nvPr>
        </p:nvSpPr>
        <p:spPr>
          <a:xfrm>
            <a:off x="576072" y="1855434"/>
            <a:ext cx="10771632" cy="4483222"/>
          </a:xfrm>
        </p:spPr>
        <p:txBody>
          <a:bodyPr numCol="2">
            <a:noAutofit/>
          </a:bodyPr>
          <a:lstStyle/>
          <a:p>
            <a:pPr algn="l">
              <a:buFont typeface="+mj-lt"/>
              <a:buAutoNum type="arabicPeriod"/>
            </a:pPr>
            <a:r>
              <a:rPr lang="en-US" sz="1600" b="0" i="0" dirty="0">
                <a:effectLst/>
              </a:rPr>
              <a:t>The parking lot should have multiple floors where customers can park their cars.</a:t>
            </a:r>
          </a:p>
          <a:p>
            <a:pPr algn="l">
              <a:buFont typeface="+mj-lt"/>
              <a:buAutoNum type="arabicPeriod"/>
            </a:pPr>
            <a:r>
              <a:rPr lang="en-US" sz="1600" b="0" i="0" dirty="0">
                <a:effectLst/>
              </a:rPr>
              <a:t>The parking lot should have multiple entry and exit points.</a:t>
            </a:r>
          </a:p>
          <a:p>
            <a:pPr algn="l">
              <a:buFont typeface="+mj-lt"/>
              <a:buAutoNum type="arabicPeriod"/>
            </a:pPr>
            <a:r>
              <a:rPr lang="en-US" sz="1600" b="0" i="0" dirty="0">
                <a:effectLst/>
              </a:rPr>
              <a:t>Customers can pay the tickets at the automated exit panel or to the parking attendant.</a:t>
            </a:r>
          </a:p>
          <a:p>
            <a:pPr algn="l">
              <a:buFont typeface="+mj-lt"/>
              <a:buAutoNum type="arabicPeriod"/>
            </a:pPr>
            <a:r>
              <a:rPr lang="en-US" sz="1600" b="0" i="0" dirty="0">
                <a:effectLst/>
              </a:rPr>
              <a:t>Customers can pay via both cash and credit cards.</a:t>
            </a:r>
          </a:p>
          <a:p>
            <a:pPr algn="l">
              <a:buFont typeface="+mj-lt"/>
              <a:buAutoNum type="arabicPeriod"/>
            </a:pPr>
            <a:r>
              <a:rPr lang="en-US" sz="1600" b="0" i="0" dirty="0">
                <a:effectLst/>
              </a:rPr>
              <a:t>Customers should also be able to pay the parking fee at the customer’s info portal on each floor. If the customer has paid at the info portal, they don’t have to pay at the exit.</a:t>
            </a:r>
          </a:p>
          <a:p>
            <a:pPr algn="l">
              <a:buFont typeface="+mj-lt"/>
              <a:buAutoNum type="arabicPeriod"/>
            </a:pPr>
            <a:r>
              <a:rPr lang="en-US" sz="1600" b="0" i="0" dirty="0">
                <a:effectLst/>
              </a:rPr>
              <a:t>The system should not allow more vehicles than the maximum capacity of the parking lot. If the parking is full, the system should be able to show a message at the entrance panel and on the parking display board on the ground floor.</a:t>
            </a:r>
          </a:p>
          <a:p>
            <a:pPr algn="l">
              <a:buFont typeface="+mj-lt"/>
              <a:buAutoNum type="arabicPeriod"/>
            </a:pPr>
            <a:r>
              <a:rPr lang="en-US" sz="1600" b="0" i="0" dirty="0">
                <a:effectLst/>
              </a:rPr>
              <a:t>Each parking floor will have many parking spots. The system should support multiple types of parking spots such as Compact, Large, Handicapped, Motorcycle, etc.</a:t>
            </a:r>
          </a:p>
          <a:p>
            <a:pPr algn="l">
              <a:buFont typeface="+mj-lt"/>
              <a:buAutoNum type="arabicPeriod"/>
            </a:pPr>
            <a:r>
              <a:rPr lang="en-US" sz="1600" b="0" i="0" dirty="0">
                <a:effectLst/>
              </a:rPr>
              <a:t>The Parking lot should have some parking spots specified for electric cars. These spots should have an electric panel through which customers can pay and charge their vehicles.</a:t>
            </a:r>
          </a:p>
          <a:p>
            <a:pPr algn="l">
              <a:buFont typeface="+mj-lt"/>
              <a:buAutoNum type="arabicPeriod"/>
            </a:pPr>
            <a:r>
              <a:rPr lang="en-US" sz="1600" b="0" i="0" dirty="0">
                <a:effectLst/>
              </a:rPr>
              <a:t>The system should support parking for different types of vehicles like car, truck, van, motorcycle, etc.</a:t>
            </a:r>
          </a:p>
        </p:txBody>
      </p:sp>
      <p:sp>
        <p:nvSpPr>
          <p:cNvPr id="5" name="TextBox 4">
            <a:extLst>
              <a:ext uri="{FF2B5EF4-FFF2-40B4-BE49-F238E27FC236}">
                <a16:creationId xmlns:a16="http://schemas.microsoft.com/office/drawing/2014/main" id="{E79E4969-109B-AC26-FA2C-83B6DAD1B92E}"/>
              </a:ext>
            </a:extLst>
          </p:cNvPr>
          <p:cNvSpPr txBox="1"/>
          <p:nvPr/>
        </p:nvSpPr>
        <p:spPr>
          <a:xfrm>
            <a:off x="576072" y="623965"/>
            <a:ext cx="8352970" cy="523220"/>
          </a:xfrm>
          <a:prstGeom prst="rect">
            <a:avLst/>
          </a:prstGeom>
          <a:noFill/>
        </p:spPr>
        <p:txBody>
          <a:bodyPr wrap="square">
            <a:spAutoFit/>
          </a:bodyPr>
          <a:lstStyle/>
          <a:p>
            <a:r>
              <a:rPr lang="en-US" sz="2800" dirty="0">
                <a:solidFill>
                  <a:schemeClr val="bg1"/>
                </a:solidFill>
              </a:rPr>
              <a:t>Requirements:</a:t>
            </a:r>
          </a:p>
        </p:txBody>
      </p:sp>
    </p:spTree>
    <p:extLst>
      <p:ext uri="{BB962C8B-B14F-4D97-AF65-F5344CB8AC3E}">
        <p14:creationId xmlns:p14="http://schemas.microsoft.com/office/powerpoint/2010/main" val="118616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8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Get to know</a:t>
            </a:r>
          </a:p>
          <a:p>
            <a:pPr algn="r"/>
            <a:r>
              <a:rPr lang="en-US" sz="1800" dirty="0">
                <a:solidFill>
                  <a:schemeClr val="bg1"/>
                </a:solidFill>
              </a:rPr>
              <a:t>Laboratory structure</a:t>
            </a:r>
          </a:p>
          <a:p>
            <a:pPr algn="r"/>
            <a:r>
              <a:rPr lang="en-US" dirty="0"/>
              <a:t>General Presentation</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11/10/2022</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r>
              <a:rPr lang="en-US" dirty="0"/>
              <a:t>Subject: </a:t>
            </a:r>
            <a:r>
              <a:rPr lang="en-US" sz="2000" dirty="0"/>
              <a:t>Software System Modeling. UML Diagrams, Modeling, Design Patterns etc.</a:t>
            </a:r>
          </a:p>
          <a:p>
            <a:r>
              <a:rPr lang="en-US" dirty="0"/>
              <a:t>Requirements: To be active. Attendance is not mandatory. Evaluation based on team project.</a:t>
            </a:r>
            <a:endParaRPr lang="en-US" sz="2000" dirty="0"/>
          </a:p>
          <a:p>
            <a:r>
              <a:rPr lang="en-US" sz="2000" dirty="0"/>
              <a:t>About me: Andrian Babii, Java back-end developer at Endava</a:t>
            </a:r>
          </a:p>
          <a:p>
            <a:r>
              <a:rPr lang="en-US" dirty="0"/>
              <a:t>About you: Name, professional interests, fun fact.</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11/10/2022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Tools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r>
              <a:rPr lang="en-US" dirty="0">
                <a:hlinkClick r:id="rId2"/>
              </a:rPr>
              <a:t>https://www.lucidchart.com/</a:t>
            </a:r>
            <a:endParaRPr lang="en-US" dirty="0"/>
          </a:p>
          <a:p>
            <a:r>
              <a:rPr lang="en-US" dirty="0">
                <a:hlinkClick r:id="rId3"/>
              </a:rPr>
              <a:t>https://www.websequencediagrams.com/</a:t>
            </a:r>
            <a:endParaRPr lang="en-US" dirty="0"/>
          </a:p>
          <a:p>
            <a:r>
              <a:rPr lang="en-US" dirty="0">
                <a:hlinkClick r:id="rId4"/>
              </a:rPr>
              <a:t>https://yuml.me/</a:t>
            </a:r>
            <a:endParaRPr lang="en-US" dirty="0"/>
          </a:p>
          <a:p>
            <a:r>
              <a:rPr lang="en-US" dirty="0">
                <a:hlinkClick r:id="rId5"/>
              </a:rPr>
              <a:t>https://mermaid-js.github.io/</a:t>
            </a:r>
            <a:endParaRPr lang="en-US" dirty="0"/>
          </a:p>
          <a:p>
            <a:r>
              <a:rPr lang="en-US" dirty="0">
                <a:hlinkClick r:id="rId6"/>
              </a:rPr>
              <a:t>https://app.diagrams.net/</a:t>
            </a:r>
            <a:endParaRPr lang="en-US" dirty="0"/>
          </a:p>
          <a:p>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11/10/2022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07486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130640"/>
            <a:ext cx="9144000" cy="1442443"/>
          </a:xfrm>
        </p:spPr>
        <p:txBody>
          <a:bodyPr/>
          <a:lstStyle/>
          <a:p>
            <a:r>
              <a:rPr lang="en-US" spc="400" dirty="0">
                <a:latin typeface="+mn-lt"/>
              </a:rPr>
              <a:t>UML </a:t>
            </a:r>
            <a:endParaRPr lang="en-US" dirty="0"/>
          </a:p>
        </p:txBody>
      </p:sp>
      <p:sp>
        <p:nvSpPr>
          <p:cNvPr id="6" name="Subtitle 5">
            <a:extLst>
              <a:ext uri="{FF2B5EF4-FFF2-40B4-BE49-F238E27FC236}">
                <a16:creationId xmlns:a16="http://schemas.microsoft.com/office/drawing/2014/main" id="{67250F3F-6790-933B-308D-A8292D577A5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771632" cy="5635425"/>
          </a:xfrm>
        </p:spPr>
        <p:txBody>
          <a:bodyPr/>
          <a:lstStyle/>
          <a:p>
            <a:endParaRPr lang="en-US" dirty="0"/>
          </a:p>
          <a:p>
            <a:r>
              <a:rPr lang="en-US" dirty="0"/>
              <a:t>UML is not a process of designing solutions, but merely a way of communicating it without getting into</a:t>
            </a:r>
            <a:br>
              <a:rPr lang="en-US" dirty="0"/>
            </a:br>
            <a:r>
              <a:rPr lang="en-US" dirty="0"/>
              <a:t>implementation language specifics.</a:t>
            </a:r>
          </a:p>
          <a:p>
            <a:endParaRPr lang="en-US" dirty="0"/>
          </a:p>
          <a:p>
            <a:endParaRPr lang="en-US" dirty="0"/>
          </a:p>
          <a:p>
            <a:r>
              <a:rPr lang="en-US" dirty="0"/>
              <a:t>UML 2 has many types of diagrams, which are divided into two categories. Some types represent </a:t>
            </a:r>
            <a:r>
              <a:rPr lang="en-US" i="1" dirty="0"/>
              <a:t>structural</a:t>
            </a:r>
            <a:r>
              <a:rPr lang="en-US" dirty="0"/>
              <a:t> information, other represent general types of </a:t>
            </a:r>
            <a:r>
              <a:rPr lang="en-US" i="1" dirty="0"/>
              <a:t>behavior</a:t>
            </a:r>
            <a:r>
              <a:rPr lang="en-US" dirty="0"/>
              <a:t>, including a few that represent different aspects of </a:t>
            </a:r>
            <a:r>
              <a:rPr lang="en-US" i="1" dirty="0"/>
              <a:t>interactions</a:t>
            </a:r>
            <a:r>
              <a:rPr lang="en-US" dirty="0"/>
              <a:t>.</a:t>
            </a:r>
          </a:p>
          <a:p>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11/10/2022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98295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sp>
        <p:nvSpPr>
          <p:cNvPr id="7" name="AutoShape 2">
            <a:extLst>
              <a:ext uri="{FF2B5EF4-FFF2-40B4-BE49-F238E27FC236}">
                <a16:creationId xmlns:a16="http://schemas.microsoft.com/office/drawing/2014/main" id="{34CDCF03-D5A0-BB89-80B5-71BBD0038798}"/>
              </a:ext>
            </a:extLst>
          </p:cNvPr>
          <p:cNvSpPr>
            <a:spLocks noChangeAspect="1" noChangeArrowheads="1"/>
          </p:cNvSpPr>
          <p:nvPr/>
        </p:nvSpPr>
        <p:spPr bwMode="auto">
          <a:xfrm>
            <a:off x="5943600" y="3276600"/>
            <a:ext cx="3999390" cy="39993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Timeline&#10;&#10;Description automatically generated">
            <a:extLst>
              <a:ext uri="{FF2B5EF4-FFF2-40B4-BE49-F238E27FC236}">
                <a16:creationId xmlns:a16="http://schemas.microsoft.com/office/drawing/2014/main" id="{765BA8BA-568B-F064-2F34-1E377AC0C965}"/>
              </a:ext>
            </a:extLst>
          </p:cNvPr>
          <p:cNvPicPr>
            <a:picLocks noChangeAspect="1"/>
          </p:cNvPicPr>
          <p:nvPr/>
        </p:nvPicPr>
        <p:blipFill>
          <a:blip r:embed="rId2"/>
          <a:stretch>
            <a:fillRect/>
          </a:stretch>
        </p:blipFill>
        <p:spPr>
          <a:xfrm>
            <a:off x="1809750" y="1042987"/>
            <a:ext cx="8572500" cy="477202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Poll</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1FCAAC44-2262-3C26-538E-3CFFB6F08787}"/>
              </a:ext>
            </a:extLst>
          </p:cNvPr>
          <p:cNvSpPr>
            <a:spLocks noGrp="1"/>
          </p:cNvSpPr>
          <p:nvPr>
            <p:ph idx="1"/>
          </p:nvPr>
        </p:nvSpPr>
        <p:spPr>
          <a:xfrm>
            <a:off x="838200" y="1825625"/>
            <a:ext cx="5272284" cy="4351338"/>
          </a:xfrm>
        </p:spPr>
        <p:txBody>
          <a:bodyPr/>
          <a:lstStyle/>
          <a:p>
            <a:r>
              <a:rPr lang="en-US" dirty="0"/>
              <a:t>What type of diagram is presented in the following image?</a:t>
            </a:r>
          </a:p>
          <a:p>
            <a:endParaRPr lang="en-US" dirty="0"/>
          </a:p>
          <a:p>
            <a:pPr marL="914400" lvl="1" indent="-457200">
              <a:buFont typeface="+mj-lt"/>
              <a:buAutoNum type="arabicPeriod"/>
            </a:pPr>
            <a:r>
              <a:rPr lang="en-US" dirty="0"/>
              <a:t>Class</a:t>
            </a:r>
          </a:p>
          <a:p>
            <a:pPr marL="914400" lvl="1" indent="-457200">
              <a:buFont typeface="+mj-lt"/>
              <a:buAutoNum type="arabicPeriod"/>
            </a:pPr>
            <a:r>
              <a:rPr lang="en-US" dirty="0"/>
              <a:t>Package</a:t>
            </a:r>
          </a:p>
          <a:p>
            <a:pPr marL="914400" lvl="1" indent="-457200">
              <a:buFont typeface="+mj-lt"/>
              <a:buAutoNum type="arabicPeriod"/>
            </a:pPr>
            <a:r>
              <a:rPr lang="en-US" dirty="0"/>
              <a:t>Interaction </a:t>
            </a:r>
          </a:p>
          <a:p>
            <a:pPr marL="914400" lvl="1" indent="-457200">
              <a:buFont typeface="+mj-lt"/>
              <a:buAutoNum type="arabicPeriod"/>
            </a:pPr>
            <a:r>
              <a:rPr lang="en-US" dirty="0"/>
              <a:t>Use case</a:t>
            </a:r>
          </a:p>
        </p:txBody>
      </p:sp>
      <p:pic>
        <p:nvPicPr>
          <p:cNvPr id="5" name="Picture 4" descr="Diagram&#10;&#10;Description automatically generated">
            <a:extLst>
              <a:ext uri="{FF2B5EF4-FFF2-40B4-BE49-F238E27FC236}">
                <a16:creationId xmlns:a16="http://schemas.microsoft.com/office/drawing/2014/main" id="{E8AF3FBE-F99A-7D73-4067-963551106786}"/>
              </a:ext>
            </a:extLst>
          </p:cNvPr>
          <p:cNvPicPr>
            <a:picLocks noChangeAspect="1"/>
          </p:cNvPicPr>
          <p:nvPr/>
        </p:nvPicPr>
        <p:blipFill>
          <a:blip r:embed="rId2"/>
          <a:stretch>
            <a:fillRect/>
          </a:stretch>
        </p:blipFill>
        <p:spPr>
          <a:xfrm>
            <a:off x="5614988" y="1457324"/>
            <a:ext cx="6277632" cy="4486275"/>
          </a:xfrm>
          <a:prstGeom prst="rect">
            <a:avLst/>
          </a:prstGeom>
        </p:spPr>
      </p:pic>
    </p:spTree>
    <p:extLst>
      <p:ext uri="{BB962C8B-B14F-4D97-AF65-F5344CB8AC3E}">
        <p14:creationId xmlns:p14="http://schemas.microsoft.com/office/powerpoint/2010/main" val="29033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771632" cy="5635425"/>
          </a:xfrm>
        </p:spPr>
        <p:txBody>
          <a:bodyPr/>
          <a:lstStyle/>
          <a:p>
            <a:endParaRPr lang="en-US" dirty="0"/>
          </a:p>
          <a:p>
            <a:r>
              <a:rPr lang="en-US" dirty="0"/>
              <a:t>Class diagram is the backbone of object-oriented modeling - it shows how different entities (people, things, and data) relate to each other. In other words, it shows the static structures of the system.</a:t>
            </a:r>
          </a:p>
          <a:p>
            <a:endParaRPr lang="en-US" dirty="0"/>
          </a:p>
          <a:p>
            <a:pPr algn="l"/>
            <a:r>
              <a:rPr lang="en-US" b="0" i="0" dirty="0">
                <a:effectLst/>
              </a:rPr>
              <a:t>The purpose of the class diagram can be summarized as:</a:t>
            </a:r>
          </a:p>
          <a:p>
            <a:pPr marL="914400" lvl="1" indent="-457200">
              <a:buFont typeface="+mj-lt"/>
              <a:buAutoNum type="arabicPeriod"/>
            </a:pPr>
            <a:r>
              <a:rPr lang="en-US" sz="2800" b="0" i="0" dirty="0">
                <a:effectLst/>
              </a:rPr>
              <a:t>Analysis and design of the static view of an application;</a:t>
            </a:r>
          </a:p>
          <a:p>
            <a:pPr marL="914400" lvl="1" indent="-457200">
              <a:buFont typeface="+mj-lt"/>
              <a:buAutoNum type="arabicPeriod"/>
            </a:pPr>
            <a:r>
              <a:rPr lang="en-US" sz="2800" b="0" i="0" dirty="0">
                <a:effectLst/>
              </a:rPr>
              <a:t>To describe the responsibilities of a system;</a:t>
            </a:r>
          </a:p>
          <a:p>
            <a:pPr marL="914400" lvl="1" indent="-457200">
              <a:buFont typeface="+mj-lt"/>
              <a:buAutoNum type="arabicPeriod"/>
            </a:pPr>
            <a:r>
              <a:rPr lang="en-US" sz="2800" b="0" i="0" dirty="0">
                <a:effectLst/>
              </a:rPr>
              <a:t>To provide a base for component and deployment diagrams; and,</a:t>
            </a:r>
          </a:p>
          <a:p>
            <a:pPr marL="914400" lvl="1" indent="-457200">
              <a:buFont typeface="+mj-lt"/>
              <a:buAutoNum type="arabicPeriod"/>
            </a:pPr>
            <a:r>
              <a:rPr lang="en-US" sz="2800" b="0" i="0" dirty="0">
                <a:effectLst/>
              </a:rPr>
              <a:t>Forward and reverse engineering.</a:t>
            </a:r>
          </a:p>
          <a:p>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11/10/2022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128690250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{1C727AC4-E649-4F29-B9C6-F4A36F01283D}tf89338750_win32</Template>
  <TotalTime>3562</TotalTime>
  <Words>656</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Univers</vt:lpstr>
      <vt:lpstr>GradientUnivers</vt:lpstr>
      <vt:lpstr>Software System Modeling</vt:lpstr>
      <vt:lpstr>Agenda</vt:lpstr>
      <vt:lpstr>Introduction</vt:lpstr>
      <vt:lpstr>Tools</vt:lpstr>
      <vt:lpstr>UML </vt:lpstr>
      <vt:lpstr>PowerPoint Presentation</vt:lpstr>
      <vt:lpstr>PowerPoint Presentation</vt:lpstr>
      <vt:lpstr>Poll</vt:lpstr>
      <vt:lpstr>PowerPoint Presentation</vt:lpstr>
      <vt:lpstr>Poll</vt:lpstr>
      <vt:lpstr>PowerPoint Presentation</vt:lpstr>
      <vt:lpstr>Exercise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Modeling</dc:title>
  <dc:creator>Andrian Babii</dc:creator>
  <cp:lastModifiedBy>Andrian Babii</cp:lastModifiedBy>
  <cp:revision>5</cp:revision>
  <dcterms:created xsi:type="dcterms:W3CDTF">2022-10-09T17:53:57Z</dcterms:created>
  <dcterms:modified xsi:type="dcterms:W3CDTF">2022-11-09T16:20:30Z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