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9"/>
  </p:notesMasterIdLst>
  <p:sldIdLst>
    <p:sldId id="306" r:id="rId5"/>
    <p:sldId id="307" r:id="rId6"/>
    <p:sldId id="316" r:id="rId7"/>
    <p:sldId id="323" r:id="rId8"/>
    <p:sldId id="314" r:id="rId9"/>
    <p:sldId id="334" r:id="rId10"/>
    <p:sldId id="372" r:id="rId11"/>
    <p:sldId id="405" r:id="rId12"/>
    <p:sldId id="361" r:id="rId13"/>
    <p:sldId id="362" r:id="rId14"/>
    <p:sldId id="363" r:id="rId15"/>
    <p:sldId id="374" r:id="rId16"/>
    <p:sldId id="375" r:id="rId17"/>
    <p:sldId id="366" r:id="rId18"/>
    <p:sldId id="367" r:id="rId19"/>
    <p:sldId id="402" r:id="rId20"/>
    <p:sldId id="369" r:id="rId21"/>
    <p:sldId id="404" r:id="rId22"/>
    <p:sldId id="406" r:id="rId23"/>
    <p:sldId id="407" r:id="rId24"/>
    <p:sldId id="408" r:id="rId25"/>
    <p:sldId id="409" r:id="rId26"/>
    <p:sldId id="376" r:id="rId27"/>
    <p:sldId id="377" r:id="rId28"/>
    <p:sldId id="378" r:id="rId29"/>
    <p:sldId id="379" r:id="rId30"/>
    <p:sldId id="410" r:id="rId31"/>
    <p:sldId id="381" r:id="rId32"/>
    <p:sldId id="382" r:id="rId33"/>
    <p:sldId id="383" r:id="rId34"/>
    <p:sldId id="384" r:id="rId35"/>
    <p:sldId id="390" r:id="rId36"/>
    <p:sldId id="403" r:id="rId37"/>
    <p:sldId id="3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5059BE-4E59-4167-91EB-D8DE3A20EA5C}">
          <p14:sldIdLst>
            <p14:sldId id="306"/>
            <p14:sldId id="307"/>
            <p14:sldId id="316"/>
            <p14:sldId id="323"/>
            <p14:sldId id="314"/>
            <p14:sldId id="334"/>
            <p14:sldId id="372"/>
            <p14:sldId id="405"/>
            <p14:sldId id="361"/>
            <p14:sldId id="362"/>
            <p14:sldId id="363"/>
            <p14:sldId id="374"/>
            <p14:sldId id="375"/>
            <p14:sldId id="366"/>
            <p14:sldId id="367"/>
            <p14:sldId id="402"/>
            <p14:sldId id="369"/>
            <p14:sldId id="404"/>
            <p14:sldId id="406"/>
            <p14:sldId id="407"/>
            <p14:sldId id="408"/>
            <p14:sldId id="409"/>
            <p14:sldId id="376"/>
            <p14:sldId id="377"/>
            <p14:sldId id="378"/>
            <p14:sldId id="379"/>
            <p14:sldId id="410"/>
            <p14:sldId id="381"/>
            <p14:sldId id="382"/>
            <p14:sldId id="383"/>
            <p14:sldId id="384"/>
            <p14:sldId id="390"/>
            <p14:sldId id="403"/>
            <p14:sldId id="388"/>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CC195-9BE5-4049-9F46-B3490BB94E4F}" v="22" dt="2022-10-18T09:31:4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84967" autoAdjust="0"/>
  </p:normalViewPr>
  <p:slideViewPr>
    <p:cSldViewPr snapToGrid="0">
      <p:cViewPr>
        <p:scale>
          <a:sx n="86" d="100"/>
          <a:sy n="86" d="100"/>
        </p:scale>
        <p:origin x="576" y="5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www.oreilly.com/library/view/head-first-design/0596007124/"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spring.io/spring-security/reference/servlet/architecture.html"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Software System Modeling</a:t>
            </a:r>
            <a:endParaRPr lang="en-US" dirty="0"/>
          </a:p>
        </p:txBody>
      </p:sp>
      <p:sp>
        <p:nvSpPr>
          <p:cNvPr id="5" name="Subtitle 4">
            <a:extLst>
              <a:ext uri="{FF2B5EF4-FFF2-40B4-BE49-F238E27FC236}">
                <a16:creationId xmlns:a16="http://schemas.microsoft.com/office/drawing/2014/main" id="{7060C5BE-D472-2DCB-2CF5-74277C5F9E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8AD080-4D08-9C1B-FB6E-BAC85C3E1EBC}"/>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91D40B84-942B-0F5A-608B-FA60A9D6CE95}"/>
              </a:ext>
            </a:extLst>
          </p:cNvPr>
          <p:cNvPicPr>
            <a:picLocks noChangeAspect="1"/>
          </p:cNvPicPr>
          <p:nvPr/>
        </p:nvPicPr>
        <p:blipFill>
          <a:blip r:embed="rId2"/>
          <a:stretch>
            <a:fillRect/>
          </a:stretch>
        </p:blipFill>
        <p:spPr>
          <a:xfrm>
            <a:off x="2016952" y="0"/>
            <a:ext cx="8158095" cy="6858000"/>
          </a:xfrm>
          <a:prstGeom prst="rect">
            <a:avLst/>
          </a:prstGeom>
        </p:spPr>
      </p:pic>
    </p:spTree>
    <p:extLst>
      <p:ext uri="{BB962C8B-B14F-4D97-AF65-F5344CB8AC3E}">
        <p14:creationId xmlns:p14="http://schemas.microsoft.com/office/powerpoint/2010/main" val="132671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fontScale="92500"/>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You can swap algorithms used inside an object at runtime.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isolate the implementation details of an algorithm from the code that uses it.</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replace inheritance with composition.</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strategies without having to change the context.</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75970"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75970" y="1386489"/>
            <a:ext cx="4553712" cy="4803174"/>
          </a:xfrm>
        </p:spPr>
        <p:txBody>
          <a:bodyPr>
            <a:normAutofit fontScale="92500"/>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If you only have a couple of algorithms and they rarely change, there’s no real reason to overcomplicate the program with new classes and interfaces that come along with the pattern.</a:t>
            </a:r>
          </a:p>
          <a:p>
            <a:pPr algn="l">
              <a:buFont typeface="Arial" panose="020B0604020202020204" pitchFamily="34" charset="0"/>
              <a:buChar char="•"/>
            </a:pPr>
            <a:r>
              <a:rPr lang="en-US" b="0" i="0" dirty="0">
                <a:solidFill>
                  <a:srgbClr val="444444"/>
                </a:solidFill>
                <a:effectLst/>
                <a:latin typeface="PT Sans" panose="020B0503020203020204" pitchFamily="34" charset="0"/>
              </a:rPr>
              <a:t> Clients must be aware of the differences between strategies to be able to select a proper one.</a:t>
            </a:r>
          </a:p>
          <a:p>
            <a:pPr algn="l">
              <a:buFont typeface="Arial" panose="020B0604020202020204" pitchFamily="34" charset="0"/>
              <a:buChar char="•"/>
            </a:pPr>
            <a:r>
              <a:rPr lang="en-US" b="0" i="0" dirty="0">
                <a:solidFill>
                  <a:srgbClr val="444444"/>
                </a:solidFill>
                <a:effectLst/>
                <a:latin typeface="PT Sans" panose="020B0503020203020204" pitchFamily="34" charset="0"/>
              </a:rPr>
              <a:t> A lot of modern programming languages have functional type support that lets you implement different versions of an algorithm inside a set of anonymous functions. Then you could use these functions exactly as you’d have used the strategy objects, but without bloating your code with extra classes and interfaces.</a:t>
            </a:r>
          </a:p>
        </p:txBody>
      </p:sp>
    </p:spTree>
    <p:extLst>
      <p:ext uri="{BB962C8B-B14F-4D97-AF65-F5344CB8AC3E}">
        <p14:creationId xmlns:p14="http://schemas.microsoft.com/office/powerpoint/2010/main" val="34605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Iterator</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Iterator</a:t>
            </a:r>
            <a:r>
              <a:rPr lang="en-US" b="0" i="0" dirty="0">
                <a:effectLst/>
              </a:rPr>
              <a:t> is a behavioral design pattern that lets you traverse elements of a collection without exposing its underlying representation (list, stack, tree, etc.).</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119879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650707"/>
            <a:ext cx="11253978" cy="4351338"/>
          </a:xfrm>
        </p:spPr>
        <p:txBody>
          <a:bodyPr>
            <a:normAutofit/>
          </a:bodyPr>
          <a:lstStyle/>
          <a:p>
            <a:r>
              <a:rPr lang="en-US" sz="2400" b="0" i="0" dirty="0">
                <a:effectLst/>
              </a:rPr>
              <a:t>Most collections store their elements in simple lists. However, some of them are based on stacks, trees, graphs and other complex data structures.</a:t>
            </a:r>
          </a:p>
          <a:p>
            <a:endParaRPr lang="en-US" sz="2400" b="0" i="0" dirty="0">
              <a:effectLst/>
            </a:endParaRPr>
          </a:p>
          <a:p>
            <a:r>
              <a:rPr lang="en-US" sz="2400" b="0" i="0" dirty="0">
                <a:effectLst/>
              </a:rPr>
              <a:t>This may sound like an easy job if you have a collection based on a list. You just loop over all of the elements. But how do you sequentially traverse elements of a complex data structure, such as a tree?</a:t>
            </a:r>
            <a:endParaRPr lang="en-US" sz="2400" dirty="0"/>
          </a:p>
          <a:p>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2050" name="Picture 2" descr="Various traversal algorithms">
            <a:extLst>
              <a:ext uri="{FF2B5EF4-FFF2-40B4-BE49-F238E27FC236}">
                <a16:creationId xmlns:a16="http://schemas.microsoft.com/office/drawing/2014/main" id="{1D597658-3FD6-108E-8047-59BACA3A1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4350043"/>
            <a:ext cx="5715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0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25625"/>
            <a:ext cx="6481676" cy="4351338"/>
          </a:xfrm>
        </p:spPr>
        <p:txBody>
          <a:bodyPr>
            <a:normAutofit fontScale="92500" lnSpcReduction="10000"/>
          </a:bodyPr>
          <a:lstStyle/>
          <a:p>
            <a:r>
              <a:rPr lang="en-US" b="0" i="0" dirty="0">
                <a:effectLst/>
              </a:rPr>
              <a:t>The main idea of the Iterator pattern is to extract the traversal behavior of a collection into a separate object called an </a:t>
            </a:r>
            <a:r>
              <a:rPr lang="en-US" b="0" i="1" dirty="0">
                <a:effectLst/>
              </a:rPr>
              <a:t>iterator</a:t>
            </a:r>
            <a:r>
              <a:rPr lang="en-US" b="0" i="0" dirty="0">
                <a:effectLst/>
              </a:rPr>
              <a:t>.</a:t>
            </a:r>
          </a:p>
          <a:p>
            <a:endParaRPr lang="en-US" dirty="0"/>
          </a:p>
          <a:p>
            <a:r>
              <a:rPr lang="en-US" b="0" i="0" dirty="0">
                <a:effectLst/>
              </a:rPr>
              <a:t>Usually, iterators provide one primary method for fetching elements of the collection. The client can keep running this method until it doesn’t return anything, which means that the iterator has traversed all of the elements.</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3074" name="Picture 2" descr="Iterators implement various traversal algorithms">
            <a:extLst>
              <a:ext uri="{FF2B5EF4-FFF2-40B4-BE49-F238E27FC236}">
                <a16:creationId xmlns:a16="http://schemas.microsoft.com/office/drawing/2014/main" id="{56CEA0CD-A4B9-E8E9-9044-1A1A40B5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539" y="1263312"/>
            <a:ext cx="38100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990679-F775-37A7-4028-E5B429845989}"/>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A3C16336-0922-7D33-F6BC-8641886576EE}"/>
              </a:ext>
            </a:extLst>
          </p:cNvPr>
          <p:cNvPicPr>
            <a:picLocks noChangeAspect="1"/>
          </p:cNvPicPr>
          <p:nvPr/>
        </p:nvPicPr>
        <p:blipFill>
          <a:blip r:embed="rId2"/>
          <a:stretch>
            <a:fillRect/>
          </a:stretch>
        </p:blipFill>
        <p:spPr>
          <a:xfrm>
            <a:off x="1314450" y="295275"/>
            <a:ext cx="9563100" cy="6267450"/>
          </a:xfrm>
          <a:prstGeom prst="rect">
            <a:avLst/>
          </a:prstGeom>
        </p:spPr>
      </p:pic>
    </p:spTree>
    <p:extLst>
      <p:ext uri="{BB962C8B-B14F-4D97-AF65-F5344CB8AC3E}">
        <p14:creationId xmlns:p14="http://schemas.microsoft.com/office/powerpoint/2010/main" val="326233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a:xfrm>
            <a:off x="7078181" y="2575664"/>
            <a:ext cx="5808038" cy="1325563"/>
          </a:xfrm>
        </p:spPr>
        <p:txBody>
          <a:bodyPr>
            <a:normAutofit/>
          </a:bodyPr>
          <a:lstStyle/>
          <a:p>
            <a:pPr algn="ctr"/>
            <a:r>
              <a:rPr lang="en-US" sz="3200" dirty="0">
                <a:solidFill>
                  <a:schemeClr val="tx1"/>
                </a:solidFill>
              </a:rPr>
              <a:t>Java Iterator implementation</a:t>
            </a:r>
          </a:p>
        </p:txBody>
      </p:sp>
      <p:pic>
        <p:nvPicPr>
          <p:cNvPr id="5" name="Content Placeholder 4">
            <a:extLst>
              <a:ext uri="{FF2B5EF4-FFF2-40B4-BE49-F238E27FC236}">
                <a16:creationId xmlns:a16="http://schemas.microsoft.com/office/drawing/2014/main" id="{5BFAA105-E628-783D-193A-F02A14A8B234}"/>
              </a:ext>
            </a:extLst>
          </p:cNvPr>
          <p:cNvPicPr>
            <a:picLocks noGrp="1" noChangeAspect="1"/>
          </p:cNvPicPr>
          <p:nvPr>
            <p:ph idx="1"/>
          </p:nvPr>
        </p:nvPicPr>
        <p:blipFill>
          <a:blip r:embed="rId2"/>
          <a:stretch>
            <a:fillRect/>
          </a:stretch>
        </p:blipFill>
        <p:spPr>
          <a:xfrm>
            <a:off x="195308" y="311039"/>
            <a:ext cx="7572653" cy="6256778"/>
          </a:xfrm>
        </p:spPr>
      </p:pic>
    </p:spTree>
    <p:extLst>
      <p:ext uri="{BB962C8B-B14F-4D97-AF65-F5344CB8AC3E}">
        <p14:creationId xmlns:p14="http://schemas.microsoft.com/office/powerpoint/2010/main" val="49687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lnSpcReduction="10000"/>
          </a:bodyPr>
          <a:lstStyle/>
          <a:p>
            <a:pPr algn="l">
              <a:buFont typeface="Arial" panose="020B0604020202020204" pitchFamily="34" charset="0"/>
              <a:buChar char="•"/>
            </a:pP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clean up the client code and the collections by extracting bulky traversal algorithms into separate classes.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implement new types of collections and iterators and pass them to existing code without breaking anything.</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iterate over the same collection in parallel because each iterator object contains its own iteration state.</a:t>
            </a:r>
          </a:p>
          <a:p>
            <a:pPr algn="l">
              <a:buFont typeface="Arial" panose="020B0604020202020204" pitchFamily="34" charset="0"/>
              <a:buChar char="•"/>
            </a:pPr>
            <a:r>
              <a:rPr lang="en-US" b="0" i="0" dirty="0">
                <a:solidFill>
                  <a:srgbClr val="444444"/>
                </a:solidFill>
                <a:effectLst/>
                <a:latin typeface="PT Sans" panose="020B0503020203020204" pitchFamily="34" charset="0"/>
              </a:rPr>
              <a:t> For the same reason, you can delay an iteration and continue it when needed.</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lnSpcReduction="10000"/>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Applying the pattern can be an overkill if your app only works with simple collections.</a:t>
            </a:r>
          </a:p>
          <a:p>
            <a:pPr algn="l">
              <a:buFont typeface="Arial" panose="020B0604020202020204" pitchFamily="34" charset="0"/>
              <a:buChar char="•"/>
            </a:pPr>
            <a:r>
              <a:rPr lang="en-US" b="0" i="0" dirty="0">
                <a:solidFill>
                  <a:srgbClr val="444444"/>
                </a:solidFill>
                <a:effectLst/>
                <a:latin typeface="PT Sans" panose="020B0503020203020204" pitchFamily="34" charset="0"/>
              </a:rPr>
              <a:t> Using an iterator may be less efficient than going through elements of some specialized collections directly.</a:t>
            </a:r>
          </a:p>
        </p:txBody>
      </p:sp>
    </p:spTree>
    <p:extLst>
      <p:ext uri="{BB962C8B-B14F-4D97-AF65-F5344CB8AC3E}">
        <p14:creationId xmlns:p14="http://schemas.microsoft.com/office/powerpoint/2010/main" val="205566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Command</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Command</a:t>
            </a:r>
            <a:r>
              <a:rPr lang="en-US" b="0" i="0" dirty="0">
                <a:effectLst/>
              </a:rPr>
              <a:t> is a behavioral design pattern that turns a request into a stand-alone object that contains all information about the request. This transformation lets you pass requests as a method arguments, delay or queue a request’s execution, and support undoable operations.</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17/01/2023</a:t>
            </a:r>
          </a:p>
          <a:p>
            <a:endParaRPr lang="en-US" dirty="0"/>
          </a:p>
          <a:p>
            <a:endParaRPr lang="en-US" dirty="0"/>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230939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281058" y="1591264"/>
            <a:ext cx="11334869" cy="1325563"/>
          </a:xfrm>
        </p:spPr>
        <p:txBody>
          <a:bodyPr>
            <a:normAutofit/>
          </a:bodyPr>
          <a:lstStyle/>
          <a:p>
            <a:r>
              <a:rPr lang="en-US" sz="1800" b="0" i="0" dirty="0">
                <a:effectLst/>
              </a:rPr>
              <a:t>Imagine that you’re working on a new text-editor app. Your need to create a toolbar with a bunch of buttons for various operations of the editor. You create Button class that can be used for buttons on the toolbar, as well as for generic buttons in various dialogs.</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
        <p:nvSpPr>
          <p:cNvPr id="7" name="TextBox 6">
            <a:extLst>
              <a:ext uri="{FF2B5EF4-FFF2-40B4-BE49-F238E27FC236}">
                <a16:creationId xmlns:a16="http://schemas.microsoft.com/office/drawing/2014/main" id="{56985461-D077-5826-4455-4DCFE1AAF5CD}"/>
              </a:ext>
            </a:extLst>
          </p:cNvPr>
          <p:cNvSpPr txBox="1"/>
          <p:nvPr/>
        </p:nvSpPr>
        <p:spPr>
          <a:xfrm>
            <a:off x="281058" y="3105834"/>
            <a:ext cx="11144503" cy="646331"/>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chemeClr val="bg1"/>
                </a:solidFill>
                <a:effectLst/>
              </a:rPr>
              <a:t>The simplest solution is to create tons of subclasses for each place where the button is used. These subclasses would contain the code that would have to be executed on a button click.</a:t>
            </a:r>
          </a:p>
        </p:txBody>
      </p:sp>
      <p:sp>
        <p:nvSpPr>
          <p:cNvPr id="8" name="TextBox 7">
            <a:extLst>
              <a:ext uri="{FF2B5EF4-FFF2-40B4-BE49-F238E27FC236}">
                <a16:creationId xmlns:a16="http://schemas.microsoft.com/office/drawing/2014/main" id="{E6A47F4F-AD6A-4FD9-2B10-B8AA640BA98B}"/>
              </a:ext>
            </a:extLst>
          </p:cNvPr>
          <p:cNvSpPr txBox="1"/>
          <p:nvPr/>
        </p:nvSpPr>
        <p:spPr>
          <a:xfrm>
            <a:off x="281058" y="4307761"/>
            <a:ext cx="10849489"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chemeClr val="bg1"/>
                </a:solidFill>
                <a:effectLst/>
              </a:rPr>
              <a:t>Before long, you realize that this approach is deeply flawed. First, you have an enormous number of subclasses, and that would be okay if you weren’t risking breaking the code in these subclasses each time you modify the base Button class. Put simply, your GUI code has become awkwardly dependent on the volatile code of the business logic.</a:t>
            </a:r>
          </a:p>
          <a:p>
            <a:endParaRPr lang="en-US" dirty="0">
              <a:solidFill>
                <a:schemeClr val="bg1"/>
              </a:solidFill>
            </a:endParaRPr>
          </a:p>
        </p:txBody>
      </p:sp>
    </p:spTree>
    <p:extLst>
      <p:ext uri="{BB962C8B-B14F-4D97-AF65-F5344CB8AC3E}">
        <p14:creationId xmlns:p14="http://schemas.microsoft.com/office/powerpoint/2010/main" val="95398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dirty="0"/>
              <a:t>Behavioral design patterns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17/01/2023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557160"/>
            <a:ext cx="10943380" cy="1165162"/>
          </a:xfrm>
        </p:spPr>
        <p:txBody>
          <a:bodyPr>
            <a:normAutofit/>
          </a:bodyPr>
          <a:lstStyle/>
          <a:p>
            <a:pPr algn="l"/>
            <a:r>
              <a:rPr lang="en-US" sz="2200" b="0" i="0" dirty="0">
                <a:solidFill>
                  <a:srgbClr val="444444"/>
                </a:solidFill>
                <a:effectLst/>
              </a:rPr>
              <a:t>In the described problem, the code might look like a GUI object calls a method of a business logic object, passing it some arguments. This process is usually described as one object sending another a </a:t>
            </a:r>
            <a:r>
              <a:rPr lang="en-US" sz="2200" b="0" i="1" dirty="0">
                <a:solidFill>
                  <a:srgbClr val="444444"/>
                </a:solidFill>
                <a:effectLst/>
              </a:rPr>
              <a:t>request</a:t>
            </a:r>
            <a:r>
              <a:rPr lang="en-US" sz="2200" b="0" i="0" dirty="0">
                <a:solidFill>
                  <a:srgbClr val="444444"/>
                </a:solidFill>
                <a:effectLst/>
              </a:rPr>
              <a:t>.</a:t>
            </a:r>
            <a:endParaRPr lang="en-US" sz="2200" b="0" i="0" dirty="0">
              <a:effectLst/>
            </a:endParaRP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11266" name="Picture 2" descr="The GUI layer may access the business logic layer directly">
            <a:extLst>
              <a:ext uri="{FF2B5EF4-FFF2-40B4-BE49-F238E27FC236}">
                <a16:creationId xmlns:a16="http://schemas.microsoft.com/office/drawing/2014/main" id="{E690949F-B122-F5B4-0646-8CDCC1465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 y="2722322"/>
            <a:ext cx="4476750" cy="1809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F1E67DF-F5BC-E584-66A7-E936E1B5EAAF}"/>
              </a:ext>
            </a:extLst>
          </p:cNvPr>
          <p:cNvSpPr txBox="1"/>
          <p:nvPr/>
        </p:nvSpPr>
        <p:spPr>
          <a:xfrm>
            <a:off x="792480" y="4817455"/>
            <a:ext cx="11164824" cy="1446550"/>
          </a:xfrm>
          <a:prstGeom prst="rect">
            <a:avLst/>
          </a:prstGeom>
          <a:noFill/>
        </p:spPr>
        <p:txBody>
          <a:bodyPr wrap="square">
            <a:spAutoFit/>
          </a:bodyPr>
          <a:lstStyle/>
          <a:p>
            <a:r>
              <a:rPr lang="en-US" sz="2200" b="0" i="0" dirty="0">
                <a:solidFill>
                  <a:srgbClr val="444444"/>
                </a:solidFill>
                <a:effectLst/>
              </a:rPr>
              <a:t>The Command pattern suggests that GUI objects shouldn’t send these requests directly. Instead, you should extract all the request details, such as the object being called, the name of the method and the list of arguments into a separate </a:t>
            </a:r>
            <a:r>
              <a:rPr lang="en-US" sz="2200" b="0" i="1" dirty="0">
                <a:solidFill>
                  <a:srgbClr val="444444"/>
                </a:solidFill>
                <a:effectLst/>
              </a:rPr>
              <a:t>command</a:t>
            </a:r>
            <a:r>
              <a:rPr lang="en-US" sz="2200" b="0" i="0" dirty="0">
                <a:solidFill>
                  <a:srgbClr val="444444"/>
                </a:solidFill>
                <a:effectLst/>
              </a:rPr>
              <a:t> class with a single method that triggers this request.</a:t>
            </a:r>
            <a:endParaRPr lang="en-US" sz="2200" dirty="0"/>
          </a:p>
        </p:txBody>
      </p:sp>
      <p:pic>
        <p:nvPicPr>
          <p:cNvPr id="11268" name="Picture 4" descr="Accessing the business logic layer via a command.">
            <a:extLst>
              <a:ext uri="{FF2B5EF4-FFF2-40B4-BE49-F238E27FC236}">
                <a16:creationId xmlns:a16="http://schemas.microsoft.com/office/drawing/2014/main" id="{D2295491-6085-A025-D36E-0C40026D0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892" y="2722322"/>
            <a:ext cx="52387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1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fade">
                                      <p:cBhvr>
                                        <p:cTn id="10" dur="500"/>
                                        <p:tgtEl>
                                          <p:spTgt spid="112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fade">
                                      <p:cBhvr>
                                        <p:cTn id="18"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8AD080-4D08-9C1B-FB6E-BAC85C3E1EB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3C06D20-81DF-8C43-369F-E3F9A6880BD5}"/>
              </a:ext>
            </a:extLst>
          </p:cNvPr>
          <p:cNvPicPr>
            <a:picLocks noChangeAspect="1"/>
          </p:cNvPicPr>
          <p:nvPr/>
        </p:nvPicPr>
        <p:blipFill>
          <a:blip r:embed="rId2"/>
          <a:stretch>
            <a:fillRect/>
          </a:stretch>
        </p:blipFill>
        <p:spPr>
          <a:xfrm>
            <a:off x="0" y="483314"/>
            <a:ext cx="12192000" cy="5891372"/>
          </a:xfrm>
          <a:prstGeom prst="rect">
            <a:avLst/>
          </a:prstGeom>
        </p:spPr>
      </p:pic>
    </p:spTree>
    <p:extLst>
      <p:ext uri="{BB962C8B-B14F-4D97-AF65-F5344CB8AC3E}">
        <p14:creationId xmlns:p14="http://schemas.microsoft.com/office/powerpoint/2010/main" val="58938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decouple classes that invoke operations from classes that perform these operations.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commands into the app without breaking existing client code.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implement undo/redo.</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implement deferred execution of operations.</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assemble a set of simple commands into a complex one.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The code may become more complicated since you’re introducing a whole new layer between senders and receivers.</a:t>
            </a:r>
          </a:p>
        </p:txBody>
      </p:sp>
    </p:spTree>
    <p:extLst>
      <p:ext uri="{BB962C8B-B14F-4D97-AF65-F5344CB8AC3E}">
        <p14:creationId xmlns:p14="http://schemas.microsoft.com/office/powerpoint/2010/main" val="411768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observer</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Observer</a:t>
            </a:r>
            <a:r>
              <a:rPr lang="en-US" b="0" i="0" dirty="0">
                <a:effectLst/>
              </a:rPr>
              <a:t> is a behavioral design pattern that lets you define a subscription mechanism to notify multiple objects about any events that happen to the object they’re observing.</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284723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8263128" cy="4351338"/>
          </a:xfrm>
        </p:spPr>
        <p:txBody>
          <a:bodyPr>
            <a:normAutofit/>
          </a:bodyPr>
          <a:lstStyle/>
          <a:p>
            <a:r>
              <a:rPr lang="en-US" sz="2200" b="0" i="0" dirty="0">
                <a:effectLst/>
              </a:rPr>
              <a:t>Imagine that you have two types of objects: a </a:t>
            </a:r>
            <a:r>
              <a:rPr lang="en-US" sz="2200" b="1" dirty="0">
                <a:effectLst/>
              </a:rPr>
              <a:t>Customer</a:t>
            </a:r>
            <a:r>
              <a:rPr lang="en-US" sz="2200" b="1" i="1" dirty="0">
                <a:effectLst/>
              </a:rPr>
              <a:t> </a:t>
            </a:r>
            <a:r>
              <a:rPr lang="en-US" sz="2200" b="0" i="0" dirty="0">
                <a:effectLst/>
              </a:rPr>
              <a:t>and a </a:t>
            </a:r>
            <a:r>
              <a:rPr lang="en-US" sz="2200" b="1" dirty="0">
                <a:effectLst/>
              </a:rPr>
              <a:t>Store</a:t>
            </a:r>
            <a:r>
              <a:rPr lang="en-US" sz="2200" b="1" i="1" dirty="0">
                <a:effectLst/>
              </a:rPr>
              <a:t>.</a:t>
            </a:r>
            <a:r>
              <a:rPr lang="en-US" sz="2200" b="0" i="0" dirty="0">
                <a:effectLst/>
              </a:rPr>
              <a:t> The customer is very interested in a particular brand of product (say, it’s a new model of the iPhone) which should become available in the store very soon. In order to be sure that he gets the new iPhone, customer visits the store every day. He soon finds out that this isn’t very effective.</a:t>
            </a:r>
            <a:endParaRPr lang="en-US" sz="2200" dirty="0"/>
          </a:p>
          <a:p>
            <a:endParaRPr lang="en-US" sz="2200" dirty="0"/>
          </a:p>
          <a:p>
            <a:r>
              <a:rPr lang="en-US" sz="2200" dirty="0"/>
              <a:t>Thinking of Customer and Store as two applications, how to solve the issue of having a lot of unneeded calls?</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24</a:t>
            </a:fld>
            <a:endParaRPr lang="en-US" dirty="0"/>
          </a:p>
        </p:txBody>
      </p:sp>
      <p:pic>
        <p:nvPicPr>
          <p:cNvPr id="9" name="Picture 8">
            <a:extLst>
              <a:ext uri="{FF2B5EF4-FFF2-40B4-BE49-F238E27FC236}">
                <a16:creationId xmlns:a16="http://schemas.microsoft.com/office/drawing/2014/main" id="{DA15486D-9C2E-3835-60D0-47380CFB35DD}"/>
              </a:ext>
            </a:extLst>
          </p:cNvPr>
          <p:cNvPicPr>
            <a:picLocks noChangeAspect="1"/>
          </p:cNvPicPr>
          <p:nvPr/>
        </p:nvPicPr>
        <p:blipFill>
          <a:blip r:embed="rId2"/>
          <a:stretch>
            <a:fillRect/>
          </a:stretch>
        </p:blipFill>
        <p:spPr>
          <a:xfrm>
            <a:off x="9187053" y="1815577"/>
            <a:ext cx="2428875" cy="2381250"/>
          </a:xfrm>
          <a:prstGeom prst="rect">
            <a:avLst/>
          </a:prstGeom>
        </p:spPr>
      </p:pic>
    </p:spTree>
    <p:extLst>
      <p:ext uri="{BB962C8B-B14F-4D97-AF65-F5344CB8AC3E}">
        <p14:creationId xmlns:p14="http://schemas.microsoft.com/office/powerpoint/2010/main" val="7363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690689"/>
            <a:ext cx="10771632" cy="3103254"/>
          </a:xfrm>
        </p:spPr>
        <p:txBody>
          <a:bodyPr>
            <a:normAutofit/>
          </a:bodyPr>
          <a:lstStyle/>
          <a:p>
            <a:r>
              <a:rPr lang="en-US" sz="2400" b="0" i="0" dirty="0">
                <a:effectLst/>
              </a:rPr>
              <a:t>The Observer pattern suggests that you add a subscription mechanism to the publisher class so individual objects can subscribe to or unsubscribe from a stream of events coming from that publisher.</a:t>
            </a:r>
          </a:p>
          <a:p>
            <a:endParaRPr lang="en-US" sz="2400" b="0" i="0" dirty="0">
              <a:effectLst/>
            </a:endParaRPr>
          </a:p>
          <a:p>
            <a:r>
              <a:rPr lang="en-US" sz="2400" b="0" i="0" dirty="0">
                <a:effectLst/>
              </a:rPr>
              <a:t>In reality, this mechanism consists of 1) an array field for storing a list of references to subscriber objects and 2) several public methods which allow adding subscribers to and removing them from that list.</a:t>
            </a:r>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25</a:t>
            </a:fld>
            <a:endParaRPr lang="en-US" dirty="0"/>
          </a:p>
        </p:txBody>
      </p:sp>
      <p:pic>
        <p:nvPicPr>
          <p:cNvPr id="5122" name="Picture 2" descr="Subscription mechanism">
            <a:extLst>
              <a:ext uri="{FF2B5EF4-FFF2-40B4-BE49-F238E27FC236}">
                <a16:creationId xmlns:a16="http://schemas.microsoft.com/office/drawing/2014/main" id="{5000634E-9ECF-5034-BE37-49A41F5B7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513" y="4641850"/>
            <a:ext cx="4476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3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86EC5E-5E46-A14D-AA52-014F3CB9CEC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A1022C6-F92A-E78D-49FD-97B7E0B1B00C}"/>
              </a:ext>
            </a:extLst>
          </p:cNvPr>
          <p:cNvPicPr>
            <a:picLocks noChangeAspect="1"/>
          </p:cNvPicPr>
          <p:nvPr/>
        </p:nvPicPr>
        <p:blipFill>
          <a:blip r:embed="rId2"/>
          <a:stretch>
            <a:fillRect/>
          </a:stretch>
        </p:blipFill>
        <p:spPr>
          <a:xfrm>
            <a:off x="2820276" y="0"/>
            <a:ext cx="6551448" cy="6858000"/>
          </a:xfrm>
          <a:prstGeom prst="rect">
            <a:avLst/>
          </a:prstGeom>
        </p:spPr>
      </p:pic>
    </p:spTree>
    <p:extLst>
      <p:ext uri="{BB962C8B-B14F-4D97-AF65-F5344CB8AC3E}">
        <p14:creationId xmlns:p14="http://schemas.microsoft.com/office/powerpoint/2010/main" val="3404765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27</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86EC5E-5E46-A14D-AA52-014F3CB9CEC2}"/>
              </a:ext>
            </a:extLst>
          </p:cNvPr>
          <p:cNvSpPr>
            <a:spLocks noGrp="1"/>
          </p:cNvSpPr>
          <p:nvPr>
            <p:ph idx="1"/>
          </p:nvPr>
        </p:nvSpPr>
        <p:spPr/>
        <p:txBody>
          <a:bodyPr/>
          <a:lstStyle/>
          <a:p>
            <a:endParaRPr lang="en-US" dirty="0"/>
          </a:p>
        </p:txBody>
      </p:sp>
      <p:pic>
        <p:nvPicPr>
          <p:cNvPr id="12292" name="Picture 4">
            <a:extLst>
              <a:ext uri="{FF2B5EF4-FFF2-40B4-BE49-F238E27FC236}">
                <a16:creationId xmlns:a16="http://schemas.microsoft.com/office/drawing/2014/main" id="{41E9ABE4-1F50-7C26-D8EA-4A22C5222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995488"/>
            <a:ext cx="100107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75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subscriber classes without having to change the publisher’s code (and vice versa if there’s a publisher interface).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establish relations between objects at runtime.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Subscribers are notified in random order.</a:t>
            </a:r>
            <a:endParaRPr lang="en-US" b="0" i="0" dirty="0">
              <a:solidFill>
                <a:srgbClr val="172B4D"/>
              </a:solidFill>
              <a:effectLst/>
              <a:latin typeface="-apple-system"/>
            </a:endParaRPr>
          </a:p>
        </p:txBody>
      </p:sp>
    </p:spTree>
    <p:extLst>
      <p:ext uri="{BB962C8B-B14F-4D97-AF65-F5344CB8AC3E}">
        <p14:creationId xmlns:p14="http://schemas.microsoft.com/office/powerpoint/2010/main" val="222490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Chain of Responsibility</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Chain of Responsibility</a:t>
            </a:r>
            <a:r>
              <a:rPr lang="en-US" b="0" i="0" dirty="0">
                <a:effectLst/>
              </a:rPr>
              <a:t> is a behavioral design pattern that lets you pass requests along a chain of handlers. Upon receiving a request, each handler decides either to process the request or to pass it to the next handler in the chain.</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29</a:t>
            </a:fld>
            <a:endParaRPr lang="en-US" dirty="0"/>
          </a:p>
        </p:txBody>
      </p:sp>
    </p:spTree>
    <p:extLst>
      <p:ext uri="{BB962C8B-B14F-4D97-AF65-F5344CB8AC3E}">
        <p14:creationId xmlns:p14="http://schemas.microsoft.com/office/powerpoint/2010/main" val="404430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Resources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1693238"/>
          </a:xfrm>
        </p:spPr>
        <p:txBody>
          <a:bodyPr>
            <a:normAutofit/>
          </a:bodyPr>
          <a:lstStyle/>
          <a:p>
            <a:r>
              <a:rPr lang="en-US" dirty="0">
                <a:hlinkClick r:id="rId2"/>
              </a:rPr>
              <a:t>Head First Design Patterns</a:t>
            </a:r>
          </a:p>
          <a:p>
            <a:r>
              <a:rPr lang="en-US" dirty="0">
                <a:hlinkClick r:id="rId2"/>
              </a:rPr>
              <a:t>https://refactoring.guru/design-patterns</a:t>
            </a:r>
          </a:p>
          <a:p>
            <a:r>
              <a:rPr lang="en-US" dirty="0">
                <a:hlinkClick r:id="rId2"/>
              </a:rPr>
              <a:t>https://mermaid-js.github.io/</a:t>
            </a:r>
            <a:br>
              <a:rPr lang="en-US" dirty="0"/>
            </a:br>
            <a:r>
              <a:rPr lang="en-US" dirty="0">
                <a:hlinkClick r:id="rId3"/>
              </a:rPr>
              <a:t>https://lucid.app/ </a:t>
            </a:r>
            <a:r>
              <a:rPr lang="en-US" dirty="0"/>
              <a:t>- class diagrams</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17/01/2023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0748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85153" y="1622968"/>
            <a:ext cx="7853325" cy="4511502"/>
          </a:xfrm>
        </p:spPr>
        <p:txBody>
          <a:bodyPr>
            <a:normAutofit/>
          </a:bodyPr>
          <a:lstStyle/>
          <a:p>
            <a:r>
              <a:rPr lang="en-US" sz="2200" b="0" i="0" dirty="0">
                <a:effectLst/>
              </a:rPr>
              <a:t>Imagine that you’re working on an online ordering system. You want to restrict access to the system so only authenticated users can create orders. Also, users who have administrative permissions must have full access to all orders.</a:t>
            </a:r>
          </a:p>
          <a:p>
            <a:pPr algn="l"/>
            <a:r>
              <a:rPr lang="en-US" sz="2200" b="0" i="0" dirty="0">
                <a:effectLst/>
              </a:rPr>
              <a:t>During the next few months, you implemented several more of those sequential checks.</a:t>
            </a:r>
          </a:p>
          <a:p>
            <a:pPr lvl="1"/>
            <a:r>
              <a:rPr lang="en-US" sz="1800" b="0" i="0" dirty="0">
                <a:effectLst/>
              </a:rPr>
              <a:t>One of your colleagues suggested that it’s unsafe to pass raw data straight to the ordering system. You added an extra validation step to sanitize the data in a request.</a:t>
            </a:r>
          </a:p>
          <a:p>
            <a:pPr lvl="1"/>
            <a:r>
              <a:rPr lang="en-US" sz="1800" b="0" i="0" dirty="0">
                <a:effectLst/>
              </a:rPr>
              <a:t>Someone else suggested that you could speed up the system by returning cached results on repeated requests containing the same data. Hence, you added another check which lets the request pass through to the system only if there’s no suitable cached response.</a:t>
            </a:r>
          </a:p>
          <a:p>
            <a:pPr marL="0" indent="0">
              <a:buNone/>
            </a:pPr>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30</a:t>
            </a:fld>
            <a:endParaRPr lang="en-US" dirty="0"/>
          </a:p>
        </p:txBody>
      </p:sp>
      <p:pic>
        <p:nvPicPr>
          <p:cNvPr id="6146" name="Picture 2" descr="With each new check the code became bigger, messier, and uglier">
            <a:extLst>
              <a:ext uri="{FF2B5EF4-FFF2-40B4-BE49-F238E27FC236}">
                <a16:creationId xmlns:a16="http://schemas.microsoft.com/office/drawing/2014/main" id="{731A4E6B-97CD-93BF-28E5-D5FCEF5A2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290" y="2035845"/>
            <a:ext cx="4029629" cy="244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48309" y="1780901"/>
            <a:ext cx="10771632" cy="2959775"/>
          </a:xfrm>
        </p:spPr>
        <p:txBody>
          <a:bodyPr>
            <a:normAutofit/>
          </a:bodyPr>
          <a:lstStyle/>
          <a:p>
            <a:r>
              <a:rPr lang="en-US" b="0" i="0" dirty="0">
                <a:effectLst/>
              </a:rPr>
              <a:t>Like many other behavioral design patterns, the </a:t>
            </a:r>
            <a:r>
              <a:rPr lang="en-US" b="1" i="0" dirty="0">
                <a:effectLst/>
              </a:rPr>
              <a:t>Chain of Responsibility</a:t>
            </a:r>
            <a:r>
              <a:rPr lang="en-US" b="0" i="0" dirty="0">
                <a:effectLst/>
              </a:rPr>
              <a:t> relies on transforming behaviors into stand-alone objects called </a:t>
            </a:r>
            <a:r>
              <a:rPr lang="en-US" b="0" i="1" dirty="0">
                <a:effectLst/>
              </a:rPr>
              <a:t>handlers</a:t>
            </a:r>
            <a:r>
              <a:rPr lang="en-US" b="0" i="0" dirty="0">
                <a:effectLst/>
              </a:rPr>
              <a:t>. In our case, each check should be extracted to its own class with a single method that performs the check. The request, along with its data, is passed to this method as an argument.</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31</a:t>
            </a:fld>
            <a:endParaRPr lang="en-US" dirty="0"/>
          </a:p>
        </p:txBody>
      </p:sp>
      <p:pic>
        <p:nvPicPr>
          <p:cNvPr id="7170" name="Picture 2" descr="Handlers are lined-up one by one, forming a chain">
            <a:extLst>
              <a:ext uri="{FF2B5EF4-FFF2-40B4-BE49-F238E27FC236}">
                <a16:creationId xmlns:a16="http://schemas.microsoft.com/office/drawing/2014/main" id="{2DBE465A-9A5A-8145-B428-9C23EA3B5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888" y="4537121"/>
            <a:ext cx="6096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C549-0591-6C97-F76D-B57E751C83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4C7D6D-737C-2303-9D6C-CA69F6299B0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265509-4D35-3F1A-4721-147BA91B50B8}"/>
              </a:ext>
            </a:extLst>
          </p:cNvPr>
          <p:cNvSpPr>
            <a:spLocks noGrp="1"/>
          </p:cNvSpPr>
          <p:nvPr>
            <p:ph type="sldNum" sz="quarter" idx="12"/>
          </p:nvPr>
        </p:nvSpPr>
        <p:spPr/>
        <p:txBody>
          <a:bodyPr/>
          <a:lstStyle/>
          <a:p>
            <a:fld id="{D8DA9DAA-006C-4F4B-980E-E3DF019B24E2}" type="slidenum">
              <a:rPr lang="en-US" smtClean="0"/>
              <a:t>32</a:t>
            </a:fld>
            <a:endParaRPr lang="en-US" dirty="0"/>
          </a:p>
        </p:txBody>
      </p:sp>
      <p:pic>
        <p:nvPicPr>
          <p:cNvPr id="7" name="Picture 6">
            <a:extLst>
              <a:ext uri="{FF2B5EF4-FFF2-40B4-BE49-F238E27FC236}">
                <a16:creationId xmlns:a16="http://schemas.microsoft.com/office/drawing/2014/main" id="{F70469FD-94D3-6D7E-62DB-56F51CDD5F23}"/>
              </a:ext>
            </a:extLst>
          </p:cNvPr>
          <p:cNvPicPr>
            <a:picLocks noChangeAspect="1"/>
          </p:cNvPicPr>
          <p:nvPr/>
        </p:nvPicPr>
        <p:blipFill>
          <a:blip r:embed="rId2"/>
          <a:stretch>
            <a:fillRect/>
          </a:stretch>
        </p:blipFill>
        <p:spPr>
          <a:xfrm>
            <a:off x="3691359" y="0"/>
            <a:ext cx="4809281" cy="6858000"/>
          </a:xfrm>
          <a:prstGeom prst="rect">
            <a:avLst/>
          </a:prstGeom>
        </p:spPr>
      </p:pic>
    </p:spTree>
    <p:extLst>
      <p:ext uri="{BB962C8B-B14F-4D97-AF65-F5344CB8AC3E}">
        <p14:creationId xmlns:p14="http://schemas.microsoft.com/office/powerpoint/2010/main" val="81042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265509-4D35-3F1A-4721-147BA91B50B8}"/>
              </a:ext>
            </a:extLst>
          </p:cNvPr>
          <p:cNvSpPr>
            <a:spLocks noGrp="1"/>
          </p:cNvSpPr>
          <p:nvPr>
            <p:ph type="sldNum" sz="quarter" idx="12"/>
          </p:nvPr>
        </p:nvSpPr>
        <p:spPr/>
        <p:txBody>
          <a:bodyPr/>
          <a:lstStyle/>
          <a:p>
            <a:fld id="{D8DA9DAA-006C-4F4B-980E-E3DF019B24E2}" type="slidenum">
              <a:rPr lang="en-US" smtClean="0"/>
              <a:t>33</a:t>
            </a:fld>
            <a:endParaRPr lang="en-US" dirty="0"/>
          </a:p>
        </p:txBody>
      </p:sp>
      <p:pic>
        <p:nvPicPr>
          <p:cNvPr id="8198" name="Picture 6" descr="filterchainproxy">
            <a:hlinkClick r:id="rId2"/>
            <a:extLst>
              <a:ext uri="{FF2B5EF4-FFF2-40B4-BE49-F238E27FC236}">
                <a16:creationId xmlns:a16="http://schemas.microsoft.com/office/drawing/2014/main" id="{62941A75-9F43-265C-2F5C-0CE8FF5B6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731" y="1331650"/>
            <a:ext cx="6371399" cy="49339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D44040-58FD-EE73-E378-B292FFE634B9}"/>
              </a:ext>
            </a:extLst>
          </p:cNvPr>
          <p:cNvSpPr txBox="1"/>
          <p:nvPr/>
        </p:nvSpPr>
        <p:spPr>
          <a:xfrm>
            <a:off x="4089647" y="301841"/>
            <a:ext cx="4012706" cy="461665"/>
          </a:xfrm>
          <a:prstGeom prst="rect">
            <a:avLst/>
          </a:prstGeom>
          <a:noFill/>
        </p:spPr>
        <p:txBody>
          <a:bodyPr wrap="square" rtlCol="0">
            <a:spAutoFit/>
          </a:bodyPr>
          <a:lstStyle/>
          <a:p>
            <a:r>
              <a:rPr lang="en-US" sz="2400" dirty="0"/>
              <a:t>Filters in Spring Security</a:t>
            </a:r>
          </a:p>
        </p:txBody>
      </p:sp>
      <p:sp>
        <p:nvSpPr>
          <p:cNvPr id="12" name="TextBox 11">
            <a:extLst>
              <a:ext uri="{FF2B5EF4-FFF2-40B4-BE49-F238E27FC236}">
                <a16:creationId xmlns:a16="http://schemas.microsoft.com/office/drawing/2014/main" id="{2226A6E3-3BA3-68F7-1889-DDE4207AC8F8}"/>
              </a:ext>
            </a:extLst>
          </p:cNvPr>
          <p:cNvSpPr txBox="1"/>
          <p:nvPr/>
        </p:nvSpPr>
        <p:spPr>
          <a:xfrm>
            <a:off x="2785144" y="6429201"/>
            <a:ext cx="5493689" cy="253916"/>
          </a:xfrm>
          <a:prstGeom prst="rect">
            <a:avLst/>
          </a:prstGeom>
          <a:noFill/>
        </p:spPr>
        <p:txBody>
          <a:bodyPr wrap="square" rtlCol="0">
            <a:spAutoFit/>
          </a:bodyPr>
          <a:lstStyle/>
          <a:p>
            <a:r>
              <a:rPr lang="en-US" sz="1050" dirty="0">
                <a:solidFill>
                  <a:schemeClr val="accent2"/>
                </a:solidFill>
                <a:hlinkClick r:id="rId2"/>
              </a:rPr>
              <a:t>https://docs.spring.io/spring-security/reference/servlet/architecture.html</a:t>
            </a:r>
            <a:endParaRPr lang="en-US" sz="1050" dirty="0">
              <a:solidFill>
                <a:schemeClr val="accent2"/>
              </a:solidFill>
            </a:endParaRPr>
          </a:p>
        </p:txBody>
      </p:sp>
    </p:spTree>
    <p:extLst>
      <p:ext uri="{BB962C8B-B14F-4D97-AF65-F5344CB8AC3E}">
        <p14:creationId xmlns:p14="http://schemas.microsoft.com/office/powerpoint/2010/main" val="549059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144299"/>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can control the order of request handling.</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decouple classes that invoke operations from classes that perform operations.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handlers into the app without breaking the existing client code.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Some requests may end up unhandled.</a:t>
            </a:r>
          </a:p>
        </p:txBody>
      </p:sp>
    </p:spTree>
    <p:extLst>
      <p:ext uri="{BB962C8B-B14F-4D97-AF65-F5344CB8AC3E}">
        <p14:creationId xmlns:p14="http://schemas.microsoft.com/office/powerpoint/2010/main" val="40011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Behavioral Design patterns</a:t>
            </a:r>
            <a:br>
              <a:rPr lang="en-US" sz="2400" dirty="0"/>
            </a:br>
            <a:endParaRPr lang="en-US" sz="2400" dirty="0"/>
          </a:p>
        </p:txBody>
      </p:sp>
    </p:spTree>
    <p:extLst>
      <p:ext uri="{BB962C8B-B14F-4D97-AF65-F5344CB8AC3E}">
        <p14:creationId xmlns:p14="http://schemas.microsoft.com/office/powerpoint/2010/main" val="46800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1" y="541538"/>
            <a:ext cx="10840611" cy="5635425"/>
          </a:xfrm>
        </p:spPr>
        <p:txBody>
          <a:bodyPr/>
          <a:lstStyle/>
          <a:p>
            <a:endParaRPr lang="en-US" b="0" i="0" dirty="0">
              <a:effectLst/>
              <a:latin typeface="PT Sans" panose="020B0503020203020204" pitchFamily="34" charset="0"/>
            </a:endParaRPr>
          </a:p>
          <a:p>
            <a:endParaRPr lang="en-US" dirty="0">
              <a:latin typeface="PT Sans" panose="020B0503020203020204" pitchFamily="34" charset="0"/>
            </a:endParaRPr>
          </a:p>
          <a:p>
            <a:endParaRPr lang="en-US" b="0" i="0" dirty="0">
              <a:effectLst/>
              <a:latin typeface="PT Sans" panose="020B0503020203020204" pitchFamily="34" charset="0"/>
            </a:endParaRPr>
          </a:p>
          <a:p>
            <a:pPr marL="0" indent="0">
              <a:buNone/>
            </a:pPr>
            <a:endParaRPr lang="en-US" dirty="0">
              <a:latin typeface="PT Sans" panose="020B0503020203020204" pitchFamily="34" charset="0"/>
            </a:endParaRPr>
          </a:p>
          <a:p>
            <a:pPr marL="0" indent="0" algn="just">
              <a:buNone/>
            </a:pPr>
            <a:r>
              <a:rPr lang="en-US" b="0" i="0" dirty="0">
                <a:effectLst/>
                <a:latin typeface="PT Sans" panose="020B0503020203020204" pitchFamily="34" charset="0"/>
              </a:rPr>
              <a:t>Behavioral design </a:t>
            </a:r>
            <a:r>
              <a:rPr lang="en-US" b="0" i="0" dirty="0">
                <a:effectLst/>
                <a:latin typeface="+mj-lt"/>
              </a:rPr>
              <a:t>patterns</a:t>
            </a:r>
            <a:r>
              <a:rPr lang="en-US" b="0" i="0" dirty="0">
                <a:effectLst/>
                <a:latin typeface="PT Sans" panose="020B0503020203020204" pitchFamily="34" charset="0"/>
              </a:rPr>
              <a:t> are concerned with algorithms and the assignment of responsibilities between objects.</a:t>
            </a:r>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98295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43" name="Content Placeholder 42">
            <a:extLst>
              <a:ext uri="{FF2B5EF4-FFF2-40B4-BE49-F238E27FC236}">
                <a16:creationId xmlns:a16="http://schemas.microsoft.com/office/drawing/2014/main" id="{C6B1945B-BAEA-40E7-A5B3-9B1AC33B9CC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189B6B7-EE13-A607-77DC-9773A6C154C9}"/>
              </a:ext>
            </a:extLst>
          </p:cNvPr>
          <p:cNvPicPr>
            <a:picLocks noChangeAspect="1"/>
          </p:cNvPicPr>
          <p:nvPr/>
        </p:nvPicPr>
        <p:blipFill>
          <a:blip r:embed="rId2"/>
          <a:stretch>
            <a:fillRect/>
          </a:stretch>
        </p:blipFill>
        <p:spPr>
          <a:xfrm>
            <a:off x="1438275" y="0"/>
            <a:ext cx="9286875" cy="6858000"/>
          </a:xfrm>
          <a:prstGeom prst="rect">
            <a:avLst/>
          </a:prstGeom>
        </p:spPr>
      </p:pic>
    </p:spTree>
    <p:extLst>
      <p:ext uri="{BB962C8B-B14F-4D97-AF65-F5344CB8AC3E}">
        <p14:creationId xmlns:p14="http://schemas.microsoft.com/office/powerpoint/2010/main" val="155651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Strategy</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Strategy</a:t>
            </a:r>
            <a:r>
              <a:rPr lang="en-US" b="0" i="0" dirty="0">
                <a:effectLst/>
              </a:rPr>
              <a:t> is a behavioral design pattern that lets you define a family of algorithms, put each of them into a separate class, and make their objects interchangeable.	</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17/01/2023</a:t>
            </a:r>
          </a:p>
          <a:p>
            <a:endParaRPr lang="en-US" dirty="0"/>
          </a:p>
          <a:p>
            <a:endParaRPr lang="en-US" dirty="0"/>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42413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626142"/>
            <a:ext cx="10771632" cy="1325563"/>
          </a:xfrm>
        </p:spPr>
        <p:txBody>
          <a:bodyPr>
            <a:normAutofit/>
          </a:bodyPr>
          <a:lstStyle/>
          <a:p>
            <a:pPr algn="l"/>
            <a:r>
              <a:rPr lang="en-US" sz="2400" b="0" i="0" dirty="0">
                <a:effectLst/>
              </a:rPr>
              <a:t>Imagine that you’re building a travelling app. Initially you provided the possibility to make a rout of tourist attractions, visited by car</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5" name="TextBox 4">
            <a:extLst>
              <a:ext uri="{FF2B5EF4-FFF2-40B4-BE49-F238E27FC236}">
                <a16:creationId xmlns:a16="http://schemas.microsoft.com/office/drawing/2014/main" id="{F1F66181-2CA6-BC9A-304C-8FD7FA016663}"/>
              </a:ext>
            </a:extLst>
          </p:cNvPr>
          <p:cNvSpPr txBox="1"/>
          <p:nvPr/>
        </p:nvSpPr>
        <p:spPr>
          <a:xfrm>
            <a:off x="576072" y="3169272"/>
            <a:ext cx="10324730"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bg1"/>
                </a:solidFill>
                <a:effectLst/>
              </a:rPr>
              <a:t>At some point, you receive multiple requests to extend the app and allow the possibility to create routes for public transport or walking routes.</a:t>
            </a:r>
          </a:p>
          <a:p>
            <a:endParaRPr lang="en-US" sz="2400" dirty="0">
              <a:solidFill>
                <a:schemeClr val="bg1"/>
              </a:solidFill>
            </a:endParaRPr>
          </a:p>
        </p:txBody>
      </p:sp>
      <p:sp>
        <p:nvSpPr>
          <p:cNvPr id="7" name="TextBox 6">
            <a:extLst>
              <a:ext uri="{FF2B5EF4-FFF2-40B4-BE49-F238E27FC236}">
                <a16:creationId xmlns:a16="http://schemas.microsoft.com/office/drawing/2014/main" id="{8904A921-44F6-9A6E-186C-1CFC3E2B093A}"/>
              </a:ext>
            </a:extLst>
          </p:cNvPr>
          <p:cNvSpPr txBox="1"/>
          <p:nvPr/>
        </p:nvSpPr>
        <p:spPr>
          <a:xfrm>
            <a:off x="576072" y="4956499"/>
            <a:ext cx="10875264"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bg1"/>
                </a:solidFill>
                <a:effectLst/>
              </a:rPr>
              <a:t>How should we structure our application so that it’s easy to add more routing algorithms?</a:t>
            </a:r>
          </a:p>
        </p:txBody>
      </p:sp>
    </p:spTree>
    <p:extLst>
      <p:ext uri="{BB962C8B-B14F-4D97-AF65-F5344CB8AC3E}">
        <p14:creationId xmlns:p14="http://schemas.microsoft.com/office/powerpoint/2010/main" val="9156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p:txBody>
          <a:bodyPr>
            <a:normAutofit/>
          </a:bodyPr>
          <a:lstStyle/>
          <a:p>
            <a:pPr algn="l"/>
            <a:r>
              <a:rPr lang="en-US" b="0" i="0" dirty="0">
                <a:effectLst/>
              </a:rPr>
              <a:t>The Strategy pattern suggests that you take a class that does something specific in a lot of different ways and extract all these algorithms into separate classes called </a:t>
            </a:r>
            <a:r>
              <a:rPr lang="en-US" b="0" i="1" dirty="0">
                <a:effectLst/>
              </a:rPr>
              <a:t>strategies</a:t>
            </a:r>
            <a:r>
              <a:rPr lang="en-US" b="0" i="0" dirty="0">
                <a:effectLst/>
              </a:rPr>
              <a:t>.</a:t>
            </a:r>
          </a:p>
          <a:p>
            <a:pPr algn="l"/>
            <a:endParaRPr lang="en-US" dirty="0"/>
          </a:p>
          <a:p>
            <a:pPr algn="l"/>
            <a:r>
              <a:rPr lang="en-US" b="0" i="0" dirty="0">
                <a:effectLst/>
              </a:rPr>
              <a:t>The original class, called </a:t>
            </a:r>
            <a:r>
              <a:rPr lang="en-US" b="0" i="1" dirty="0">
                <a:effectLst/>
              </a:rPr>
              <a:t>context</a:t>
            </a:r>
            <a:r>
              <a:rPr lang="en-US" b="0" i="0" dirty="0">
                <a:effectLst/>
              </a:rPr>
              <a:t>, must have a field for storing a reference to one of the strategies. The context delegates the work to a linked strategy object instead of executing it on its own.</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17/01/2023</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31039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{1C727AC4-E649-4F29-B9C6-F4A36F01283D}tf89338750_win32</Template>
  <TotalTime>44028</TotalTime>
  <Words>1685</Words>
  <Application>Microsoft Office PowerPoint</Application>
  <PresentationFormat>Widescreen</PresentationFormat>
  <Paragraphs>163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Calibri</vt:lpstr>
      <vt:lpstr>PT Sans</vt:lpstr>
      <vt:lpstr>Univers</vt:lpstr>
      <vt:lpstr>GradientUnivers</vt:lpstr>
      <vt:lpstr>Software System Modeling</vt:lpstr>
      <vt:lpstr>Agenda</vt:lpstr>
      <vt:lpstr>Resources</vt:lpstr>
      <vt:lpstr>Behavioral Design patterns </vt:lpstr>
      <vt:lpstr>PowerPoint Presentation</vt:lpstr>
      <vt:lpstr>PowerPoint Presentation</vt:lpstr>
      <vt:lpstr>Strategy</vt:lpstr>
      <vt:lpstr>Problem</vt:lpstr>
      <vt:lpstr>Solution</vt:lpstr>
      <vt:lpstr>PowerPoint Presentation</vt:lpstr>
      <vt:lpstr>PowerPoint Presentation</vt:lpstr>
      <vt:lpstr>Iterator</vt:lpstr>
      <vt:lpstr>Problem</vt:lpstr>
      <vt:lpstr>Solution</vt:lpstr>
      <vt:lpstr>PowerPoint Presentation</vt:lpstr>
      <vt:lpstr>Java Iterator implementation</vt:lpstr>
      <vt:lpstr>PowerPoint Presentation</vt:lpstr>
      <vt:lpstr>Command</vt:lpstr>
      <vt:lpstr>Problem</vt:lpstr>
      <vt:lpstr>Solution</vt:lpstr>
      <vt:lpstr>PowerPoint Presentation</vt:lpstr>
      <vt:lpstr>PowerPoint Presentation</vt:lpstr>
      <vt:lpstr>observer</vt:lpstr>
      <vt:lpstr>Problem</vt:lpstr>
      <vt:lpstr>Solution</vt:lpstr>
      <vt:lpstr>PowerPoint Presentation</vt:lpstr>
      <vt:lpstr>PowerPoint Presentation</vt:lpstr>
      <vt:lpstr>PowerPoint Presentation</vt:lpstr>
      <vt:lpstr>Chain of Responsibility</vt:lpstr>
      <vt:lpstr>Problem</vt:lpstr>
      <vt:lpstr>Solution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Modeling</dc:title>
  <dc:creator>Andrian Babii</dc:creator>
  <cp:lastModifiedBy>Andrian Babii</cp:lastModifiedBy>
  <cp:revision>23</cp:revision>
  <dcterms:created xsi:type="dcterms:W3CDTF">2022-10-09T17:53:57Z</dcterms:created>
  <dcterms:modified xsi:type="dcterms:W3CDTF">2023-01-18T21:57:31Z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