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215" autoAdjust="0"/>
  </p:normalViewPr>
  <p:slideViewPr>
    <p:cSldViewPr snapToGrid="0">
      <p:cViewPr varScale="1">
        <p:scale>
          <a:sx n="71" d="100"/>
          <a:sy n="71"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CB8D4-D091-4BFA-9BE3-6C4AF7745890}"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83F33-D5AC-4A7B-9608-6A938AFD80ED}" type="slidenum">
              <a:rPr lang="en-US" smtClean="0"/>
              <a:t>‹#›</a:t>
            </a:fld>
            <a:endParaRPr lang="en-US"/>
          </a:p>
        </p:txBody>
      </p:sp>
    </p:spTree>
    <p:extLst>
      <p:ext uri="{BB962C8B-B14F-4D97-AF65-F5344CB8AC3E}">
        <p14:creationId xmlns:p14="http://schemas.microsoft.com/office/powerpoint/2010/main" val="3268475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 </a:t>
            </a:r>
            <a:r>
              <a:rPr lang="en-US" sz="1200" b="0" i="0" kern="1200" dirty="0" smtClean="0">
                <a:solidFill>
                  <a:schemeClr val="tx1"/>
                </a:solidFill>
                <a:effectLst/>
                <a:latin typeface="+mn-lt"/>
                <a:ea typeface="+mn-ea"/>
                <a:cs typeface="+mn-cs"/>
              </a:rPr>
              <a:t>Instructor Solution Manual for Accounting Information Systems</a:t>
            </a:r>
          </a:p>
          <a:p>
            <a:r>
              <a:rPr lang="en-US" smtClean="0"/>
              <a:t>datenpdf.com_instructor-solution-manual-for-accounting-information-systems-12e-</a:t>
            </a:r>
            <a:endParaRPr lang="en-US" dirty="0"/>
          </a:p>
        </p:txBody>
      </p:sp>
      <p:sp>
        <p:nvSpPr>
          <p:cNvPr id="4" name="Slide Number Placeholder 3"/>
          <p:cNvSpPr>
            <a:spLocks noGrp="1"/>
          </p:cNvSpPr>
          <p:nvPr>
            <p:ph type="sldNum" sz="quarter" idx="10"/>
          </p:nvPr>
        </p:nvSpPr>
        <p:spPr/>
        <p:txBody>
          <a:bodyPr/>
          <a:lstStyle/>
          <a:p>
            <a:fld id="{F8D83F33-D5AC-4A7B-9608-6A938AFD80ED}" type="slidenum">
              <a:rPr lang="en-US" smtClean="0"/>
              <a:t>2</a:t>
            </a:fld>
            <a:endParaRPr lang="en-US"/>
          </a:p>
        </p:txBody>
      </p:sp>
    </p:spTree>
    <p:extLst>
      <p:ext uri="{BB962C8B-B14F-4D97-AF65-F5344CB8AC3E}">
        <p14:creationId xmlns:p14="http://schemas.microsoft.com/office/powerpoint/2010/main" val="392301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Internet Assessment Considerations for Business Instruction</a:t>
            </a:r>
            <a:endParaRPr lang="en-US" dirty="0"/>
          </a:p>
        </p:txBody>
      </p:sp>
      <p:sp>
        <p:nvSpPr>
          <p:cNvPr id="4" name="Slide Number Placeholder 3"/>
          <p:cNvSpPr>
            <a:spLocks noGrp="1"/>
          </p:cNvSpPr>
          <p:nvPr>
            <p:ph type="sldNum" sz="quarter" idx="10"/>
          </p:nvPr>
        </p:nvSpPr>
        <p:spPr/>
        <p:txBody>
          <a:bodyPr/>
          <a:lstStyle/>
          <a:p>
            <a:fld id="{F8D83F33-D5AC-4A7B-9608-6A938AFD80ED}" type="slidenum">
              <a:rPr lang="en-US" smtClean="0"/>
              <a:t>3</a:t>
            </a:fld>
            <a:endParaRPr lang="en-US"/>
          </a:p>
        </p:txBody>
      </p:sp>
    </p:spTree>
    <p:extLst>
      <p:ext uri="{BB962C8B-B14F-4D97-AF65-F5344CB8AC3E}">
        <p14:creationId xmlns:p14="http://schemas.microsoft.com/office/powerpoint/2010/main" val="294222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BC9F5-4976-4B14-A80E-9A6BAC333A8D}"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305646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BC9F5-4976-4B14-A80E-9A6BAC333A8D}"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401665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BC9F5-4976-4B14-A80E-9A6BAC333A8D}"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70108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BC9F5-4976-4B14-A80E-9A6BAC333A8D}"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146623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4BC9F5-4976-4B14-A80E-9A6BAC333A8D}"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56101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BC9F5-4976-4B14-A80E-9A6BAC333A8D}"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402687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BC9F5-4976-4B14-A80E-9A6BAC333A8D}"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287261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BC9F5-4976-4B14-A80E-9A6BAC333A8D}"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91193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BC9F5-4976-4B14-A80E-9A6BAC333A8D}"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261534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BC9F5-4976-4B14-A80E-9A6BAC333A8D}"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337108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4BC9F5-4976-4B14-A80E-9A6BAC333A8D}"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962D-0811-43DA-A585-C04A4E99FD2E}" type="slidenum">
              <a:rPr lang="en-US" smtClean="0"/>
              <a:t>‹#›</a:t>
            </a:fld>
            <a:endParaRPr lang="en-US"/>
          </a:p>
        </p:txBody>
      </p:sp>
    </p:spTree>
    <p:extLst>
      <p:ext uri="{BB962C8B-B14F-4D97-AF65-F5344CB8AC3E}">
        <p14:creationId xmlns:p14="http://schemas.microsoft.com/office/powerpoint/2010/main" val="165738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BC9F5-4976-4B14-A80E-9A6BAC333A8D}" type="datetimeFigureOut">
              <a:rPr lang="en-US" smtClean="0"/>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E962D-0811-43DA-A585-C04A4E99FD2E}" type="slidenum">
              <a:rPr lang="en-US" smtClean="0"/>
              <a:t>‹#›</a:t>
            </a:fld>
            <a:endParaRPr lang="en-US"/>
          </a:p>
        </p:txBody>
      </p:sp>
    </p:spTree>
    <p:extLst>
      <p:ext uri="{BB962C8B-B14F-4D97-AF65-F5344CB8AC3E}">
        <p14:creationId xmlns:p14="http://schemas.microsoft.com/office/powerpoint/2010/main" val="31615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cademia.edu/3785683/Boss_and_Worker_An_Active-Learning_Exercise_in_Exploitation_and_Class_Antagonism" TargetMode="External"/><Relationship Id="rId7" Type="http://schemas.openxmlformats.org/officeDocument/2006/relationships/hyperlink" Target="https://pure.au.dk/ws/files/96597406/ALE_2015_proceedings_final.pdf" TargetMode="External"/><Relationship Id="rId2" Type="http://schemas.openxmlformats.org/officeDocument/2006/relationships/hyperlink" Target="http://www.queensu.ca/teachingandlearning/modules/active/23_thinking_more_about_active_learning.html" TargetMode="External"/><Relationship Id="rId1" Type="http://schemas.openxmlformats.org/officeDocument/2006/relationships/slideLayout" Target="../slideLayouts/slideLayout2.xml"/><Relationship Id="rId6" Type="http://schemas.openxmlformats.org/officeDocument/2006/relationships/hyperlink" Target="https://www.computer.org/csdl/proceedings/hicss/2009/3450/00/10-05-03.pdf" TargetMode="External"/><Relationship Id="rId5" Type="http://schemas.openxmlformats.org/officeDocument/2006/relationships/hyperlink" Target="https://minds.wisconsin.edu/bitstream/handle/1793/47509/Laurin10.pdf?sequence=1" TargetMode="External"/><Relationship Id="rId4" Type="http://schemas.openxmlformats.org/officeDocument/2006/relationships/hyperlink" Target="https://rdw.rowan.edu/cgi/viewcontent.cgi?referer=https://www.google.com/&amp;httpsredir=1&amp;article=1375&amp;context=et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979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With </a:t>
            </a:r>
            <a:r>
              <a:rPr lang="en-US" b="1" dirty="0"/>
              <a:t>respect to the data processing cycle, explain the phrase “garbage in, garbage</a:t>
            </a:r>
          </a:p>
          <a:p>
            <a:r>
              <a:rPr lang="en-US" b="1" dirty="0"/>
              <a:t>out.” How can you prevent this from happening?</a:t>
            </a:r>
          </a:p>
          <a:p>
            <a:r>
              <a:rPr lang="en-US" dirty="0"/>
              <a:t>When garbage, defined as errors, is allowed into a system that error is processed and the</a:t>
            </a:r>
          </a:p>
          <a:p>
            <a:r>
              <a:rPr lang="en-US" dirty="0"/>
              <a:t>resultant erroneous (garbage) data stored. The stored data at some point will become</a:t>
            </a:r>
          </a:p>
          <a:p>
            <a:r>
              <a:rPr lang="en-US" dirty="0"/>
              <a:t>output. Thus, the phrase garbage in, garbage out. Data errors are even more problematic in</a:t>
            </a:r>
          </a:p>
          <a:p>
            <a:r>
              <a:rPr lang="en-US" dirty="0"/>
              <a:t>ERP systems because the error can affect many more applications than an error in a </a:t>
            </a:r>
            <a:r>
              <a:rPr lang="en-US" dirty="0" smtClean="0"/>
              <a:t>nonintegrated database.</a:t>
            </a:r>
          </a:p>
          <a:p>
            <a:r>
              <a:rPr lang="en-US" dirty="0" smtClean="0"/>
              <a:t>(get more from the pdf chapter 2</a:t>
            </a:r>
            <a:endParaRPr lang="en-US" dirty="0"/>
          </a:p>
        </p:txBody>
      </p:sp>
    </p:spTree>
    <p:extLst>
      <p:ext uri="{BB962C8B-B14F-4D97-AF65-F5344CB8AC3E}">
        <p14:creationId xmlns:p14="http://schemas.microsoft.com/office/powerpoint/2010/main" val="252066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accurate data collection is fundamental to assessment, proper data collection methodology is often given little attention. Except by chance, inaccurate data provides results that have little or no validity or reliability. "Garbage In Garbage Out" (GIGO) is a term commonly used in the computer industry to remind us that, if the data being analyzed are incorrect, the result will likewise be incorrect. While no assessment design system can correct for improper sampling or poor item construction, it is essential to use an assessment methodology that allows for and supports best practices in presentation, sampling, data collection, and analysis. </a:t>
            </a:r>
          </a:p>
        </p:txBody>
      </p:sp>
    </p:spTree>
    <p:extLst>
      <p:ext uri="{BB962C8B-B14F-4D97-AF65-F5344CB8AC3E}">
        <p14:creationId xmlns:p14="http://schemas.microsoft.com/office/powerpoint/2010/main" val="263371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https://searchsoftwarequality.techtarget.com/definition/garbage-in-garbage-out</a:t>
            </a:r>
          </a:p>
        </p:txBody>
      </p:sp>
    </p:spTree>
    <p:extLst>
      <p:ext uri="{BB962C8B-B14F-4D97-AF65-F5344CB8AC3E}">
        <p14:creationId xmlns:p14="http://schemas.microsoft.com/office/powerpoint/2010/main" val="202964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a:t>
            </a:r>
            <a:r>
              <a:rPr lang="en-US" dirty="0" smtClean="0">
                <a:hlinkClick r:id="rId2"/>
              </a:rPr>
              <a:t>www.queensu.ca/teachingandlearning/modules/active/23_thinking_more_about_active_learning.html</a:t>
            </a:r>
            <a:endParaRPr lang="en-US" dirty="0" smtClean="0"/>
          </a:p>
          <a:p>
            <a:r>
              <a:rPr lang="en-US" dirty="0">
                <a:hlinkClick r:id="rId3"/>
              </a:rPr>
              <a:t>https://</a:t>
            </a:r>
            <a:r>
              <a:rPr lang="en-US" dirty="0" smtClean="0">
                <a:hlinkClick r:id="rId3"/>
              </a:rPr>
              <a:t>www.academia.edu/3785683/Boss_and_Worker_An_Active-Learning_Exercise_in_Exploitation_and_Class_Antagonism</a:t>
            </a:r>
            <a:endParaRPr lang="en-US" dirty="0" smtClean="0"/>
          </a:p>
          <a:p>
            <a:r>
              <a:rPr lang="en-US" dirty="0">
                <a:hlinkClick r:id="rId4"/>
              </a:rPr>
              <a:t>https://rdw.rowan.edu/cgi/viewcontent.cgi?referer=https://www.google.com/&amp;</a:t>
            </a:r>
            <a:r>
              <a:rPr lang="en-US" dirty="0" smtClean="0">
                <a:hlinkClick r:id="rId4"/>
              </a:rPr>
              <a:t>httpsredir=1&amp;article=1375&amp;context=etd</a:t>
            </a:r>
            <a:endParaRPr lang="en-US" dirty="0" smtClean="0"/>
          </a:p>
          <a:p>
            <a:r>
              <a:rPr lang="en-US" dirty="0">
                <a:hlinkClick r:id="rId5"/>
              </a:rPr>
              <a:t>https://</a:t>
            </a:r>
            <a:r>
              <a:rPr lang="en-US" dirty="0" smtClean="0">
                <a:hlinkClick r:id="rId5"/>
              </a:rPr>
              <a:t>minds.wisconsin.edu/bitstream/handle/1793/47509/Laurin10.pdf?sequence=1</a:t>
            </a:r>
            <a:endParaRPr lang="en-US" dirty="0" smtClean="0"/>
          </a:p>
          <a:p>
            <a:r>
              <a:rPr lang="en-US" dirty="0">
                <a:hlinkClick r:id="rId6"/>
              </a:rPr>
              <a:t>https://</a:t>
            </a:r>
            <a:r>
              <a:rPr lang="en-US" dirty="0" smtClean="0">
                <a:hlinkClick r:id="rId6"/>
              </a:rPr>
              <a:t>www.computer.org/csdl/proceedings/hicss/2009/3450/00/10-05-03.pdf</a:t>
            </a:r>
            <a:endParaRPr lang="en-US" dirty="0" smtClean="0"/>
          </a:p>
          <a:p>
            <a:r>
              <a:rPr lang="en-US">
                <a:hlinkClick r:id="rId7"/>
              </a:rPr>
              <a:t>https</a:t>
            </a:r>
            <a:r>
              <a:rPr lang="en-US">
                <a:hlinkClick r:id="rId7"/>
              </a:rPr>
              <a:t>://</a:t>
            </a:r>
            <a:r>
              <a:rPr lang="en-US" smtClean="0">
                <a:hlinkClick r:id="rId7"/>
              </a:rPr>
              <a:t>pure.au.dk/ws/files/96597406/ALE_2015_proceedings_final.pdf</a:t>
            </a:r>
            <a:endParaRPr lang="en-US" smtClean="0"/>
          </a:p>
          <a:p>
            <a:endParaRPr lang="en-US"/>
          </a:p>
        </p:txBody>
      </p:sp>
    </p:spTree>
    <p:extLst>
      <p:ext uri="{BB962C8B-B14F-4D97-AF65-F5344CB8AC3E}">
        <p14:creationId xmlns:p14="http://schemas.microsoft.com/office/powerpoint/2010/main" val="105422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266</Words>
  <Application>Microsoft Office PowerPoint</Application>
  <PresentationFormat>Widescreen</PresentationFormat>
  <Paragraphs>21</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Active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Caciula</dc:creator>
  <cp:lastModifiedBy>Adrian Caciula</cp:lastModifiedBy>
  <cp:revision>6</cp:revision>
  <dcterms:created xsi:type="dcterms:W3CDTF">2018-12-05T23:08:31Z</dcterms:created>
  <dcterms:modified xsi:type="dcterms:W3CDTF">2018-12-05T23:51:16Z</dcterms:modified>
</cp:coreProperties>
</file>