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8" r:id="rId2"/>
    <p:sldId id="257" r:id="rId3"/>
    <p:sldId id="296" r:id="rId4"/>
    <p:sldId id="260" r:id="rId5"/>
    <p:sldId id="261" r:id="rId6"/>
    <p:sldId id="262" r:id="rId7"/>
    <p:sldId id="263" r:id="rId8"/>
    <p:sldId id="35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1" r:id="rId24"/>
    <p:sldId id="284" r:id="rId25"/>
    <p:sldId id="285" r:id="rId26"/>
    <p:sldId id="294" r:id="rId27"/>
    <p:sldId id="295" r:id="rId28"/>
    <p:sldId id="358" r:id="rId29"/>
  </p:sldIdLst>
  <p:sldSz cx="9144000" cy="6858000" type="screen4x3"/>
  <p:notesSz cx="6997700" cy="9283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0"/>
    <a:srgbClr val="030119"/>
    <a:srgbClr val="000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7" d="100"/>
          <a:sy n="67" d="100"/>
        </p:scale>
        <p:origin x="-12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08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923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7" Type="http://schemas.openxmlformats.org/officeDocument/2006/relationships/slide" Target="slides/slide16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2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7" rIns="92813" bIns="46407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7" rIns="92813" bIns="4640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7" rIns="92813" bIns="46407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7" rIns="92813" bIns="4640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3854810C-39D8-4B6E-A2EB-A60E6B2D2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88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7" rIns="92813" bIns="46407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7" rIns="92813" bIns="4640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7" rIns="92813" bIns="46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7" rIns="92813" bIns="46407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7" rIns="92813" bIns="4640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831F7F28-7B05-45D0-B920-4D4C2BF0A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01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8F0382-1A8B-4D9D-B8F6-EA9F8F67D0F1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1100" y="696913"/>
            <a:ext cx="4638675" cy="34798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8B6A2B-1031-4577-AF41-6353FA2A35CD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0263" cy="3481388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244F8B-A3E1-4F8F-A689-89DDFE48DE45}" type="slidenum">
              <a:rPr lang="en-US" sz="1200" smtClean="0"/>
              <a:pPr/>
              <a:t>18</a:t>
            </a:fld>
            <a:endParaRPr lang="en-US" sz="1200" smtClean="0"/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0263" cy="3481388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D5A42D-60FA-46B2-AC32-4AAB51BCC8A1}" type="slidenum">
              <a:rPr lang="en-US" sz="1200" smtClean="0"/>
              <a:pPr/>
              <a:t>19</a:t>
            </a:fld>
            <a:endParaRPr lang="en-US" sz="1200" smtClean="0"/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0263" cy="34813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C4AFD9-F5C0-4548-9398-5BAFDBFF766B}" type="slidenum">
              <a:rPr lang="en-US" sz="1200" smtClean="0"/>
              <a:pPr/>
              <a:t>20</a:t>
            </a:fld>
            <a:endParaRPr lang="en-US" sz="1200" smtClean="0"/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0263" cy="34813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32963C-214E-4456-AAB1-743E38ED88E2}" type="slidenum">
              <a:rPr lang="en-US" sz="1200" smtClean="0"/>
              <a:pPr/>
              <a:t>21</a:t>
            </a:fld>
            <a:endParaRPr lang="en-US" sz="1200" smtClean="0"/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0263" cy="3481388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69EF0A-52C7-4275-AAE5-5B98FE16A413}" type="slidenum">
              <a:rPr lang="en-US" sz="1200" smtClean="0"/>
              <a:pPr/>
              <a:t>22</a:t>
            </a:fld>
            <a:endParaRPr lang="en-US" sz="1200" smtClean="0"/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0263" cy="3481388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FB4795-0CA8-4769-90C8-ACFBEEBA1119}" type="slidenum">
              <a:rPr lang="en-US" sz="1200" smtClean="0"/>
              <a:pPr/>
              <a:t>23</a:t>
            </a:fld>
            <a:endParaRPr lang="en-US" sz="1200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0263" cy="34813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9CC48AA-2AF0-4634-A442-95A9CF13144F}" type="slidenum">
              <a:rPr lang="en-US" sz="1200" smtClean="0"/>
              <a:pPr/>
              <a:t>24</a:t>
            </a:fld>
            <a:endParaRPr lang="en-US" sz="1200" smtClean="0"/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0263" cy="34813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77C47B-F566-4DD8-B67E-67EC6D1ED1D2}" type="slidenum">
              <a:rPr lang="en-US" sz="1200" smtClean="0"/>
              <a:pPr/>
              <a:t>25</a:t>
            </a:fld>
            <a:endParaRPr lang="en-US" sz="1200" smtClean="0"/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0263" cy="3481388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3A4AAF-5C74-49E2-B52D-55F74D5A1629}" type="slidenum">
              <a:rPr lang="en-US" sz="1200" smtClean="0"/>
              <a:pPr/>
              <a:t>26</a:t>
            </a:fld>
            <a:endParaRPr lang="en-US" sz="1200" smtClean="0"/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0263" cy="3481388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Picture: http://www.cs.umd.edu/hcil/treemap-history/all102001.jpg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5AEE20-CBAC-4602-BD4A-90EA40FBB8D0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9825" y="676275"/>
            <a:ext cx="4716463" cy="353853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40238"/>
            <a:ext cx="5149850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57" tIns="45629" rIns="91257" bIns="45629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2A9272-2937-4DCC-AA40-7A2FAA5006C6}" type="slidenum">
              <a:rPr lang="en-US" sz="1200" smtClean="0"/>
              <a:pPr/>
              <a:t>27</a:t>
            </a:fld>
            <a:endParaRPr lang="en-US" sz="1200" smtClean="0"/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0263" cy="348138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9DC53D-7B9F-4A35-8C98-2CEF396D7402}" type="slidenum">
              <a:rPr lang="en-US" sz="1200" smtClean="0"/>
              <a:pPr/>
              <a:t>28</a:t>
            </a:fld>
            <a:endParaRPr lang="en-US" sz="1200" smtClean="0"/>
          </a:p>
        </p:txBody>
      </p:sp>
      <p:sp>
        <p:nvSpPr>
          <p:cNvPr id="1515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4AF464-7B04-4561-9676-9B18BBB45D2F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9825" y="676275"/>
            <a:ext cx="4716463" cy="3538538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40238"/>
            <a:ext cx="5149850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57" tIns="45629" rIns="91257" bIns="45629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82AF6E-470F-4DFB-8177-D33C109B368E}" type="slidenum">
              <a:rPr lang="en-US" sz="1200" smtClean="0"/>
              <a:pPr/>
              <a:t>11</a:t>
            </a:fld>
            <a:endParaRPr lang="en-US" sz="1200" smtClean="0"/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0263" cy="3481388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621349-3EE4-4872-AA24-0CB9545C0591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9825" y="676275"/>
            <a:ext cx="4716463" cy="3538538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40238"/>
            <a:ext cx="5149850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57" tIns="45629" rIns="91257" bIns="45629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D9A31E-2F04-4163-9D11-CB64468B81DE}" type="slidenum">
              <a:rPr lang="en-US" sz="1200" smtClean="0"/>
              <a:pPr/>
              <a:t>13</a:t>
            </a:fld>
            <a:endParaRPr lang="en-US" sz="1200" smtClean="0"/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0263" cy="3481388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33FA37-E26D-424B-BBC1-6D7965E776CC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0263" cy="348138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C801AA-5CBF-4C4C-80A5-6DBDB9509662}" type="slidenum">
              <a:rPr lang="en-US" sz="1200" smtClean="0"/>
              <a:pPr/>
              <a:t>15</a:t>
            </a:fld>
            <a:endParaRPr lang="en-US" sz="1200" smtClean="0"/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0263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24B0E0-39AE-4928-9D97-F3D2187954C2}" type="slidenum">
              <a:rPr lang="en-US" sz="1200" smtClean="0"/>
              <a:pPr/>
              <a:t>16</a:t>
            </a:fld>
            <a:endParaRPr lang="en-US" sz="1200" smtClean="0"/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9825" y="676275"/>
            <a:ext cx="4716463" cy="3538538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40238"/>
            <a:ext cx="5149850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57" tIns="45629" rIns="91257" bIns="45629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9/28/2012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HCI571   Isabelle Bichindaritz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19F9D-A29A-4E30-8CF3-9050E22E2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9/28/2012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HCI571   Isabelle Bichindaritz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39D95-6BFF-4E3B-8BA0-BCB6AD39E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1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9/28/2012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HCI571   Isabelle Bichindaritz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CA104-01FE-4A09-8FD3-0AE3EFF5D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9/28/2012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HCI571   Isabelle Bichindaritz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D3D8E-82AD-4CCC-A20E-AFAABCD42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4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9/28/2012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HCI571   Isabelle Bichindaritz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342B0-14CA-40E8-870B-BD7428C4E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9/28/2012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HCI571   Isabelle Bichindaritz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395E8-5D77-41A0-BC43-F01ED48F2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0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9/28/2012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HCI571   Isabelle Bichindaritz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D4732-172D-4F8D-8AF2-F18342627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9/28/2012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HCI571   Isabelle Bichindaritz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60E1D-00DB-4F12-86BF-B3E9C7183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3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9/28/2012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HCI571   Isabelle Bichindaritz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DA415-C8EF-47C0-8527-D7F640B0A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7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9/28/2012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HCI571   Isabelle Bichindaritz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DC2E2-DAC0-49FE-91D6-3FBB1D6C4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6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9/28/2012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HCI571   Isabelle Bichindaritz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5E418-2FAE-47C2-88A1-46D4C031E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5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9/28/2012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HCI571   Isabelle Bichindaritz 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C7272-72CB-483A-AAF1-2A2E0CA63D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9/28/2012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HCI571   Isabelle Bichindaritz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11E0A-E02E-4BA8-BAB4-14B28B206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9/28/2012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HCI571   Isabelle Bichindaritz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AB0B6-544D-4AD2-8A2F-A62C991C7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r>
              <a:rPr lang="en-US"/>
              <a:t>9/28/2012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/>
              <a:t>HCI571   Isabelle Bichindaritz 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0369ACD-FA73-4D97-943B-E6045E458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wmf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CADF36-8E9D-41BE-AF10-7C7469C55CA5}" type="slidenum">
              <a:rPr lang="en-US" sz="1400" smtClean="0"/>
              <a:pPr/>
              <a:t>1</a:t>
            </a:fld>
            <a:endParaRPr lang="en-US" sz="1400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8077200" cy="3868738"/>
          </a:xfrm>
        </p:spPr>
        <p:txBody>
          <a:bodyPr/>
          <a:lstStyle/>
          <a:p>
            <a:r>
              <a:rPr lang="en-US" sz="5400" dirty="0" smtClean="0"/>
              <a:t>Working with Data</a:t>
            </a:r>
            <a:br>
              <a:rPr lang="en-US" sz="5400" dirty="0" smtClean="0"/>
            </a:br>
            <a:r>
              <a:rPr lang="en-US" sz="5400" dirty="0" err="1" smtClean="0"/>
              <a:t>Data</a:t>
            </a:r>
            <a:r>
              <a:rPr lang="en-US" sz="5400" dirty="0" smtClean="0"/>
              <a:t> </a:t>
            </a:r>
            <a:r>
              <a:rPr lang="en-US" sz="5400" dirty="0" smtClean="0"/>
              <a:t>Summarization</a:t>
            </a:r>
            <a:endParaRPr lang="en-US" sz="3200" dirty="0" smtClean="0">
              <a:cs typeface="Tahoma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61CC4C-2002-428B-859F-D1E41D753548}" type="slidenum">
              <a:rPr lang="en-US" sz="1400" smtClean="0"/>
              <a:pPr/>
              <a:t>10</a:t>
            </a:fld>
            <a:endParaRPr lang="en-US" sz="14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smtClean="0"/>
              <a:t>Measuring the Central Tendency</a:t>
            </a:r>
            <a:endParaRPr lang="en-US" smtClean="0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8534400" cy="5029200"/>
          </a:xfrm>
        </p:spPr>
        <p:txBody>
          <a:bodyPr/>
          <a:lstStyle/>
          <a:p>
            <a:pPr>
              <a:lnSpc>
                <a:spcPct val="130000"/>
              </a:lnSpc>
              <a:buSzPct val="80000"/>
            </a:pPr>
            <a:r>
              <a:rPr lang="en-US" sz="2400" u="sng" smtClean="0"/>
              <a:t>Mean (algebraic measure) (sample vs. population):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sz="2000" smtClean="0"/>
              <a:t>Weighted arithmetic mean: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sz="2000" smtClean="0"/>
              <a:t>Trimmed mean: chopping extreme values</a:t>
            </a:r>
          </a:p>
          <a:p>
            <a:pPr>
              <a:lnSpc>
                <a:spcPct val="130000"/>
              </a:lnSpc>
              <a:buSzPct val="80000"/>
            </a:pPr>
            <a:r>
              <a:rPr lang="en-US" sz="2400" u="sng" smtClean="0"/>
              <a:t>Median</a:t>
            </a:r>
            <a:r>
              <a:rPr lang="en-US" sz="2400" smtClean="0"/>
              <a:t>: A holistic measure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sz="2000" smtClean="0"/>
              <a:t>Middle value if odd number of values, or average of the middle two values otherwise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sz="2000" smtClean="0"/>
              <a:t>Estimated by interpolation (for </a:t>
            </a:r>
            <a:r>
              <a:rPr lang="en-US" sz="2000" i="1" smtClean="0">
                <a:solidFill>
                  <a:schemeClr val="tx2"/>
                </a:solidFill>
              </a:rPr>
              <a:t>grouped data</a:t>
            </a:r>
            <a:r>
              <a:rPr lang="en-US" sz="2000" smtClean="0"/>
              <a:t>):</a:t>
            </a:r>
          </a:p>
          <a:p>
            <a:pPr>
              <a:lnSpc>
                <a:spcPct val="130000"/>
              </a:lnSpc>
              <a:buSzPct val="80000"/>
            </a:pPr>
            <a:r>
              <a:rPr lang="en-US" sz="2400" u="sng" smtClean="0"/>
              <a:t>Mode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sz="2000" smtClean="0"/>
              <a:t>Value that occurs most frequently in the data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sz="2000" smtClean="0"/>
              <a:t>Unimodal, bimodal, trimodal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sz="2000" smtClean="0"/>
              <a:t>Empirical formula:</a:t>
            </a:r>
          </a:p>
          <a:p>
            <a:pPr>
              <a:lnSpc>
                <a:spcPct val="130000"/>
              </a:lnSpc>
              <a:buSzPct val="80000"/>
            </a:pPr>
            <a:endParaRPr lang="en-US" sz="2400" smtClean="0"/>
          </a:p>
        </p:txBody>
      </p:sp>
      <p:graphicFrame>
        <p:nvGraphicFramePr>
          <p:cNvPr id="11271" name="Object 2"/>
          <p:cNvGraphicFramePr>
            <a:graphicFrameLocks noChangeAspect="1"/>
          </p:cNvGraphicFramePr>
          <p:nvPr/>
        </p:nvGraphicFramePr>
        <p:xfrm>
          <a:off x="6553200" y="1295400"/>
          <a:ext cx="13716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4" imgW="710891" imgH="431613" progId="Equation.3">
                  <p:embed/>
                </p:oleObj>
              </mc:Choice>
              <mc:Fallback>
                <p:oleObj name="Equation" r:id="rId4" imgW="710891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295400"/>
                        <a:ext cx="13716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3"/>
          <p:cNvGraphicFramePr>
            <a:graphicFrameLocks noChangeAspect="1"/>
          </p:cNvGraphicFramePr>
          <p:nvPr/>
        </p:nvGraphicFramePr>
        <p:xfrm>
          <a:off x="6019800" y="1928813"/>
          <a:ext cx="121920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6" imgW="749300" imgH="838200" progId="Equation.3">
                  <p:embed/>
                </p:oleObj>
              </mc:Choice>
              <mc:Fallback>
                <p:oleObj name="Equation" r:id="rId6" imgW="749300" imgH="838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28813"/>
                        <a:ext cx="121920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4"/>
          <p:cNvGraphicFramePr>
            <a:graphicFrameLocks noChangeAspect="1"/>
          </p:cNvGraphicFramePr>
          <p:nvPr/>
        </p:nvGraphicFramePr>
        <p:xfrm>
          <a:off x="4397375" y="4191000"/>
          <a:ext cx="4746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8" imgW="2438400" imgH="469900" progId="Equation.3">
                  <p:embed/>
                </p:oleObj>
              </mc:Choice>
              <mc:Fallback>
                <p:oleObj name="Equation" r:id="rId8" imgW="24384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5" y="4191000"/>
                        <a:ext cx="47466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5"/>
          <p:cNvGraphicFramePr>
            <a:graphicFrameLocks noChangeAspect="1"/>
          </p:cNvGraphicFramePr>
          <p:nvPr/>
        </p:nvGraphicFramePr>
        <p:xfrm>
          <a:off x="4191000" y="5715000"/>
          <a:ext cx="44497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10" imgW="2197100" imgH="203200" progId="Equation.3">
                  <p:embed/>
                </p:oleObj>
              </mc:Choice>
              <mc:Fallback>
                <p:oleObj name="Equation" r:id="rId10" imgW="21971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715000"/>
                        <a:ext cx="444976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8077200" y="1295400"/>
          <a:ext cx="838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12" imgW="596900" imgH="431800" progId="Equation.3">
                  <p:embed/>
                </p:oleObj>
              </mc:Choice>
              <mc:Fallback>
                <p:oleObj name="Equation" r:id="rId12" imgW="5969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295400"/>
                        <a:ext cx="8382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12291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1229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7F578E-8C83-4756-881B-6B27FFD8B94F}" type="slidenum">
              <a:rPr lang="en-US" sz="1400" smtClean="0"/>
              <a:pPr/>
              <a:t>11</a:t>
            </a:fld>
            <a:endParaRPr lang="en-US" sz="1400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5562600" cy="1143000"/>
          </a:xfrm>
        </p:spPr>
        <p:txBody>
          <a:bodyPr/>
          <a:lstStyle/>
          <a:p>
            <a:r>
              <a:rPr lang="en-US" sz="4000" smtClean="0"/>
              <a:t> Symmetric vs. Skewed Data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4946650" cy="1600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smtClean="0">
                <a:solidFill>
                  <a:schemeClr val="tx2"/>
                </a:solidFill>
              </a:rPr>
              <a:t>Median, mean and mode of symmetric, positively and negatively skewed data</a:t>
            </a:r>
          </a:p>
        </p:txBody>
      </p:sp>
      <p:pic>
        <p:nvPicPr>
          <p:cNvPr id="12295" name="Picture 4" descr="rightskewed"/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2819400"/>
            <a:ext cx="4800600" cy="4048125"/>
          </a:xfrm>
          <a:noFill/>
        </p:spPr>
      </p:pic>
      <p:pic>
        <p:nvPicPr>
          <p:cNvPr id="12296" name="Picture 5" descr="leftskewed"/>
          <p:cNvPicPr>
            <a:picLocks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819400"/>
            <a:ext cx="4876800" cy="4038600"/>
          </a:xfrm>
          <a:noFill/>
        </p:spPr>
      </p:pic>
      <p:pic>
        <p:nvPicPr>
          <p:cNvPr id="12297" name="Picture 6" descr="ha02skew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381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Rectangle 7"/>
          <p:cNvSpPr>
            <a:spLocks noChangeArrowheads="1"/>
          </p:cNvSpPr>
          <p:nvPr/>
        </p:nvSpPr>
        <p:spPr bwMode="auto">
          <a:xfrm>
            <a:off x="2362200" y="5181600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</a:pPr>
            <a:r>
              <a:rPr lang="en-US" sz="1800">
                <a:solidFill>
                  <a:schemeClr val="tx2"/>
                </a:solidFill>
              </a:rPr>
              <a:t>positively skewed</a:t>
            </a:r>
          </a:p>
        </p:txBody>
      </p:sp>
      <p:sp>
        <p:nvSpPr>
          <p:cNvPr id="12299" name="Rectangle 8"/>
          <p:cNvSpPr>
            <a:spLocks noChangeArrowheads="1"/>
          </p:cNvSpPr>
          <p:nvPr/>
        </p:nvSpPr>
        <p:spPr bwMode="auto">
          <a:xfrm>
            <a:off x="5257800" y="5181600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</a:pPr>
            <a:r>
              <a:rPr lang="en-US" sz="1800">
                <a:solidFill>
                  <a:schemeClr val="tx2"/>
                </a:solidFill>
              </a:rPr>
              <a:t>negatively skewed</a:t>
            </a:r>
          </a:p>
        </p:txBody>
      </p:sp>
      <p:sp>
        <p:nvSpPr>
          <p:cNvPr id="12300" name="Rectangle 9"/>
          <p:cNvSpPr>
            <a:spLocks noChangeArrowheads="1"/>
          </p:cNvSpPr>
          <p:nvPr/>
        </p:nvSpPr>
        <p:spPr bwMode="auto">
          <a:xfrm>
            <a:off x="5791200" y="1447800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</a:pPr>
            <a:r>
              <a:rPr lang="en-US" sz="1800">
                <a:solidFill>
                  <a:schemeClr val="tx2"/>
                </a:solidFill>
              </a:rPr>
              <a:t>symmetric</a:t>
            </a:r>
          </a:p>
        </p:txBody>
      </p:sp>
      <p:sp>
        <p:nvSpPr>
          <p:cNvPr id="12301" name="TextBox 12"/>
          <p:cNvSpPr txBox="1">
            <a:spLocks noChangeArrowheads="1"/>
          </p:cNvSpPr>
          <p:nvPr/>
        </p:nvSpPr>
        <p:spPr bwMode="auto">
          <a:xfrm>
            <a:off x="5029200" y="6396038"/>
            <a:ext cx="3505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from Han &amp; Kamber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1331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133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D902AC-4BC0-4D2D-B437-B927A6200E14}" type="slidenum">
              <a:rPr lang="en-US" sz="1400" smtClean="0"/>
              <a:pPr/>
              <a:t>12</a:t>
            </a:fld>
            <a:endParaRPr lang="en-US" sz="1400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smtClean="0"/>
              <a:t>Measuring the Dispersion of Data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610600" cy="5029200"/>
          </a:xfrm>
        </p:spPr>
        <p:txBody>
          <a:bodyPr/>
          <a:lstStyle/>
          <a:p>
            <a:pPr>
              <a:lnSpc>
                <a:spcPct val="130000"/>
              </a:lnSpc>
              <a:buSzPct val="80000"/>
            </a:pPr>
            <a:r>
              <a:rPr lang="en-US" sz="2000" smtClean="0"/>
              <a:t>Quartiles, outliers and boxplots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sz="1800" smtClean="0">
                <a:solidFill>
                  <a:schemeClr val="hlink"/>
                </a:solidFill>
              </a:rPr>
              <a:t>Quartiles</a:t>
            </a:r>
            <a:r>
              <a:rPr lang="en-US" sz="1800" smtClean="0"/>
              <a:t>: Q</a:t>
            </a:r>
            <a:r>
              <a:rPr lang="en-US" sz="1800" baseline="-25000" smtClean="0"/>
              <a:t>1</a:t>
            </a:r>
            <a:r>
              <a:rPr lang="en-US" sz="1800" smtClean="0"/>
              <a:t> (25</a:t>
            </a:r>
            <a:r>
              <a:rPr lang="en-US" sz="1800" baseline="30000" smtClean="0"/>
              <a:t>th</a:t>
            </a:r>
            <a:r>
              <a:rPr lang="en-US" sz="1800" smtClean="0"/>
              <a:t> percentile), Q</a:t>
            </a:r>
            <a:r>
              <a:rPr lang="en-US" sz="1800" baseline="-25000" smtClean="0"/>
              <a:t>3</a:t>
            </a:r>
            <a:r>
              <a:rPr lang="en-US" sz="1800" smtClean="0"/>
              <a:t> (75</a:t>
            </a:r>
            <a:r>
              <a:rPr lang="en-US" sz="1800" baseline="30000" smtClean="0"/>
              <a:t>th</a:t>
            </a:r>
            <a:r>
              <a:rPr lang="en-US" sz="1800" smtClean="0"/>
              <a:t> percentile)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sz="1800" smtClean="0">
                <a:solidFill>
                  <a:schemeClr val="hlink"/>
                </a:solidFill>
              </a:rPr>
              <a:t>Inter-quartile range</a:t>
            </a:r>
            <a:r>
              <a:rPr lang="en-US" sz="1800" smtClean="0"/>
              <a:t>: IQR = Q</a:t>
            </a:r>
            <a:r>
              <a:rPr lang="en-US" sz="1800" baseline="-25000" smtClean="0"/>
              <a:t>3 </a:t>
            </a:r>
            <a:r>
              <a:rPr lang="en-US" sz="1800" smtClean="0"/>
              <a:t>–</a:t>
            </a:r>
            <a:r>
              <a:rPr lang="en-US" sz="1800" baseline="-25000" smtClean="0"/>
              <a:t> </a:t>
            </a:r>
            <a:r>
              <a:rPr lang="en-US" sz="1800" smtClean="0"/>
              <a:t>Q</a:t>
            </a:r>
            <a:r>
              <a:rPr lang="en-US" sz="1800" baseline="-25000" smtClean="0"/>
              <a:t>1 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sz="1800" smtClean="0">
                <a:solidFill>
                  <a:schemeClr val="hlink"/>
                </a:solidFill>
              </a:rPr>
              <a:t>Five number summary</a:t>
            </a:r>
            <a:r>
              <a:rPr lang="en-US" sz="1800" smtClean="0"/>
              <a:t>: min, Q</a:t>
            </a:r>
            <a:r>
              <a:rPr lang="en-US" sz="1800" baseline="-25000" smtClean="0"/>
              <a:t>1</a:t>
            </a:r>
            <a:r>
              <a:rPr lang="en-US" sz="1800" smtClean="0"/>
              <a:t>, M,</a:t>
            </a:r>
            <a:r>
              <a:rPr lang="en-US" sz="1800" baseline="-25000" smtClean="0"/>
              <a:t> </a:t>
            </a:r>
            <a:r>
              <a:rPr lang="en-US" sz="1800" smtClean="0"/>
              <a:t>Q</a:t>
            </a:r>
            <a:r>
              <a:rPr lang="en-US" sz="1800" baseline="-25000" smtClean="0"/>
              <a:t>3</a:t>
            </a:r>
            <a:r>
              <a:rPr lang="en-US" sz="1800" smtClean="0"/>
              <a:t>, max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sz="1800" smtClean="0">
                <a:solidFill>
                  <a:schemeClr val="hlink"/>
                </a:solidFill>
              </a:rPr>
              <a:t>Boxplot</a:t>
            </a:r>
            <a:r>
              <a:rPr lang="en-US" sz="1800" smtClean="0"/>
              <a:t>: ends of the box are the quartiles, median is marked, whiskers, and plot outlier individually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sz="1800" smtClean="0">
                <a:solidFill>
                  <a:schemeClr val="hlink"/>
                </a:solidFill>
              </a:rPr>
              <a:t>Outlier</a:t>
            </a:r>
            <a:r>
              <a:rPr lang="en-US" sz="1800" smtClean="0"/>
              <a:t>: usually, a value higher/lower than 1.5 x IQR</a:t>
            </a:r>
          </a:p>
          <a:p>
            <a:pPr>
              <a:lnSpc>
                <a:spcPct val="130000"/>
              </a:lnSpc>
              <a:buSzPct val="80000"/>
            </a:pPr>
            <a:r>
              <a:rPr lang="en-US" sz="2000" smtClean="0"/>
              <a:t>Variance and standard deviation (</a:t>
            </a:r>
            <a:r>
              <a:rPr lang="en-US" sz="2000" i="1" smtClean="0"/>
              <a:t>sample:</a:t>
            </a:r>
            <a:r>
              <a:rPr lang="en-US" sz="2000" smtClean="0"/>
              <a:t> </a:t>
            </a:r>
            <a:r>
              <a:rPr lang="en-US" sz="2000" i="1" smtClean="0"/>
              <a:t>s, population: </a:t>
            </a:r>
            <a:r>
              <a:rPr lang="el-GR" sz="2000" i="1" smtClean="0"/>
              <a:t>σ</a:t>
            </a:r>
            <a:r>
              <a:rPr lang="en-US" sz="2000" i="1" smtClean="0"/>
              <a:t>)</a:t>
            </a:r>
            <a:endParaRPr lang="en-US" sz="2000" smtClean="0"/>
          </a:p>
          <a:p>
            <a:pPr lvl="1">
              <a:lnSpc>
                <a:spcPct val="130000"/>
              </a:lnSpc>
              <a:buSzPct val="80000"/>
            </a:pPr>
            <a:r>
              <a:rPr lang="en-US" sz="1800" smtClean="0">
                <a:solidFill>
                  <a:schemeClr val="hlink"/>
                </a:solidFill>
              </a:rPr>
              <a:t>Variance</a:t>
            </a:r>
            <a:r>
              <a:rPr lang="en-US" sz="1800" smtClean="0"/>
              <a:t>: (algebraic, scalable computation)</a:t>
            </a:r>
          </a:p>
          <a:p>
            <a:pPr lvl="1">
              <a:lnSpc>
                <a:spcPct val="130000"/>
              </a:lnSpc>
              <a:buSzPct val="80000"/>
            </a:pPr>
            <a:endParaRPr lang="en-US" sz="1800" smtClean="0"/>
          </a:p>
          <a:p>
            <a:pPr lvl="1">
              <a:lnSpc>
                <a:spcPct val="130000"/>
              </a:lnSpc>
              <a:buSzPct val="80000"/>
            </a:pPr>
            <a:endParaRPr lang="en-US" sz="1800" smtClean="0">
              <a:solidFill>
                <a:schemeClr val="hlink"/>
              </a:solidFill>
            </a:endParaRPr>
          </a:p>
          <a:p>
            <a:pPr lvl="1">
              <a:lnSpc>
                <a:spcPct val="130000"/>
              </a:lnSpc>
              <a:buSzPct val="80000"/>
            </a:pPr>
            <a:r>
              <a:rPr lang="en-US" sz="1800" smtClean="0">
                <a:solidFill>
                  <a:schemeClr val="hlink"/>
                </a:solidFill>
              </a:rPr>
              <a:t>Standard deviation</a:t>
            </a:r>
            <a:r>
              <a:rPr lang="en-US" sz="1800" i="1" smtClean="0"/>
              <a:t> s (or </a:t>
            </a:r>
            <a:r>
              <a:rPr lang="el-GR" sz="1800" i="1" smtClean="0"/>
              <a:t>σ</a:t>
            </a:r>
            <a:r>
              <a:rPr lang="en-US" sz="1800" i="1" smtClean="0"/>
              <a:t>) </a:t>
            </a:r>
            <a:r>
              <a:rPr lang="en-US" sz="1800" smtClean="0"/>
              <a:t>is the square root of variance </a:t>
            </a:r>
            <a:r>
              <a:rPr lang="en-US" sz="1800" i="1" smtClean="0"/>
              <a:t>s</a:t>
            </a:r>
            <a:r>
              <a:rPr lang="en-US" sz="1800" i="1" baseline="30000" smtClean="0"/>
              <a:t>2 (</a:t>
            </a:r>
            <a:r>
              <a:rPr lang="en-US" sz="1800" i="1" smtClean="0"/>
              <a:t>or</a:t>
            </a:r>
            <a:r>
              <a:rPr lang="en-US" sz="1800" i="1" baseline="30000" smtClean="0"/>
              <a:t> </a:t>
            </a:r>
            <a:r>
              <a:rPr lang="el-GR" sz="1800" i="1" smtClean="0"/>
              <a:t>σ</a:t>
            </a:r>
            <a:r>
              <a:rPr lang="en-US" sz="1800" i="1" baseline="30000" smtClean="0"/>
              <a:t>2)</a:t>
            </a:r>
          </a:p>
        </p:txBody>
      </p:sp>
      <p:graphicFrame>
        <p:nvGraphicFramePr>
          <p:cNvPr id="13319" name="Object 2"/>
          <p:cNvGraphicFramePr>
            <a:graphicFrameLocks noChangeAspect="1"/>
          </p:cNvGraphicFramePr>
          <p:nvPr/>
        </p:nvGraphicFramePr>
        <p:xfrm>
          <a:off x="381000" y="5018088"/>
          <a:ext cx="42672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4" imgW="2959100" imgH="431800" progId="Equation.3">
                  <p:embed/>
                </p:oleObj>
              </mc:Choice>
              <mc:Fallback>
                <p:oleObj name="Equation" r:id="rId4" imgW="29591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018088"/>
                        <a:ext cx="4267200" cy="6969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5105400" y="5054600"/>
          <a:ext cx="36639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6" imgW="2235200" imgH="431800" progId="Equation.3">
                  <p:embed/>
                </p:oleObj>
              </mc:Choice>
              <mc:Fallback>
                <p:oleObj name="Equation" r:id="rId6" imgW="22352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054600"/>
                        <a:ext cx="3663950" cy="660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1433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1434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AA3D5F-29D2-4A8A-B8DC-8A52E91819CB}" type="slidenum">
              <a:rPr lang="en-US" sz="1400" smtClean="0"/>
              <a:pPr/>
              <a:t>13</a:t>
            </a:fld>
            <a:endParaRPr lang="en-US" sz="1400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 </a:t>
            </a:r>
            <a:r>
              <a:rPr lang="en-US" smtClean="0"/>
              <a:t>Boxplot Analysis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064375" cy="38766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smtClean="0">
                <a:solidFill>
                  <a:schemeClr val="hlink"/>
                </a:solidFill>
              </a:rPr>
              <a:t>Five-number summary</a:t>
            </a:r>
            <a:r>
              <a:rPr lang="en-US" sz="2800" smtClean="0"/>
              <a:t> of a distribution:</a:t>
            </a:r>
          </a:p>
          <a:p>
            <a:pPr lvl="1" algn="ctr">
              <a:lnSpc>
                <a:spcPct val="120000"/>
              </a:lnSpc>
              <a:buFontTx/>
              <a:buNone/>
            </a:pPr>
            <a:r>
              <a:rPr lang="en-US" sz="2400" smtClean="0"/>
              <a:t>Minimum, Q1, M, Q3, Maximum</a:t>
            </a:r>
          </a:p>
          <a:p>
            <a:pPr>
              <a:lnSpc>
                <a:spcPct val="120000"/>
              </a:lnSpc>
            </a:pPr>
            <a:r>
              <a:rPr lang="en-US" sz="2800" smtClean="0">
                <a:solidFill>
                  <a:schemeClr val="hlink"/>
                </a:solidFill>
              </a:rPr>
              <a:t>Boxplot</a:t>
            </a:r>
          </a:p>
          <a:p>
            <a:pPr lvl="1">
              <a:lnSpc>
                <a:spcPct val="120000"/>
              </a:lnSpc>
            </a:pPr>
            <a:r>
              <a:rPr lang="en-US" sz="2400" smtClean="0"/>
              <a:t>Data is represented with a box</a:t>
            </a:r>
          </a:p>
          <a:p>
            <a:pPr lvl="1">
              <a:lnSpc>
                <a:spcPct val="120000"/>
              </a:lnSpc>
            </a:pPr>
            <a:r>
              <a:rPr lang="en-US" sz="2400" smtClean="0"/>
              <a:t>The ends of the box are at the first and third quartiles, i.e., the height of the box is IQR</a:t>
            </a:r>
          </a:p>
          <a:p>
            <a:pPr lvl="1">
              <a:lnSpc>
                <a:spcPct val="120000"/>
              </a:lnSpc>
            </a:pPr>
            <a:r>
              <a:rPr lang="en-US" sz="2400" smtClean="0"/>
              <a:t>The median is marked by a line within the box</a:t>
            </a:r>
          </a:p>
          <a:p>
            <a:pPr lvl="1">
              <a:lnSpc>
                <a:spcPct val="120000"/>
              </a:lnSpc>
            </a:pPr>
            <a:r>
              <a:rPr lang="en-US" sz="2400" smtClean="0"/>
              <a:t>Whiskers: two lines outside the box extend to Minimum and Maximum</a:t>
            </a:r>
          </a:p>
        </p:txBody>
      </p:sp>
      <p:pic>
        <p:nvPicPr>
          <p:cNvPr id="14343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9000" y="457200"/>
            <a:ext cx="1357313" cy="251460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9A69E4-09A2-4E67-B0F2-4FA97A5F664C}" type="slidenum">
              <a:rPr lang="en-US" sz="1400" smtClean="0"/>
              <a:pPr/>
              <a:t>14</a:t>
            </a:fld>
            <a:endParaRPr lang="en-US" sz="1400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533400"/>
          </a:xfrm>
        </p:spPr>
        <p:txBody>
          <a:bodyPr/>
          <a:lstStyle/>
          <a:p>
            <a:r>
              <a:rPr lang="en-US" sz="4000" smtClean="0"/>
              <a:t>Visualization of Data Dispersion: 3-D Boxplots</a:t>
            </a:r>
            <a:endParaRPr lang="en-US" smtClean="0"/>
          </a:p>
        </p:txBody>
      </p:sp>
      <p:pic>
        <p:nvPicPr>
          <p:cNvPr id="15366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991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16387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1638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52BB42E-8CDD-4913-9208-C2270377F26D}" type="slidenum">
              <a:rPr lang="en-US" sz="1400" smtClean="0"/>
              <a:pPr/>
              <a:t>15</a:t>
            </a:fld>
            <a:endParaRPr lang="en-US" sz="1400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r>
              <a:rPr lang="en-US" sz="4000" smtClean="0"/>
              <a:t>Properties of Normal Distribution Curve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686800" cy="2514600"/>
          </a:xfrm>
        </p:spPr>
        <p:txBody>
          <a:bodyPr/>
          <a:lstStyle/>
          <a:p>
            <a:r>
              <a:rPr lang="en-US" sz="2800" smtClean="0">
                <a:solidFill>
                  <a:schemeClr val="tx2"/>
                </a:solidFill>
              </a:rPr>
              <a:t>The normal (distribution) curve</a:t>
            </a:r>
          </a:p>
          <a:p>
            <a:pPr lvl="1"/>
            <a:r>
              <a:rPr lang="en-US" sz="2400" smtClean="0">
                <a:solidFill>
                  <a:schemeClr val="tx2"/>
                </a:solidFill>
              </a:rPr>
              <a:t>From </a:t>
            </a:r>
            <a:r>
              <a:rPr lang="el-GR" sz="2400" smtClean="0">
                <a:solidFill>
                  <a:schemeClr val="tx2"/>
                </a:solidFill>
              </a:rPr>
              <a:t>μ</a:t>
            </a:r>
            <a:r>
              <a:rPr lang="en-US" sz="2400" smtClean="0">
                <a:solidFill>
                  <a:schemeClr val="tx2"/>
                </a:solidFill>
                <a:latin typeface="Tahoma" pitchFamily="34" charset="0"/>
              </a:rPr>
              <a:t>–</a:t>
            </a:r>
            <a:r>
              <a:rPr lang="el-GR" sz="2400" smtClean="0">
                <a:solidFill>
                  <a:schemeClr val="tx2"/>
                </a:solidFill>
              </a:rPr>
              <a:t>σ</a:t>
            </a:r>
            <a:r>
              <a:rPr lang="en-US" sz="2400" smtClean="0">
                <a:solidFill>
                  <a:schemeClr val="tx2"/>
                </a:solidFill>
              </a:rPr>
              <a:t> to </a:t>
            </a:r>
            <a:r>
              <a:rPr lang="el-GR" sz="2400" smtClean="0">
                <a:solidFill>
                  <a:schemeClr val="tx2"/>
                </a:solidFill>
              </a:rPr>
              <a:t>μ</a:t>
            </a:r>
            <a:r>
              <a:rPr lang="en-US" sz="2400" smtClean="0">
                <a:solidFill>
                  <a:schemeClr val="tx2"/>
                </a:solidFill>
              </a:rPr>
              <a:t>+</a:t>
            </a:r>
            <a:r>
              <a:rPr lang="el-GR" sz="2400" smtClean="0">
                <a:solidFill>
                  <a:schemeClr val="tx2"/>
                </a:solidFill>
              </a:rPr>
              <a:t>σ</a:t>
            </a:r>
            <a:r>
              <a:rPr lang="en-US" sz="2400" smtClean="0">
                <a:solidFill>
                  <a:schemeClr val="tx2"/>
                </a:solidFill>
              </a:rPr>
              <a:t>: contains about 68% of the measurements  (</a:t>
            </a:r>
            <a:r>
              <a:rPr lang="el-GR" sz="2400" smtClean="0">
                <a:solidFill>
                  <a:schemeClr val="tx2"/>
                </a:solidFill>
              </a:rPr>
              <a:t>μ</a:t>
            </a:r>
            <a:r>
              <a:rPr lang="en-US" sz="2400" smtClean="0">
                <a:solidFill>
                  <a:schemeClr val="tx2"/>
                </a:solidFill>
              </a:rPr>
              <a:t>: mean, </a:t>
            </a:r>
            <a:r>
              <a:rPr lang="el-GR" sz="2400" smtClean="0">
                <a:solidFill>
                  <a:schemeClr val="tx2"/>
                </a:solidFill>
              </a:rPr>
              <a:t>σ</a:t>
            </a:r>
            <a:r>
              <a:rPr lang="en-US" sz="2400" smtClean="0">
                <a:solidFill>
                  <a:schemeClr val="tx2"/>
                </a:solidFill>
              </a:rPr>
              <a:t>: standard deviation)</a:t>
            </a:r>
          </a:p>
          <a:p>
            <a:pPr lvl="1"/>
            <a:r>
              <a:rPr lang="en-US" sz="2400" smtClean="0">
                <a:solidFill>
                  <a:schemeClr val="tx2"/>
                </a:solidFill>
              </a:rPr>
              <a:t> From </a:t>
            </a:r>
            <a:r>
              <a:rPr lang="el-GR" sz="2400" smtClean="0">
                <a:solidFill>
                  <a:schemeClr val="tx2"/>
                </a:solidFill>
              </a:rPr>
              <a:t>μ</a:t>
            </a:r>
            <a:r>
              <a:rPr lang="en-US" sz="2400" smtClean="0">
                <a:solidFill>
                  <a:schemeClr val="tx2"/>
                </a:solidFill>
                <a:latin typeface="Tahoma" pitchFamily="34" charset="0"/>
              </a:rPr>
              <a:t>–</a:t>
            </a:r>
            <a:r>
              <a:rPr lang="en-US" sz="2400" smtClean="0">
                <a:solidFill>
                  <a:schemeClr val="tx2"/>
                </a:solidFill>
              </a:rPr>
              <a:t>2</a:t>
            </a:r>
            <a:r>
              <a:rPr lang="el-GR" sz="2400" smtClean="0">
                <a:solidFill>
                  <a:schemeClr val="tx2"/>
                </a:solidFill>
              </a:rPr>
              <a:t>σ</a:t>
            </a:r>
            <a:r>
              <a:rPr lang="en-US" sz="2400" smtClean="0">
                <a:solidFill>
                  <a:schemeClr val="tx2"/>
                </a:solidFill>
              </a:rPr>
              <a:t> to </a:t>
            </a:r>
            <a:r>
              <a:rPr lang="el-GR" sz="2400" smtClean="0">
                <a:solidFill>
                  <a:schemeClr val="tx2"/>
                </a:solidFill>
              </a:rPr>
              <a:t>μ</a:t>
            </a:r>
            <a:r>
              <a:rPr lang="en-US" sz="2400" smtClean="0">
                <a:solidFill>
                  <a:schemeClr val="tx2"/>
                </a:solidFill>
              </a:rPr>
              <a:t>+2</a:t>
            </a:r>
            <a:r>
              <a:rPr lang="el-GR" sz="2400" smtClean="0">
                <a:solidFill>
                  <a:schemeClr val="tx2"/>
                </a:solidFill>
              </a:rPr>
              <a:t>σ</a:t>
            </a:r>
            <a:r>
              <a:rPr lang="en-US" sz="2400" smtClean="0">
                <a:solidFill>
                  <a:schemeClr val="tx2"/>
                </a:solidFill>
              </a:rPr>
              <a:t>: contains about 95% of it</a:t>
            </a:r>
          </a:p>
          <a:p>
            <a:pPr lvl="1"/>
            <a:r>
              <a:rPr lang="en-US" sz="2400" smtClean="0">
                <a:solidFill>
                  <a:schemeClr val="tx2"/>
                </a:solidFill>
              </a:rPr>
              <a:t>From </a:t>
            </a:r>
            <a:r>
              <a:rPr lang="el-GR" sz="2400" smtClean="0">
                <a:solidFill>
                  <a:schemeClr val="tx2"/>
                </a:solidFill>
              </a:rPr>
              <a:t>μ</a:t>
            </a:r>
            <a:r>
              <a:rPr lang="en-US" sz="2400" smtClean="0">
                <a:solidFill>
                  <a:schemeClr val="tx2"/>
                </a:solidFill>
                <a:latin typeface="Tahoma" pitchFamily="34" charset="0"/>
              </a:rPr>
              <a:t>–</a:t>
            </a:r>
            <a:r>
              <a:rPr lang="en-US" sz="2400" smtClean="0">
                <a:solidFill>
                  <a:schemeClr val="tx2"/>
                </a:solidFill>
              </a:rPr>
              <a:t>3</a:t>
            </a:r>
            <a:r>
              <a:rPr lang="el-GR" sz="2400" smtClean="0">
                <a:solidFill>
                  <a:schemeClr val="tx2"/>
                </a:solidFill>
              </a:rPr>
              <a:t>σ</a:t>
            </a:r>
            <a:r>
              <a:rPr lang="en-US" sz="2400" smtClean="0">
                <a:solidFill>
                  <a:schemeClr val="tx2"/>
                </a:solidFill>
              </a:rPr>
              <a:t> to </a:t>
            </a:r>
            <a:r>
              <a:rPr lang="el-GR" sz="2400" smtClean="0">
                <a:solidFill>
                  <a:schemeClr val="tx2"/>
                </a:solidFill>
              </a:rPr>
              <a:t>μ</a:t>
            </a:r>
            <a:r>
              <a:rPr lang="en-US" sz="2400" smtClean="0">
                <a:solidFill>
                  <a:schemeClr val="tx2"/>
                </a:solidFill>
              </a:rPr>
              <a:t>+3</a:t>
            </a:r>
            <a:r>
              <a:rPr lang="el-GR" sz="2400" smtClean="0">
                <a:solidFill>
                  <a:schemeClr val="tx2"/>
                </a:solidFill>
              </a:rPr>
              <a:t>σ</a:t>
            </a:r>
            <a:r>
              <a:rPr lang="en-US" sz="2400" smtClean="0">
                <a:solidFill>
                  <a:schemeClr val="tx2"/>
                </a:solidFill>
              </a:rPr>
              <a:t>: contains about 99.7% of it</a:t>
            </a:r>
          </a:p>
          <a:p>
            <a:pPr lvl="1"/>
            <a:endParaRPr lang="en-US" sz="2400" smtClean="0">
              <a:solidFill>
                <a:schemeClr val="tx2"/>
              </a:solidFill>
            </a:endParaRPr>
          </a:p>
          <a:p>
            <a:pPr>
              <a:buFontTx/>
              <a:buNone/>
            </a:pPr>
            <a:endParaRPr lang="en-US" sz="2400" smtClean="0">
              <a:solidFill>
                <a:schemeClr val="hlink"/>
              </a:solidFill>
            </a:endParaRPr>
          </a:p>
          <a:p>
            <a:pPr>
              <a:buFontTx/>
              <a:buNone/>
            </a:pPr>
            <a:endParaRPr lang="en-US" sz="2400" smtClean="0"/>
          </a:p>
        </p:txBody>
      </p:sp>
      <p:pic>
        <p:nvPicPr>
          <p:cNvPr id="16391" name="Picture 4" descr="normal1-95"/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00413" y="3913188"/>
            <a:ext cx="2684462" cy="2057400"/>
          </a:xfrm>
          <a:noFill/>
        </p:spPr>
      </p:pic>
      <p:pic>
        <p:nvPicPr>
          <p:cNvPr id="16392" name="Picture 5" descr="normal1-68"/>
          <p:cNvPicPr>
            <a:picLocks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886200"/>
            <a:ext cx="2986088" cy="2438400"/>
          </a:xfrm>
          <a:noFill/>
        </p:spPr>
      </p:pic>
      <p:pic>
        <p:nvPicPr>
          <p:cNvPr id="16393" name="Picture 6" descr="normal1-9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13" y="3810000"/>
            <a:ext cx="298608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2D3189-11EE-4902-9434-2791AC9C682A}" type="slidenum">
              <a:rPr lang="en-US" sz="1400" smtClean="0"/>
              <a:pPr/>
              <a:t>16</a:t>
            </a:fld>
            <a:endParaRPr lang="en-US" sz="140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en-US" sz="4000" smtClean="0"/>
              <a:t>Graphic Displays of Basic Statistical Descriptions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4114800"/>
          </a:xfrm>
        </p:spPr>
        <p:txBody>
          <a:bodyPr/>
          <a:lstStyle/>
          <a:p>
            <a:pPr>
              <a:buSzPct val="80000"/>
            </a:pPr>
            <a:r>
              <a:rPr lang="en-US" sz="2400" b="1" smtClean="0"/>
              <a:t>Boxplot: graphic display of five-number summary</a:t>
            </a:r>
          </a:p>
          <a:p>
            <a:pPr>
              <a:buSzPct val="80000"/>
            </a:pPr>
            <a:r>
              <a:rPr lang="en-US" sz="2400" b="1" smtClean="0"/>
              <a:t>Histogram: x-axis are values, y-axis repres. frequencies </a:t>
            </a:r>
          </a:p>
          <a:p>
            <a:pPr>
              <a:buSzPct val="80000"/>
            </a:pPr>
            <a:r>
              <a:rPr lang="en-US" sz="2400" b="1" smtClean="0"/>
              <a:t>Quantile plot:  each value </a:t>
            </a:r>
            <a:r>
              <a:rPr lang="en-US" sz="2400" b="1" i="1" smtClean="0"/>
              <a:t>x</a:t>
            </a:r>
            <a:r>
              <a:rPr lang="en-US" sz="2400" b="1" i="1" baseline="-25000" smtClean="0"/>
              <a:t>i</a:t>
            </a:r>
            <a:r>
              <a:rPr lang="en-US" sz="2400" b="1" baseline="-25000" smtClean="0"/>
              <a:t>  </a:t>
            </a:r>
            <a:r>
              <a:rPr lang="en-US" sz="2400" b="1" smtClean="0"/>
              <a:t>is paired with </a:t>
            </a:r>
            <a:r>
              <a:rPr lang="en-US" sz="2400" b="1" i="1" smtClean="0"/>
              <a:t>f</a:t>
            </a:r>
            <a:r>
              <a:rPr lang="en-US" sz="2400" b="1" i="1" baseline="-25000" smtClean="0"/>
              <a:t>i </a:t>
            </a:r>
            <a:r>
              <a:rPr lang="en-US" sz="2400" b="1" smtClean="0"/>
              <a:t> indicating that approximately 100 </a:t>
            </a:r>
            <a:r>
              <a:rPr lang="en-US" sz="2400" b="1" i="1" smtClean="0"/>
              <a:t>f</a:t>
            </a:r>
            <a:r>
              <a:rPr lang="en-US" sz="2400" b="1" i="1" baseline="-25000" smtClean="0"/>
              <a:t>i </a:t>
            </a:r>
            <a:r>
              <a:rPr lang="en-US" sz="2400" b="1" smtClean="0"/>
              <a:t>% of data  are </a:t>
            </a:r>
            <a:r>
              <a:rPr lang="en-US" sz="2400" b="1" smtClean="0">
                <a:sym typeface="Symbol" pitchFamily="18" charset="2"/>
              </a:rPr>
              <a:t></a:t>
            </a:r>
            <a:r>
              <a:rPr lang="en-US" sz="2400" b="1" smtClean="0"/>
              <a:t> </a:t>
            </a:r>
            <a:r>
              <a:rPr lang="en-US" sz="2400" b="1" i="1" smtClean="0"/>
              <a:t>x</a:t>
            </a:r>
            <a:r>
              <a:rPr lang="en-US" sz="2400" b="1" i="1" baseline="-25000" smtClean="0"/>
              <a:t>i</a:t>
            </a:r>
            <a:r>
              <a:rPr lang="en-US" sz="2400" b="1" baseline="-25000" smtClean="0"/>
              <a:t> </a:t>
            </a:r>
            <a:endParaRPr lang="en-US" sz="2400" b="1" smtClean="0"/>
          </a:p>
          <a:p>
            <a:pPr>
              <a:buSzPct val="80000"/>
            </a:pPr>
            <a:r>
              <a:rPr lang="en-US" sz="2400" b="1" smtClean="0"/>
              <a:t>Quantile-quantile (q-q) plot: graphs the quantiles of one univariant distribution against the corresponding quantiles of another</a:t>
            </a:r>
          </a:p>
          <a:p>
            <a:pPr>
              <a:buSzPct val="80000"/>
            </a:pPr>
            <a:r>
              <a:rPr lang="en-US" sz="2400" b="1" smtClean="0"/>
              <a:t>Scatter plot: each pair of values is a pair of coordinates and plotted as points in the plane</a:t>
            </a:r>
          </a:p>
          <a:p>
            <a:pPr>
              <a:buSzPct val="80000"/>
            </a:pPr>
            <a:r>
              <a:rPr lang="en-US" sz="2400" b="1" smtClean="0"/>
              <a:t>Loess (local regression) curve: add a smooth curve to a scatter plot to provide better perception of the pattern of dependence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F92102-E099-4219-A7C9-723E678EE3ED}" type="slidenum">
              <a:rPr lang="en-US" sz="1400" smtClean="0"/>
              <a:pPr/>
              <a:t>17</a:t>
            </a:fld>
            <a:endParaRPr lang="en-US" sz="1400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4818063" cy="1143000"/>
          </a:xfrm>
        </p:spPr>
        <p:txBody>
          <a:bodyPr/>
          <a:lstStyle/>
          <a:p>
            <a:r>
              <a:rPr lang="en-US" smtClean="0"/>
              <a:t>Histogram Analysis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559675" cy="2028825"/>
          </a:xfrm>
        </p:spPr>
        <p:txBody>
          <a:bodyPr/>
          <a:lstStyle/>
          <a:p>
            <a:r>
              <a:rPr lang="en-US" sz="2800" smtClean="0"/>
              <a:t>Graph displays of basic statistical class descriptions</a:t>
            </a:r>
          </a:p>
          <a:p>
            <a:pPr lvl="1"/>
            <a:r>
              <a:rPr lang="en-US" sz="2400" smtClean="0"/>
              <a:t>Frequency histograms </a:t>
            </a:r>
          </a:p>
          <a:p>
            <a:pPr lvl="2"/>
            <a:r>
              <a:rPr lang="en-US" sz="2000" smtClean="0"/>
              <a:t>A univariate graphical method</a:t>
            </a:r>
          </a:p>
          <a:p>
            <a:pPr lvl="2"/>
            <a:r>
              <a:rPr lang="en-US" sz="2000" smtClean="0"/>
              <a:t>Consists of a set of rectangles that reflect the counts or frequencies of the classes present in the given data</a:t>
            </a:r>
          </a:p>
        </p:txBody>
      </p:sp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33800"/>
            <a:ext cx="4724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1945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1946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9E55E8-8B7C-4F64-BFF7-4D7AD80100D5}" type="slidenum">
              <a:rPr lang="en-US" sz="1400" smtClean="0"/>
              <a:pPr/>
              <a:t>18</a:t>
            </a:fld>
            <a:endParaRPr lang="en-US" sz="1400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762000"/>
          </a:xfrm>
        </p:spPr>
        <p:txBody>
          <a:bodyPr/>
          <a:lstStyle/>
          <a:p>
            <a:r>
              <a:rPr lang="en-US" sz="4000" smtClean="0"/>
              <a:t>Histograms Often Tells More than Boxplots</a:t>
            </a:r>
          </a:p>
        </p:txBody>
      </p:sp>
      <p:graphicFrame>
        <p:nvGraphicFramePr>
          <p:cNvPr id="19462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827088" y="1981200"/>
          <a:ext cx="3673475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SmartDraw" r:id="rId4" imgW="3063240" imgH="1691640" progId="SmartDraw.2">
                  <p:embed/>
                </p:oleObj>
              </mc:Choice>
              <mc:Fallback>
                <p:oleObj name="SmartDraw" r:id="rId4" imgW="3063240" imgH="1691640" progId="SmartDraw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81200"/>
                        <a:ext cx="3673475" cy="19192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827088" y="4164013"/>
          <a:ext cx="3603625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SmartDraw" r:id="rId6" imgW="3063240" imgH="1691640" progId="SmartDraw.2">
                  <p:embed/>
                </p:oleObj>
              </mc:Choice>
              <mc:Fallback>
                <p:oleObj name="SmartDraw" r:id="rId6" imgW="3063240" imgH="1691640" progId="SmartDraw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64013"/>
                        <a:ext cx="3603625" cy="19319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4876800" y="1219200"/>
            <a:ext cx="3657600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The two histograms shown in the left may have the same boxplot representation</a:t>
            </a:r>
          </a:p>
          <a:p>
            <a:pPr marL="742950" lvl="1" indent="-285750" algn="l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/>
              <a:t>The same values for: min, Q1, median, Q3, max</a:t>
            </a:r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But they have rather different data distributions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745AE0-C98C-43AC-AD69-7442B40C5275}" type="slidenum">
              <a:rPr lang="en-US" sz="1400" smtClean="0"/>
              <a:pPr/>
              <a:t>19</a:t>
            </a:fld>
            <a:endParaRPr lang="en-US" sz="1400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Scatter plot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1412875"/>
          </a:xfrm>
        </p:spPr>
        <p:txBody>
          <a:bodyPr/>
          <a:lstStyle/>
          <a:p>
            <a:r>
              <a:rPr lang="en-US" sz="2800" smtClean="0"/>
              <a:t>Provides a first look at bivariate data to see clusters of points, outliers, etc</a:t>
            </a:r>
          </a:p>
          <a:p>
            <a:r>
              <a:rPr lang="en-US" sz="2800" smtClean="0"/>
              <a:t>Each pair of values is treated as a pair of coordinates and plotted as points in the plane</a:t>
            </a:r>
          </a:p>
        </p:txBody>
      </p:sp>
      <p:pic>
        <p:nvPicPr>
          <p:cNvPr id="204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71800"/>
            <a:ext cx="6400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59BF0D-5CA1-44A1-BABC-4C50264FCB5D}" type="slidenum">
              <a:rPr lang="en-US" sz="1400" smtClean="0"/>
              <a:pPr/>
              <a:t>2</a:t>
            </a:fld>
            <a:endParaRPr lang="en-US" sz="1400" smtClean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b="1" smtClean="0"/>
              <a:t>Learning Objectives</a:t>
            </a:r>
            <a:endParaRPr lang="en-US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3657600"/>
          </a:xfrm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Why do we need to preprocess data?</a:t>
            </a:r>
          </a:p>
          <a:p>
            <a:endParaRPr lang="en-US" dirty="0" smtClean="0"/>
          </a:p>
          <a:p>
            <a:r>
              <a:rPr lang="en-US" dirty="0" smtClean="0"/>
              <a:t>Descriptive data summarization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3838AF-E3D8-4BB6-9D1A-98E4701EDFC3}" type="slidenum">
              <a:rPr lang="en-US" sz="1400" smtClean="0"/>
              <a:pPr/>
              <a:t>20</a:t>
            </a:fld>
            <a:endParaRPr lang="en-US" sz="1400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Loess Curve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15400" cy="1609725"/>
          </a:xfrm>
        </p:spPr>
        <p:txBody>
          <a:bodyPr/>
          <a:lstStyle/>
          <a:p>
            <a:r>
              <a:rPr lang="en-US" sz="2800" smtClean="0"/>
              <a:t>Adds a smooth curve to a scatter plot in order to provide better perception of the pattern of dependence</a:t>
            </a:r>
          </a:p>
          <a:p>
            <a:r>
              <a:rPr lang="en-US" sz="2800" smtClean="0"/>
              <a:t>Loess curve is fitted by setting two parameters: a smoothing parameter, and the degree of the polynomials that are fitted by the regression</a:t>
            </a:r>
          </a:p>
        </p:txBody>
      </p:sp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86138"/>
            <a:ext cx="67818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B0B00F-925D-46DF-BD92-0EFB10770046}" type="slidenum">
              <a:rPr lang="en-US" sz="1400" smtClean="0"/>
              <a:pPr/>
              <a:t>21</a:t>
            </a:fld>
            <a:endParaRPr lang="en-US" sz="1400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  <a:noFill/>
        </p:spPr>
        <p:txBody>
          <a:bodyPr lIns="92075" tIns="46038" rIns="92075" bIns="46038"/>
          <a:lstStyle/>
          <a:p>
            <a:r>
              <a:rPr lang="en-US" sz="4000" smtClean="0"/>
              <a:t>Positively and Negatively Correlated Data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8200" y="4495800"/>
            <a:ext cx="3956050" cy="1120775"/>
          </a:xfrm>
          <a:noFill/>
        </p:spPr>
        <p:txBody>
          <a:bodyPr lIns="92075" tIns="46038" rIns="92075" bIns="46038"/>
          <a:lstStyle/>
          <a:p>
            <a:pPr>
              <a:lnSpc>
                <a:spcPct val="140000"/>
              </a:lnSpc>
            </a:pPr>
            <a:r>
              <a:rPr lang="en-US" sz="2000" smtClean="0"/>
              <a:t>The left half fragment is positively correlated</a:t>
            </a:r>
          </a:p>
          <a:p>
            <a:pPr>
              <a:lnSpc>
                <a:spcPct val="140000"/>
              </a:lnSpc>
            </a:pPr>
            <a:r>
              <a:rPr lang="en-US" sz="2000" smtClean="0"/>
              <a:t>The right half is negative correlated</a:t>
            </a:r>
            <a:endParaRPr lang="en-US" sz="2000" smtClean="0">
              <a:solidFill>
                <a:schemeClr val="hlink"/>
              </a:solidFill>
            </a:endParaRPr>
          </a:p>
        </p:txBody>
      </p:sp>
      <p:pic>
        <p:nvPicPr>
          <p:cNvPr id="22535" name="Picture 4" descr="ha02correl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33655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5" descr="ha02correl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19200"/>
            <a:ext cx="3810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6" descr="fig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0"/>
            <a:ext cx="3505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8" name="Rectangle 7"/>
          <p:cNvSpPr>
            <a:spLocks noChangeArrowheads="1"/>
          </p:cNvSpPr>
          <p:nvPr/>
        </p:nvSpPr>
        <p:spPr bwMode="auto">
          <a:xfrm>
            <a:off x="4495800" y="4648200"/>
            <a:ext cx="4267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2355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2355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7F338E-2933-4B87-BC8A-22AEA980FCA2}" type="slidenum">
              <a:rPr lang="en-US" sz="1400" smtClean="0"/>
              <a:pPr/>
              <a:t>22</a:t>
            </a:fld>
            <a:endParaRPr lang="en-US" sz="1400" smtClean="0"/>
          </a:p>
        </p:txBody>
      </p:sp>
      <p:pic>
        <p:nvPicPr>
          <p:cNvPr id="23557" name="Picture 2" descr="fig18-1"/>
          <p:cNvPicPr>
            <a:picLocks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0"/>
            <a:ext cx="4038600" cy="3733800"/>
          </a:xfrm>
          <a:noFill/>
        </p:spPr>
      </p:pic>
      <p:pic>
        <p:nvPicPr>
          <p:cNvPr id="23558" name="Picture 3" descr="fig18-2"/>
          <p:cNvPicPr>
            <a:picLocks noChangeAspect="1" noChangeArrowheads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3352800"/>
            <a:ext cx="4191000" cy="3505200"/>
          </a:xfrm>
          <a:noFill/>
        </p:spPr>
      </p:pic>
      <p:pic>
        <p:nvPicPr>
          <p:cNvPr id="23559" name="Picture 4" descr="fig18-3"/>
          <p:cNvPicPr>
            <a:picLocks noChangeAspect="1" noChangeArrowheads="1"/>
          </p:cNvPicPr>
          <p:nvPr>
            <p:ph sz="quarter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8525" y="2541588"/>
            <a:ext cx="3956050" cy="2865437"/>
          </a:xfrm>
          <a:noFill/>
        </p:spPr>
      </p:pic>
      <p:sp>
        <p:nvSpPr>
          <p:cNvPr id="23560" name="Rectangle 5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z="4000" smtClean="0"/>
              <a:t> Not Correlated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639E71-9493-43F9-9E7C-A640EBEAE9A6}" type="slidenum">
              <a:rPr lang="en-US" sz="1400" smtClean="0"/>
              <a:pPr/>
              <a:t>23</a:t>
            </a:fld>
            <a:endParaRPr lang="en-US" sz="1400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r>
              <a:rPr lang="en-US" smtClean="0"/>
              <a:t>Data Visualization and Its Methods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smtClean="0"/>
              <a:t>Why data visualization?</a:t>
            </a:r>
          </a:p>
          <a:p>
            <a:pPr lvl="1">
              <a:lnSpc>
                <a:spcPct val="110000"/>
              </a:lnSpc>
            </a:pPr>
            <a:r>
              <a:rPr lang="en-US" sz="2000" smtClean="0">
                <a:solidFill>
                  <a:schemeClr val="tx2"/>
                </a:solidFill>
              </a:rPr>
              <a:t>Gain insight</a:t>
            </a:r>
            <a:r>
              <a:rPr lang="en-US" sz="2000" smtClean="0"/>
              <a:t> into an information space by mapping data onto graphical primitives</a:t>
            </a:r>
          </a:p>
          <a:p>
            <a:pPr lvl="1">
              <a:lnSpc>
                <a:spcPct val="110000"/>
              </a:lnSpc>
            </a:pPr>
            <a:r>
              <a:rPr lang="en-US" sz="2000" smtClean="0">
                <a:solidFill>
                  <a:schemeClr val="tx2"/>
                </a:solidFill>
              </a:rPr>
              <a:t>Provide qualitative overview</a:t>
            </a:r>
            <a:r>
              <a:rPr lang="en-US" sz="2000" smtClean="0"/>
              <a:t> of large data sets</a:t>
            </a:r>
          </a:p>
          <a:p>
            <a:pPr lvl="1">
              <a:lnSpc>
                <a:spcPct val="110000"/>
              </a:lnSpc>
            </a:pPr>
            <a:r>
              <a:rPr lang="en-US" sz="2000" smtClean="0">
                <a:solidFill>
                  <a:schemeClr val="tx2"/>
                </a:solidFill>
              </a:rPr>
              <a:t>Search</a:t>
            </a:r>
            <a:r>
              <a:rPr lang="en-US" sz="2000" smtClean="0"/>
              <a:t> for patterns, trends, structure, irregularities, relationships among data</a:t>
            </a:r>
          </a:p>
          <a:p>
            <a:pPr lvl="1">
              <a:lnSpc>
                <a:spcPct val="110000"/>
              </a:lnSpc>
            </a:pPr>
            <a:r>
              <a:rPr lang="en-US" sz="2000" smtClean="0">
                <a:solidFill>
                  <a:schemeClr val="tx2"/>
                </a:solidFill>
              </a:rPr>
              <a:t>Help find interesting regions and suitable parameters</a:t>
            </a:r>
            <a:r>
              <a:rPr lang="en-US" sz="2000" smtClean="0"/>
              <a:t> for further quantitative analysis</a:t>
            </a:r>
          </a:p>
          <a:p>
            <a:pPr lvl="1">
              <a:lnSpc>
                <a:spcPct val="110000"/>
              </a:lnSpc>
            </a:pPr>
            <a:r>
              <a:rPr lang="en-US" sz="2000" smtClean="0">
                <a:solidFill>
                  <a:schemeClr val="tx2"/>
                </a:solidFill>
              </a:rPr>
              <a:t>Provide a visual proof</a:t>
            </a:r>
            <a:r>
              <a:rPr lang="en-US" sz="2000" smtClean="0"/>
              <a:t> of computer representations derived</a:t>
            </a:r>
          </a:p>
          <a:p>
            <a:pPr>
              <a:lnSpc>
                <a:spcPct val="110000"/>
              </a:lnSpc>
            </a:pPr>
            <a:r>
              <a:rPr lang="en-US" sz="2400" smtClean="0"/>
              <a:t>Typical visualization methods:</a:t>
            </a:r>
          </a:p>
          <a:p>
            <a:pPr lvl="1">
              <a:lnSpc>
                <a:spcPct val="110000"/>
              </a:lnSpc>
            </a:pPr>
            <a:r>
              <a:rPr lang="en-US" sz="2000" smtClean="0"/>
              <a:t>Geometric techniques</a:t>
            </a:r>
          </a:p>
          <a:p>
            <a:pPr lvl="1">
              <a:lnSpc>
                <a:spcPct val="110000"/>
              </a:lnSpc>
            </a:pPr>
            <a:r>
              <a:rPr lang="de-DE" sz="2000" smtClean="0"/>
              <a:t>Icon-based techniques</a:t>
            </a:r>
          </a:p>
          <a:p>
            <a:pPr lvl="1">
              <a:lnSpc>
                <a:spcPct val="110000"/>
              </a:lnSpc>
            </a:pPr>
            <a:r>
              <a:rPr lang="de-DE" sz="2000" smtClean="0"/>
              <a:t>Hierarchical techniques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755D3F-5C90-4637-800E-E9EC74E34638}" type="slidenum">
              <a:rPr lang="en-US" sz="1400" smtClean="0"/>
              <a:pPr/>
              <a:t>24</a:t>
            </a:fld>
            <a:endParaRPr lang="en-US" sz="1400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609600"/>
          </a:xfrm>
        </p:spPr>
        <p:txBody>
          <a:bodyPr/>
          <a:lstStyle/>
          <a:p>
            <a:r>
              <a:rPr lang="de-DE" sz="4000" smtClean="0">
                <a:latin typeface="Arial" charset="0"/>
              </a:rPr>
              <a:t>Scatterplot Matrices</a:t>
            </a:r>
            <a:endParaRPr lang="en-US" sz="4000" smtClean="0">
              <a:latin typeface="Arial" charset="0"/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867400"/>
            <a:ext cx="7772400" cy="2413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1800" smtClean="0"/>
              <a:t>Matrix </a:t>
            </a:r>
            <a:r>
              <a:rPr lang="de-DE" sz="1800" smtClean="0"/>
              <a:t>of scatterplots (x-y-diagrams) of the k-dim. data [total of (k2/2-k) scatterplots]</a:t>
            </a:r>
            <a:endParaRPr lang="en-US" sz="1800" smtClean="0"/>
          </a:p>
        </p:txBody>
      </p:sp>
      <p:pic>
        <p:nvPicPr>
          <p:cNvPr id="25607" name="Picture 4" descr="scat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33400"/>
            <a:ext cx="541020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Text Box 5"/>
          <p:cNvSpPr txBox="1">
            <a:spLocks noChangeArrowheads="1"/>
          </p:cNvSpPr>
          <p:nvPr/>
        </p:nvSpPr>
        <p:spPr bwMode="auto">
          <a:xfrm rot="-5400000">
            <a:off x="-69056" y="3421856"/>
            <a:ext cx="3155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de-DE" sz="800">
                <a:solidFill>
                  <a:schemeClr val="accent1"/>
                </a:solidFill>
                <a:latin typeface="Arial" charset="0"/>
              </a:rPr>
              <a:t>Used by</a:t>
            </a:r>
            <a:r>
              <a:rPr lang="de-DE" sz="800" u="sng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de-DE" sz="800">
                <a:solidFill>
                  <a:schemeClr val="accent1"/>
                </a:solidFill>
                <a:latin typeface="Arial" charset="0"/>
              </a:rPr>
              <a:t>ermission of M. Ward, Worcester Polytechnic</a:t>
            </a:r>
            <a:r>
              <a:rPr lang="de-DE" sz="1200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de-DE" sz="800">
                <a:solidFill>
                  <a:schemeClr val="accent1"/>
                </a:solidFill>
                <a:latin typeface="Arial" charset="0"/>
              </a:rPr>
              <a:t>Institute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B600F7-6153-4310-ACC6-84BB06723EEA}" type="slidenum">
              <a:rPr lang="en-US" sz="1400" smtClean="0"/>
              <a:pPr/>
              <a:t>25</a:t>
            </a:fld>
            <a:endParaRPr lang="en-US" sz="1400" smtClean="0"/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0" y="5410200"/>
            <a:ext cx="89916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1044575" indent="-1588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tabLst>
                <a:tab pos="1333500" algn="l"/>
              </a:tabLst>
            </a:pPr>
            <a:endParaRPr lang="de-DE" sz="2000" b="1" u="sng">
              <a:latin typeface="Arial" charset="0"/>
            </a:endParaRPr>
          </a:p>
        </p:txBody>
      </p:sp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7381875" y="2590800"/>
            <a:ext cx="14573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de-DE" sz="1400">
                <a:solidFill>
                  <a:schemeClr val="tx2"/>
                </a:solidFill>
                <a:latin typeface="Arial" charset="0"/>
              </a:rPr>
              <a:t>news articles</a:t>
            </a:r>
            <a:br>
              <a:rPr lang="de-DE" sz="1400">
                <a:solidFill>
                  <a:schemeClr val="tx2"/>
                </a:solidFill>
                <a:latin typeface="Arial" charset="0"/>
              </a:rPr>
            </a:br>
            <a:r>
              <a:rPr lang="de-DE" sz="1400">
                <a:solidFill>
                  <a:schemeClr val="tx2"/>
                </a:solidFill>
                <a:latin typeface="Arial" charset="0"/>
              </a:rPr>
              <a:t>visualized as</a:t>
            </a:r>
            <a:br>
              <a:rPr lang="de-DE" sz="1400">
                <a:solidFill>
                  <a:schemeClr val="tx2"/>
                </a:solidFill>
                <a:latin typeface="Arial" charset="0"/>
              </a:rPr>
            </a:br>
            <a:r>
              <a:rPr lang="de-DE" sz="1400">
                <a:solidFill>
                  <a:schemeClr val="tx2"/>
                </a:solidFill>
                <a:latin typeface="Arial" charset="0"/>
              </a:rPr>
              <a:t>a landscape</a:t>
            </a:r>
          </a:p>
        </p:txBody>
      </p:sp>
      <p:pic>
        <p:nvPicPr>
          <p:cNvPr id="26631" name="Picture 4" descr="Landsca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38200"/>
            <a:ext cx="5638800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5"/>
          <p:cNvSpPr txBox="1">
            <a:spLocks noChangeArrowheads="1"/>
          </p:cNvSpPr>
          <p:nvPr/>
        </p:nvSpPr>
        <p:spPr bwMode="auto">
          <a:xfrm rot="-5400000">
            <a:off x="-442912" y="3351212"/>
            <a:ext cx="3721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de-DE" sz="1000">
                <a:solidFill>
                  <a:schemeClr val="accent1"/>
                </a:solidFill>
                <a:latin typeface="Arial" charset="0"/>
              </a:rPr>
              <a:t>Used by permission of B. Wright, Visible Decisions Inc.</a:t>
            </a:r>
          </a:p>
        </p:txBody>
      </p:sp>
      <p:sp>
        <p:nvSpPr>
          <p:cNvPr id="26633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mtClean="0">
                <a:latin typeface="Arial" charset="0"/>
              </a:rPr>
              <a:t>Landscapes</a:t>
            </a:r>
            <a:endParaRPr lang="en-US" sz="6000" smtClean="0">
              <a:latin typeface="Arial" charset="0"/>
            </a:endParaRPr>
          </a:p>
        </p:txBody>
      </p:sp>
      <p:sp>
        <p:nvSpPr>
          <p:cNvPr id="2663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5181600"/>
            <a:ext cx="83820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400" smtClean="0"/>
              <a:t>Visualization of the data as perspective landscape</a:t>
            </a:r>
            <a:endParaRPr lang="de-DE" sz="2400" b="1" smtClean="0"/>
          </a:p>
          <a:p>
            <a:pPr>
              <a:lnSpc>
                <a:spcPct val="90000"/>
              </a:lnSpc>
            </a:pPr>
            <a:r>
              <a:rPr lang="de-DE" sz="2400" smtClean="0"/>
              <a:t>The data needs to be transformed into a (possibly artificial) 2D spatial representation which preserves the characteristics of the data </a:t>
            </a:r>
            <a:endParaRPr lang="en-US" sz="2400" smtClean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70508D-A686-48CE-93B6-7BE21FCA6834}" type="slidenum">
              <a:rPr lang="en-US" sz="1400" smtClean="0"/>
              <a:pPr/>
              <a:t>26</a:t>
            </a:fld>
            <a:endParaRPr lang="en-US" sz="140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4000" smtClean="0"/>
              <a:t>Tree-Map</a:t>
            </a:r>
            <a:endParaRPr lang="en-US" sz="4000" smtClean="0">
              <a:solidFill>
                <a:schemeClr val="tx1"/>
              </a:solidFill>
            </a:endParaRP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610600" cy="1676400"/>
          </a:xfrm>
        </p:spPr>
        <p:txBody>
          <a:bodyPr/>
          <a:lstStyle/>
          <a:p>
            <a:r>
              <a:rPr lang="de-DE" sz="2800" smtClean="0"/>
              <a:t>Screen-filling method which uses a hierarchical partitioning of the screen into regions depending on the attribute values</a:t>
            </a:r>
            <a:endParaRPr lang="de-DE" sz="2800" b="1" smtClean="0"/>
          </a:p>
          <a:p>
            <a:r>
              <a:rPr lang="de-DE" sz="2800" smtClean="0"/>
              <a:t>The x- and y-dimension of the screen are partitioned alternately according to the attribute values (classes)</a:t>
            </a:r>
            <a:endParaRPr lang="en-US" sz="2800" smtClean="0"/>
          </a:p>
        </p:txBody>
      </p:sp>
      <p:pic>
        <p:nvPicPr>
          <p:cNvPr id="27655" name="Picture 4" descr="all102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48000"/>
            <a:ext cx="533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Text Box 5"/>
          <p:cNvSpPr txBox="1">
            <a:spLocks noChangeArrowheads="1"/>
          </p:cNvSpPr>
          <p:nvPr/>
        </p:nvSpPr>
        <p:spPr bwMode="auto">
          <a:xfrm>
            <a:off x="630238" y="4419600"/>
            <a:ext cx="290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latin typeface="Tahoma" pitchFamily="34" charset="0"/>
              </a:rPr>
              <a:t>MSR Netscan Image</a:t>
            </a:r>
          </a:p>
        </p:txBody>
      </p:sp>
      <p:sp>
        <p:nvSpPr>
          <p:cNvPr id="27657" name="TextBox 8"/>
          <p:cNvSpPr txBox="1">
            <a:spLocks noChangeArrowheads="1"/>
          </p:cNvSpPr>
          <p:nvPr/>
        </p:nvSpPr>
        <p:spPr bwMode="auto">
          <a:xfrm>
            <a:off x="0" y="5715000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from Han &amp; Kamber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FBFB35-8679-4639-AF16-5AC8927DEA94}" type="slidenum">
              <a:rPr lang="en-US" sz="1400" smtClean="0"/>
              <a:pPr/>
              <a:t>27</a:t>
            </a:fld>
            <a:endParaRPr lang="en-US" sz="1400" smtClean="0"/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5250"/>
            <a:ext cx="7543800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b="1" smtClean="0"/>
              <a:t>Tree-Map of a File System (Schneiderman)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819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EFBF07-5860-40B9-BB34-F2DAA447ECF8}" type="slidenum">
              <a:rPr lang="en-US" sz="1400" smtClean="0"/>
              <a:pPr/>
              <a:t>28</a:t>
            </a:fld>
            <a:endParaRPr lang="en-US" sz="1400" smtClean="0"/>
          </a:p>
        </p:txBody>
      </p:sp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/>
          <a:lstStyle/>
          <a:p>
            <a:r>
              <a:rPr lang="en-US" sz="4800" smtClean="0"/>
              <a:t>Summary</a:t>
            </a:r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1038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 smtClean="0"/>
              <a:t>Data preparation/preprocessing: A big issue for data </a:t>
            </a:r>
            <a:r>
              <a:rPr lang="en-US" sz="2800" dirty="0" smtClean="0"/>
              <a:t>analysis </a:t>
            </a:r>
            <a:r>
              <a:rPr lang="en-US" sz="2800" smtClean="0"/>
              <a:t>and data mining</a:t>
            </a:r>
            <a:endParaRPr lang="en-US" sz="2800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Data description, data exploration, and summarization set the base for quality data preprocessing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Data preparation includes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Data cleaning 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Data integration and data transformation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Data reduction (dimensionality and </a:t>
            </a:r>
            <a:r>
              <a:rPr lang="en-US" sz="2400" dirty="0" err="1" smtClean="0"/>
              <a:t>numerosity</a:t>
            </a:r>
            <a:r>
              <a:rPr lang="en-US" sz="2400" dirty="0" smtClean="0"/>
              <a:t> reduction)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A lot a methods have been developed but data preprocessing still an active area of research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66DE8A-ABEA-43B9-A026-0381FFCD8E24}" type="slidenum">
              <a:rPr lang="en-US" sz="1400" smtClean="0"/>
              <a:pPr/>
              <a:t>3</a:t>
            </a:fld>
            <a:endParaRPr lang="en-US" sz="1400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r>
              <a:rPr lang="en-US" b="1" smtClean="0"/>
              <a:t>Learning Objectives</a:t>
            </a:r>
            <a:endParaRPr lang="en-US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464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Understand motivations for cleaning the data</a:t>
            </a:r>
          </a:p>
          <a:p>
            <a:r>
              <a:rPr lang="en-US" dirty="0" smtClean="0"/>
              <a:t>Understand how to summarize the </a:t>
            </a:r>
            <a:r>
              <a:rPr lang="en-US" dirty="0" smtClean="0"/>
              <a:t>data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590BB5-AA92-4CF3-AC5A-130CAB4E1F64}" type="slidenum">
              <a:rPr lang="en-US" sz="1400" smtClean="0"/>
              <a:pPr/>
              <a:t>4</a:t>
            </a:fld>
            <a:endParaRPr lang="en-US" sz="1400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315200" cy="762000"/>
          </a:xfrm>
        </p:spPr>
        <p:txBody>
          <a:bodyPr/>
          <a:lstStyle/>
          <a:p>
            <a:r>
              <a:rPr lang="en-US" smtClean="0"/>
              <a:t>Why Data Preprocessing?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Data mining aims at discovering relationships and other forms of knowledge from data in the real world.</a:t>
            </a:r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0" y="1828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/>
              <a:t>Data map entities in the application domain to symbolic representation through a </a:t>
            </a:r>
            <a:r>
              <a:rPr lang="en-US" sz="2800" dirty="0">
                <a:solidFill>
                  <a:schemeClr val="hlink"/>
                </a:solidFill>
              </a:rPr>
              <a:t>measurement</a:t>
            </a:r>
            <a:r>
              <a:rPr lang="en-US" sz="2800" dirty="0"/>
              <a:t> function.</a:t>
            </a:r>
          </a:p>
        </p:txBody>
      </p:sp>
      <p:sp>
        <p:nvSpPr>
          <p:cNvPr id="293897" name="Rectangle 9"/>
          <p:cNvSpPr>
            <a:spLocks noChangeArrowheads="1"/>
          </p:cNvSpPr>
          <p:nvPr/>
        </p:nvSpPr>
        <p:spPr bwMode="auto">
          <a:xfrm>
            <a:off x="0" y="2667000"/>
            <a:ext cx="9144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/>
              <a:t>Data in the real world is dirty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dirty="0">
                <a:solidFill>
                  <a:schemeClr val="hlink"/>
                </a:solidFill>
              </a:rPr>
              <a:t>incomplete</a:t>
            </a:r>
            <a:r>
              <a:rPr lang="en-US" dirty="0"/>
              <a:t>: missing data, lacking attribute values, lacking certain attributes of interest, or containing only aggregate data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dirty="0">
                <a:solidFill>
                  <a:schemeClr val="hlink"/>
                </a:solidFill>
              </a:rPr>
              <a:t>noisy</a:t>
            </a:r>
            <a:r>
              <a:rPr lang="en-US" dirty="0"/>
              <a:t>: containing errors, such as measurement errors, or outliers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dirty="0">
                <a:solidFill>
                  <a:schemeClr val="hlink"/>
                </a:solidFill>
              </a:rPr>
              <a:t>inconsistent</a:t>
            </a:r>
            <a:r>
              <a:rPr lang="en-US" dirty="0"/>
              <a:t>: containing discrepancies in codes or names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dirty="0">
                <a:solidFill>
                  <a:schemeClr val="hlink"/>
                </a:solidFill>
              </a:rPr>
              <a:t>distorted</a:t>
            </a:r>
            <a:r>
              <a:rPr lang="en-US" dirty="0"/>
              <a:t>: sampling distortion</a:t>
            </a:r>
          </a:p>
        </p:txBody>
      </p:sp>
      <p:sp>
        <p:nvSpPr>
          <p:cNvPr id="293898" name="Rectangle 10"/>
          <p:cNvSpPr>
            <a:spLocks noChangeArrowheads="1"/>
          </p:cNvSpPr>
          <p:nvPr/>
        </p:nvSpPr>
        <p:spPr bwMode="auto">
          <a:xfrm>
            <a:off x="0" y="495300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No quality data, no quality mining results! (</a:t>
            </a:r>
            <a:r>
              <a:rPr lang="en-US" sz="2800">
                <a:solidFill>
                  <a:schemeClr val="hlink"/>
                </a:solidFill>
              </a:rPr>
              <a:t>GIGO</a:t>
            </a:r>
            <a:r>
              <a:rPr lang="en-US" sz="2800"/>
              <a:t>)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/>
              <a:t>Quality decisions must be based on quality data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/>
              <a:t>Data warehouse needs consistent integration of quality data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autoUpdateAnimBg="0"/>
      <p:bldP spid="293896" grpId="0" autoUpdateAnimBg="0"/>
      <p:bldP spid="293897" grpId="0" autoUpdateAnimBg="0"/>
      <p:bldP spid="2938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5F9650-9239-4E50-942B-776B3F07AA6B}" type="slidenum">
              <a:rPr lang="en-US" sz="1400" smtClean="0"/>
              <a:pPr/>
              <a:t>5</a:t>
            </a:fld>
            <a:endParaRPr lang="en-US" sz="1400" smtClean="0"/>
          </a:p>
        </p:txBody>
      </p:sp>
      <p:sp>
        <p:nvSpPr>
          <p:cNvPr id="614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85800"/>
          </a:xfrm>
        </p:spPr>
        <p:txBody>
          <a:bodyPr/>
          <a:lstStyle/>
          <a:p>
            <a:r>
              <a:rPr lang="en-US" sz="4000" smtClean="0"/>
              <a:t>Multi-Dimensional Measure of Data Quality</a:t>
            </a:r>
            <a:endParaRPr lang="en-US" smtClean="0"/>
          </a:p>
        </p:txBody>
      </p:sp>
      <p:sp>
        <p:nvSpPr>
          <p:cNvPr id="615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94385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Data quality is multidimensional: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Accuracy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Preciseness (=reliability)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Completeness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Consistency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Timeliness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Believability (=validity)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Value added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Interpretability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Accessibility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Broad categories: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intrinsic, contextual, representational, and accessibility.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1D02D0B-DEAC-45EB-A396-85AE0D51D20B}" type="slidenum">
              <a:rPr lang="en-US" sz="1400" smtClean="0"/>
              <a:pPr/>
              <a:t>6</a:t>
            </a:fld>
            <a:endParaRPr lang="en-US" sz="140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533400"/>
          </a:xfrm>
        </p:spPr>
        <p:txBody>
          <a:bodyPr/>
          <a:lstStyle/>
          <a:p>
            <a:r>
              <a:rPr lang="en-US" sz="4000" smtClean="0"/>
              <a:t>Major Tasks in Data Preprocessing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Data cleaning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Fill in missing values, smooth noisy data, identify or remove outliers, and resolve inconsistencies and errors</a:t>
            </a:r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533400" y="2362200"/>
            <a:ext cx="815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Data integration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/>
              <a:t>Integration of multiple databases, data cubes, or files</a:t>
            </a: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533400" y="33528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Data transformation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/>
              <a:t>Normalization and aggregation</a:t>
            </a:r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533400" y="40386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Data reduction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/>
              <a:t>Obtains reduced representation in volume but produces the same or similar analytical results</a:t>
            </a:r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609600" y="5105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Data discretization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/>
              <a:t>Part of data reduction but with particular importance, especially for numerical data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 autoUpdateAnimBg="0"/>
      <p:bldP spid="296964" grpId="0" autoUpdateAnimBg="0"/>
      <p:bldP spid="296965" grpId="0" autoUpdateAnimBg="0"/>
      <p:bldP spid="296966" grpId="0" autoUpdateAnimBg="0"/>
      <p:bldP spid="29696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819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672180-48EC-4BA9-B262-2FDE1FE40A12}" type="slidenum">
              <a:rPr lang="en-US" sz="1400" smtClean="0"/>
              <a:pPr/>
              <a:t>7</a:t>
            </a:fld>
            <a:endParaRPr lang="en-US" sz="14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6934200" cy="609600"/>
          </a:xfrm>
        </p:spPr>
        <p:txBody>
          <a:bodyPr/>
          <a:lstStyle/>
          <a:p>
            <a:r>
              <a:rPr lang="en-US" sz="4000" smtClean="0"/>
              <a:t>Forms of data preprocessing</a:t>
            </a:r>
            <a:r>
              <a:rPr lang="en-US" smtClean="0"/>
              <a:t> </a:t>
            </a:r>
          </a:p>
        </p:txBody>
      </p:sp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3058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5257800" y="5791200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from Han &amp; Kamber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B31BDA-7C89-408A-8514-5B06AD3635F8}" type="slidenum">
              <a:rPr lang="en-US" sz="1400" smtClean="0"/>
              <a:pPr/>
              <a:t>8</a:t>
            </a:fld>
            <a:endParaRPr lang="en-US" sz="1400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r>
              <a:rPr lang="en-US" b="1" smtClean="0"/>
              <a:t>Learning Objectives</a:t>
            </a:r>
            <a:endParaRPr lang="en-US" smtClean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4648200"/>
          </a:xfrm>
        </p:spPr>
        <p:txBody>
          <a:bodyPr/>
          <a:lstStyle/>
          <a:p>
            <a:r>
              <a:rPr lang="en-US" dirty="0" smtClean="0"/>
              <a:t>Understand motivations for cleaning the 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Understand how to summarize the data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9/28/2012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HCI571   Isabelle Bichindaritz  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FE5501-3A02-4938-8564-9758C4A8DC1F}" type="slidenum">
              <a:rPr lang="en-US" sz="1400" smtClean="0"/>
              <a:pPr/>
              <a:t>9</a:t>
            </a:fld>
            <a:endParaRPr lang="en-US" sz="14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r>
              <a:rPr lang="en-US" sz="4000" smtClean="0"/>
              <a:t>Mining Data Descriptive</a:t>
            </a:r>
            <a:r>
              <a:rPr lang="en-US" sz="4000" smtClean="0">
                <a:solidFill>
                  <a:schemeClr val="hlink"/>
                </a:solidFill>
              </a:rPr>
              <a:t> </a:t>
            </a:r>
            <a:r>
              <a:rPr lang="en-US" sz="4000" smtClean="0"/>
              <a:t>Characteristics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924800" cy="5181600"/>
          </a:xfrm>
        </p:spPr>
        <p:txBody>
          <a:bodyPr/>
          <a:lstStyle/>
          <a:p>
            <a:pPr>
              <a:lnSpc>
                <a:spcPct val="120000"/>
              </a:lnSpc>
              <a:buSzPct val="80000"/>
            </a:pPr>
            <a:r>
              <a:rPr lang="en-US" sz="2400" u="sng" smtClean="0"/>
              <a:t>Motivation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en-US" sz="2000" smtClean="0"/>
              <a:t>To better understand the data: central tendency, variation and spread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u="sng" smtClean="0"/>
              <a:t>Data dispersion characteristics</a:t>
            </a:r>
            <a:r>
              <a:rPr lang="en-US" sz="2400" smtClean="0"/>
              <a:t> 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en-US" sz="2000" smtClean="0"/>
              <a:t>median, max, min, quantiles, outliers, variance, etc.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u="sng" smtClean="0"/>
              <a:t>Numerical dimensions</a:t>
            </a:r>
            <a:r>
              <a:rPr lang="en-US" sz="2400" smtClean="0"/>
              <a:t> correspond to sorted intervals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en-US" sz="2000" smtClean="0"/>
              <a:t>Data dispersion: analyzed with multiple granularities of precision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en-US" sz="2000" smtClean="0"/>
              <a:t>Boxplot or quantile analysis on sorted intervals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u="sng" smtClean="0"/>
              <a:t>Dispersion analysis on computed measures</a:t>
            </a:r>
            <a:endParaRPr lang="en-US" sz="2400" smtClean="0"/>
          </a:p>
          <a:p>
            <a:pPr lvl="1">
              <a:lnSpc>
                <a:spcPct val="120000"/>
              </a:lnSpc>
              <a:buSzPct val="80000"/>
            </a:pPr>
            <a:r>
              <a:rPr lang="en-US" sz="2000" smtClean="0"/>
              <a:t>Folding measures into numerical dimensions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en-US" sz="2000" smtClean="0"/>
              <a:t>Boxplot or quantile analysis on the transformed cube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2869</TotalTime>
  <Words>1420</Words>
  <Application>Microsoft Office PowerPoint</Application>
  <PresentationFormat>On-screen Show (4:3)</PresentationFormat>
  <Paragraphs>269</Paragraphs>
  <Slides>28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Times New Roman</vt:lpstr>
      <vt:lpstr>Arial</vt:lpstr>
      <vt:lpstr>Tahoma</vt:lpstr>
      <vt:lpstr>Symbol</vt:lpstr>
      <vt:lpstr>Wingdings</vt:lpstr>
      <vt:lpstr>Blank Presentation</vt:lpstr>
      <vt:lpstr>Microsoft Equation 3.0</vt:lpstr>
      <vt:lpstr>SmartDraw Drawing</vt:lpstr>
      <vt:lpstr>Working with Data Data Summarization</vt:lpstr>
      <vt:lpstr>Learning Objectives</vt:lpstr>
      <vt:lpstr>Learning Objectives</vt:lpstr>
      <vt:lpstr>Why Data Preprocessing?</vt:lpstr>
      <vt:lpstr>Multi-Dimensional Measure of Data Quality</vt:lpstr>
      <vt:lpstr>Major Tasks in Data Preprocessing</vt:lpstr>
      <vt:lpstr>Forms of data preprocessing </vt:lpstr>
      <vt:lpstr>Learning Objectives</vt:lpstr>
      <vt:lpstr>Mining Data Descriptive Characteristics</vt:lpstr>
      <vt:lpstr>Measuring the Central Tendency</vt:lpstr>
      <vt:lpstr> Symmetric vs. Skewed Data</vt:lpstr>
      <vt:lpstr>Measuring the Dispersion of Data</vt:lpstr>
      <vt:lpstr> Boxplot Analysis</vt:lpstr>
      <vt:lpstr>Visualization of Data Dispersion: 3-D Boxplots</vt:lpstr>
      <vt:lpstr>Properties of Normal Distribution Curve</vt:lpstr>
      <vt:lpstr>Graphic Displays of Basic Statistical Descriptions</vt:lpstr>
      <vt:lpstr>Histogram Analysis</vt:lpstr>
      <vt:lpstr>Histograms Often Tells More than Boxplots</vt:lpstr>
      <vt:lpstr>Scatter plot</vt:lpstr>
      <vt:lpstr>Loess Curve</vt:lpstr>
      <vt:lpstr>Positively and Negatively Correlated Data</vt:lpstr>
      <vt:lpstr> Not Correlated Data</vt:lpstr>
      <vt:lpstr>Data Visualization and Its Methods</vt:lpstr>
      <vt:lpstr>Scatterplot Matrices</vt:lpstr>
      <vt:lpstr>Landscapes</vt:lpstr>
      <vt:lpstr>Tree-Map</vt:lpstr>
      <vt:lpstr>Tree-Map of a File System (Schneiderman)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Isabelle Bichindaritz</dc:creator>
  <cp:lastModifiedBy>Isa</cp:lastModifiedBy>
  <cp:revision>215</cp:revision>
  <cp:lastPrinted>2000-10-02T16:10:22Z</cp:lastPrinted>
  <dcterms:created xsi:type="dcterms:W3CDTF">2000-09-29T00:33:17Z</dcterms:created>
  <dcterms:modified xsi:type="dcterms:W3CDTF">2012-10-01T03:42:11Z</dcterms:modified>
</cp:coreProperties>
</file>