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4" r:id="rId3"/>
    <p:sldId id="276" r:id="rId4"/>
    <p:sldId id="285" r:id="rId5"/>
    <p:sldId id="277" r:id="rId6"/>
    <p:sldId id="278" r:id="rId7"/>
    <p:sldId id="279" r:id="rId8"/>
    <p:sldId id="280" r:id="rId9"/>
    <p:sldId id="283" r:id="rId10"/>
    <p:sldId id="281" r:id="rId11"/>
    <p:sldId id="282" r:id="rId12"/>
    <p:sldId id="28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180" autoAdjust="0"/>
  </p:normalViewPr>
  <p:slideViewPr>
    <p:cSldViewPr snapToGrid="0">
      <p:cViewPr varScale="1">
        <p:scale>
          <a:sx n="88" d="100"/>
          <a:sy n="88" d="100"/>
        </p:scale>
        <p:origin x="23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6B5B7-B76B-421B-85DF-2819E6C7D1C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AFB8E-1D0D-4650-8796-CDEAD3CFF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1A03C-CFEE-414C-9E95-EE49733E38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Overfitting: when a given</a:t>
            </a:r>
            <a:r>
              <a:rPr lang="en-US" baseline="0" dirty="0" smtClean="0"/>
              <a:t> method yields a small training MSE but a large test MSE, we are said to be overfitting the data. </a:t>
            </a:r>
          </a:p>
          <a:p>
            <a:r>
              <a:rPr lang="en-US" baseline="0" dirty="0" smtClean="0"/>
              <a:t>Training MSE decreases monotonically as the model flexibility increases, and that there is a U-shape in the test MSE.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FB8E-1D0D-4650-8796-CDEAD3CFF4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FB8E-1D0D-4650-8796-CDEAD3CFF4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also call them validity and reliability.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FB8E-1D0D-4650-8796-CDEAD3CFF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83035B-9EEB-478C-BBDD-C841EF2BA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6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 cap="none" spc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629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35B-9EEB-478C-BBDD-C841EF2BAE1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3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fld id="{2583035B-9EEB-478C-BBDD-C841EF2BAE1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7081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1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35B-9EEB-478C-BBDD-C841EF2BAE1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63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5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9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83035B-9EEB-478C-BBDD-C841EF2BAE1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>
            <a:extLst/>
          </a:lstStyle>
          <a:p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>
            <a:extLst/>
          </a:lstStyle>
          <a:p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0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>
            <a:extLst/>
          </a:lstStyle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>
            <a:extLst/>
          </a:lstStyle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>
            <a:extLst/>
          </a:lstStyle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885951"/>
            <a:ext cx="5829300" cy="137232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 Trade-off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337854" cy="11997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Pei Xu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Auburn University</a:t>
            </a:r>
          </a:p>
          <a:p>
            <a:fld id="{0528E950-FC5F-4C51-A7F6-CE27536F9AB1}" type="datetime2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Monday, February 05, 2018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035B-9EEB-478C-BBDD-C841EF2BAE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22" y="914401"/>
            <a:ext cx="1014779" cy="9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of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Bias refers to the error that is introduced by modeling a real life problem (that is usually extremely complicated) by a much simpler problem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example, linear regression assumes that there is a linear relationship between Y and X. It is unlikely that, in real life, the relationship is exactly linear so some bias will be present.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more flexible/complex a method is the less bias it will generally have.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Variance refers to how much your estimate for f would change by if you had a different training data set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Generally, the more flexible a method is the more variance it has.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MSE, Bias and Variance</a:t>
            </a:r>
            <a:endParaRPr lang="en-US" dirty="0"/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76826"/>
            <a:ext cx="7162800" cy="3476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1" y="1295400"/>
            <a:ext cx="1638529" cy="1671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0"/>
            <a:ext cx="1609950" cy="1605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35" y="1371600"/>
            <a:ext cx="1581165" cy="15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James, Witten, Hastie, and </a:t>
            </a:r>
            <a:r>
              <a:rPr lang="en-US" dirty="0" err="1"/>
              <a:t>Tibshirani</a:t>
            </a:r>
            <a:r>
              <a:rPr lang="en-US" dirty="0"/>
              <a:t>. “</a:t>
            </a:r>
            <a:r>
              <a:rPr lang="en-US" i="1" u="sng" dirty="0"/>
              <a:t>An Introduction to Statistical Learning with Applications in R</a:t>
            </a:r>
            <a:r>
              <a:rPr lang="en-US" dirty="0"/>
              <a:t>. (Springer; 1st ed. 2013)” ISBN-13: 978-1461471370; ISBN-10: </a:t>
            </a:r>
            <a:r>
              <a:rPr lang="en-US" dirty="0" smtClean="0"/>
              <a:t>1461471370 </a:t>
            </a:r>
            <a:r>
              <a:rPr lang="en-US" dirty="0" smtClean="0"/>
              <a:t>(Chapter 2)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035B-9EEB-478C-BBDD-C841EF2BAE1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Quality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One </a:t>
            </a:r>
            <a:r>
              <a:rPr lang="en-US" dirty="0"/>
              <a:t>common measure of accuracy </a:t>
            </a:r>
            <a:r>
              <a:rPr lang="en-US" dirty="0" smtClean="0"/>
              <a:t>for a regression problem is </a:t>
            </a:r>
            <a:r>
              <a:rPr lang="en-US" dirty="0"/>
              <a:t>the mean squared error (MSE) i.e.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 smtClean="0"/>
          </a:p>
          <a:p>
            <a:pPr algn="just">
              <a:buFont typeface="Wingdings" charset="2"/>
              <a:buChar char="Ø"/>
            </a:pPr>
            <a:r>
              <a:rPr lang="en-US" dirty="0" smtClean="0"/>
              <a:t>Where     </a:t>
            </a:r>
            <a:r>
              <a:rPr lang="en-US" dirty="0"/>
              <a:t>is the prediction our method gives for </a:t>
            </a:r>
            <a:r>
              <a:rPr lang="en-US" dirty="0" smtClean="0"/>
              <a:t>the observation </a:t>
            </a:r>
            <a:r>
              <a:rPr lang="en-US" dirty="0"/>
              <a:t>in our </a:t>
            </a:r>
            <a:r>
              <a:rPr lang="en-US" u="sng" dirty="0"/>
              <a:t>training</a:t>
            </a:r>
            <a:r>
              <a:rPr lang="en-US" dirty="0"/>
              <a:t> data.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44972"/>
              </p:ext>
            </p:extLst>
          </p:nvPr>
        </p:nvGraphicFramePr>
        <p:xfrm>
          <a:off x="3232856" y="2012969"/>
          <a:ext cx="2678288" cy="84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856" y="2012969"/>
                        <a:ext cx="2678288" cy="84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4767"/>
              </p:ext>
            </p:extLst>
          </p:nvPr>
        </p:nvGraphicFramePr>
        <p:xfrm>
          <a:off x="1589484" y="3028645"/>
          <a:ext cx="331124" cy="52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484" y="3028645"/>
                        <a:ext cx="331124" cy="521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7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vs. Test MSE’s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sz="2400" dirty="0" smtClean="0"/>
              <a:t>We want to choose </a:t>
            </a:r>
            <a:r>
              <a:rPr lang="en-US" sz="2400" dirty="0"/>
              <a:t>the method that gives the lowest test MSE, as opposed to the lowest training MSE</a:t>
            </a:r>
          </a:p>
          <a:p>
            <a:pPr lvl="2" algn="just">
              <a:buFont typeface="Wingdings" charset="2"/>
              <a:buChar char="Ø"/>
            </a:pPr>
            <a:r>
              <a:rPr lang="en-US" sz="2000" dirty="0"/>
              <a:t>We are interested in the accuracy of the predictions that we obtain when we apply our method to test dataset. </a:t>
            </a:r>
            <a:endParaRPr lang="en-US" sz="2000" dirty="0" smtClean="0"/>
          </a:p>
          <a:p>
            <a:pPr lvl="2" algn="just">
              <a:buFont typeface="Wingdings" charset="2"/>
              <a:buChar char="Ø"/>
            </a:pPr>
            <a:r>
              <a:rPr lang="en-US" sz="2000" dirty="0" smtClean="0"/>
              <a:t>Examples: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Predict a stock’s price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Predict risk of diabetes</a:t>
            </a:r>
            <a:endParaRPr lang="en-US" sz="2000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vs. Test MSE’s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In general the more flexible a method is the lower its training </a:t>
            </a:r>
            <a:r>
              <a:rPr lang="en-US" dirty="0" smtClean="0"/>
              <a:t>MSE </a:t>
            </a:r>
            <a:r>
              <a:rPr lang="en-US" dirty="0"/>
              <a:t>will be i.e. it will “fit” or explain the training data very well</a:t>
            </a:r>
            <a:r>
              <a:rPr lang="en-US" dirty="0" smtClean="0"/>
              <a:t>.</a:t>
            </a:r>
          </a:p>
          <a:p>
            <a:pPr lvl="2" algn="just">
              <a:buFont typeface="Wingdings" charset="2"/>
              <a:buChar char="Ø"/>
            </a:pPr>
            <a:r>
              <a:rPr lang="en-US" u="sng" dirty="0" smtClean="0"/>
              <a:t>Side Note</a:t>
            </a:r>
            <a:r>
              <a:rPr lang="en-US" dirty="0" smtClean="0"/>
              <a:t>: More Flexible methods (such as splines) can generate a wider range of possible shapes to estimate f as compared to less flexible and more restrictive methods (such as linear regression). The less flexible the method, the easier to interpret the model. Thus, there is a trade-off between flexibility and model interpretability. </a:t>
            </a:r>
          </a:p>
          <a:p>
            <a:pPr marL="548640" lvl="2" indent="0" algn="just">
              <a:buNone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However, the </a:t>
            </a:r>
            <a:r>
              <a:rPr lang="en-US" u="sng" dirty="0"/>
              <a:t>test </a:t>
            </a:r>
            <a:r>
              <a:rPr lang="en-US" u="sng" dirty="0" smtClean="0"/>
              <a:t>MSE</a:t>
            </a:r>
            <a:r>
              <a:rPr lang="en-US" dirty="0" smtClean="0"/>
              <a:t> </a:t>
            </a:r>
            <a:r>
              <a:rPr lang="en-US" dirty="0"/>
              <a:t>may in fact be higher for a more flexible method than for a simple approach like linear regression. </a:t>
            </a:r>
            <a:endParaRPr lang="en-US" dirty="0" smtClean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with Different Levels of Flexibility: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819472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LEFT</a:t>
            </a:r>
          </a:p>
          <a:p>
            <a:r>
              <a:rPr lang="en-US" dirty="0" smtClean="0"/>
              <a:t>Black: Truth</a:t>
            </a:r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Orange:</a:t>
            </a:r>
            <a:r>
              <a:rPr lang="en-US" dirty="0" smtClean="0"/>
              <a:t> Linear Estimate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 smoothing spline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:  smoothing spline (more flexible)</a:t>
            </a:r>
            <a:endParaRPr lang="en-US" dirty="0"/>
          </a:p>
        </p:txBody>
      </p:sp>
      <p:pic>
        <p:nvPicPr>
          <p:cNvPr id="6" name="Picture 5" descr="2.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68580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484727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Test MES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Grey</a:t>
            </a:r>
            <a:r>
              <a:rPr lang="en-US" dirty="0" smtClean="0"/>
              <a:t>: Training MSE</a:t>
            </a:r>
          </a:p>
          <a:p>
            <a:r>
              <a:rPr lang="en-US" dirty="0" smtClean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33204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with Different Levels of Flexibility: Example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2" y="1905000"/>
            <a:ext cx="6918888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819472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LEFT</a:t>
            </a:r>
          </a:p>
          <a:p>
            <a:r>
              <a:rPr lang="en-US" dirty="0" smtClean="0"/>
              <a:t>Black: Truth</a:t>
            </a:r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Orange:</a:t>
            </a:r>
            <a:r>
              <a:rPr lang="en-US" dirty="0" smtClean="0"/>
              <a:t> Linear Estimate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 smoothing spline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:  smoothing spline (more flexible)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84727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Test MES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Grey</a:t>
            </a:r>
            <a:r>
              <a:rPr lang="en-US" dirty="0" smtClean="0"/>
              <a:t>: Training MSE</a:t>
            </a:r>
          </a:p>
          <a:p>
            <a:r>
              <a:rPr lang="en-US" dirty="0" smtClean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5081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with Different Levels of Flexibility: Example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0" y="2235200"/>
            <a:ext cx="644705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819472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LEFT</a:t>
            </a:r>
          </a:p>
          <a:p>
            <a:r>
              <a:rPr lang="en-US" dirty="0" smtClean="0"/>
              <a:t>Black: Truth</a:t>
            </a:r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Orange:</a:t>
            </a:r>
            <a:r>
              <a:rPr lang="en-US" dirty="0" smtClean="0"/>
              <a:t> Linear Estimate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 smoothing spline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:  smoothing spline (more flexible)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84727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Test MES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Grey</a:t>
            </a:r>
            <a:r>
              <a:rPr lang="en-US" dirty="0" smtClean="0"/>
              <a:t>: Training MSE</a:t>
            </a:r>
          </a:p>
          <a:p>
            <a:r>
              <a:rPr lang="en-US" dirty="0" smtClean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1942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677"/>
            <a:ext cx="8229600" cy="1727566"/>
          </a:xfrm>
        </p:spPr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U-shape observed in the test MSE curves </a:t>
            </a:r>
            <a:r>
              <a:rPr lang="en-US" dirty="0" smtClean="0"/>
              <a:t>illustrates </a:t>
            </a:r>
            <a:r>
              <a:rPr lang="en-US" dirty="0"/>
              <a:t>a very important tradeoff that governs the choice of statistical learning methods</a:t>
            </a:r>
            <a:r>
              <a:rPr lang="en-US" dirty="0" smtClean="0"/>
              <a:t>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There are always two competing forces that govern the choice of learning method i.e. bias and variance.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9" y="2952782"/>
            <a:ext cx="3866146" cy="3814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368" y="4462382"/>
            <a:ext cx="3140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11111"/>
                </a:solidFill>
                <a:latin typeface="Open Sans"/>
              </a:rPr>
              <a:t>Fig. 1: Graphical illustration of bias and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It can be shown that for any given, X=x</a:t>
            </a:r>
            <a:r>
              <a:rPr lang="en-US" baseline="-25000" dirty="0"/>
              <a:t>0</a:t>
            </a:r>
            <a:r>
              <a:rPr lang="en-US" dirty="0"/>
              <a:t>, the expected </a:t>
            </a:r>
            <a:r>
              <a:rPr lang="en-US" dirty="0" smtClean="0"/>
              <a:t>test MSE for </a:t>
            </a:r>
            <a:r>
              <a:rPr lang="en-US" dirty="0"/>
              <a:t>a new Y at x</a:t>
            </a:r>
            <a:r>
              <a:rPr lang="en-US" baseline="-25000" dirty="0"/>
              <a:t>0</a:t>
            </a:r>
            <a:r>
              <a:rPr lang="en-US" dirty="0"/>
              <a:t> will be equal to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this means is that as a method gets more complex the bias will decrease and the variance will increase but </a:t>
            </a:r>
            <a:r>
              <a:rPr lang="en-US" dirty="0" smtClean="0"/>
              <a:t>expected test MSE </a:t>
            </a:r>
            <a:r>
              <a:rPr lang="en-US" dirty="0"/>
              <a:t>may go up or down!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850900" y="2578100"/>
          <a:ext cx="749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3746500" imgH="368300" progId="Equation.3">
                  <p:embed/>
                </p:oleObj>
              </mc:Choice>
              <mc:Fallback>
                <p:oleObj name="Equation" r:id="rId3" imgW="3746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578100"/>
                        <a:ext cx="749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6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709</Words>
  <Application>Microsoft Office PowerPoint</Application>
  <PresentationFormat>On-screen Show (4:3)</PresentationFormat>
  <Paragraphs>85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Open Sans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Bias-variance Trade-off</vt:lpstr>
      <vt:lpstr>Measuring Quality of Fit</vt:lpstr>
      <vt:lpstr>Training vs. Test MSE’s</vt:lpstr>
      <vt:lpstr>Training vs. Test MSE’s</vt:lpstr>
      <vt:lpstr>Examples with Different Levels of Flexibility: Example 1</vt:lpstr>
      <vt:lpstr>Examples with Different Levels of Flexibility: Example 2</vt:lpstr>
      <vt:lpstr>Examples with Different Levels of Flexibility: Example 3</vt:lpstr>
      <vt:lpstr>Bias/ Variance Tradeoff</vt:lpstr>
      <vt:lpstr>The Trade-off</vt:lpstr>
      <vt:lpstr>Bias of Learning Methods</vt:lpstr>
      <vt:lpstr>Variance of Learning Methods</vt:lpstr>
      <vt:lpstr>Test MSE, Bias and Variance</vt:lpstr>
      <vt:lpstr>Reference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Predictive Modeling</dc:title>
  <dc:creator>Pei Xu</dc:creator>
  <cp:lastModifiedBy>Pei Xu</cp:lastModifiedBy>
  <cp:revision>7</cp:revision>
  <dcterms:created xsi:type="dcterms:W3CDTF">2017-08-22T23:56:39Z</dcterms:created>
  <dcterms:modified xsi:type="dcterms:W3CDTF">2018-02-05T23:13:21Z</dcterms:modified>
</cp:coreProperties>
</file>