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9" r:id="rId3"/>
    <p:sldId id="274" r:id="rId4"/>
    <p:sldId id="273" r:id="rId5"/>
    <p:sldId id="272" r:id="rId6"/>
    <p:sldId id="261" r:id="rId7"/>
    <p:sldId id="267" r:id="rId8"/>
    <p:sldId id="262" r:id="rId9"/>
    <p:sldId id="268" r:id="rId10"/>
    <p:sldId id="263" r:id="rId11"/>
    <p:sldId id="264" r:id="rId12"/>
    <p:sldId id="271" r:id="rId13"/>
    <p:sldId id="265"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A843"/>
    <a:srgbClr val="AFD79F"/>
    <a:srgbClr val="2457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96"/>
    <p:restoredTop sz="95166"/>
  </p:normalViewPr>
  <p:slideViewPr>
    <p:cSldViewPr snapToGrid="0" snapToObjects="1">
      <p:cViewPr>
        <p:scale>
          <a:sx n="90" d="100"/>
          <a:sy n="90" d="100"/>
        </p:scale>
        <p:origin x="-208"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01EF23-F1D7-DD47-A43F-3C65EBA7B808}" type="datetimeFigureOut">
              <a:rPr lang="en-US" smtClean="0"/>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3AE21-1D79-8440-BB1E-C3789779A8EF}" type="slidenum">
              <a:rPr lang="en-US" smtClean="0"/>
              <a:t>‹#›</a:t>
            </a:fld>
            <a:endParaRPr lang="en-US"/>
          </a:p>
        </p:txBody>
      </p:sp>
    </p:spTree>
    <p:extLst>
      <p:ext uri="{BB962C8B-B14F-4D97-AF65-F5344CB8AC3E}">
        <p14:creationId xmlns:p14="http://schemas.microsoft.com/office/powerpoint/2010/main" val="905656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01EF23-F1D7-DD47-A43F-3C65EBA7B808}" type="datetimeFigureOut">
              <a:rPr lang="en-US" smtClean="0"/>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3AE21-1D79-8440-BB1E-C3789779A8EF}" type="slidenum">
              <a:rPr lang="en-US" smtClean="0"/>
              <a:t>‹#›</a:t>
            </a:fld>
            <a:endParaRPr lang="en-US"/>
          </a:p>
        </p:txBody>
      </p:sp>
    </p:spTree>
    <p:extLst>
      <p:ext uri="{BB962C8B-B14F-4D97-AF65-F5344CB8AC3E}">
        <p14:creationId xmlns:p14="http://schemas.microsoft.com/office/powerpoint/2010/main" val="698394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01EF23-F1D7-DD47-A43F-3C65EBA7B808}" type="datetimeFigureOut">
              <a:rPr lang="en-US" smtClean="0"/>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3AE21-1D79-8440-BB1E-C3789779A8EF}" type="slidenum">
              <a:rPr lang="en-US" smtClean="0"/>
              <a:t>‹#›</a:t>
            </a:fld>
            <a:endParaRPr lang="en-US"/>
          </a:p>
        </p:txBody>
      </p:sp>
    </p:spTree>
    <p:extLst>
      <p:ext uri="{BB962C8B-B14F-4D97-AF65-F5344CB8AC3E}">
        <p14:creationId xmlns:p14="http://schemas.microsoft.com/office/powerpoint/2010/main" val="1915659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A01EF23-F1D7-DD47-A43F-3C65EBA7B808}" type="datetimeFigureOut">
              <a:rPr lang="en-US" smtClean="0"/>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3AE21-1D79-8440-BB1E-C3789779A8EF}" type="slidenum">
              <a:rPr lang="en-US" smtClean="0"/>
              <a:t>‹#›</a:t>
            </a:fld>
            <a:endParaRPr lang="en-US"/>
          </a:p>
        </p:txBody>
      </p:sp>
    </p:spTree>
    <p:extLst>
      <p:ext uri="{BB962C8B-B14F-4D97-AF65-F5344CB8AC3E}">
        <p14:creationId xmlns:p14="http://schemas.microsoft.com/office/powerpoint/2010/main" val="7747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01EF23-F1D7-DD47-A43F-3C65EBA7B808}" type="datetimeFigureOut">
              <a:rPr lang="en-US" smtClean="0"/>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3AE21-1D79-8440-BB1E-C3789779A8EF}" type="slidenum">
              <a:rPr lang="en-US" smtClean="0"/>
              <a:t>‹#›</a:t>
            </a:fld>
            <a:endParaRPr lang="en-US"/>
          </a:p>
        </p:txBody>
      </p:sp>
    </p:spTree>
    <p:extLst>
      <p:ext uri="{BB962C8B-B14F-4D97-AF65-F5344CB8AC3E}">
        <p14:creationId xmlns:p14="http://schemas.microsoft.com/office/powerpoint/2010/main" val="1365415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01EF23-F1D7-DD47-A43F-3C65EBA7B808}" type="datetimeFigureOut">
              <a:rPr lang="en-US" smtClean="0"/>
              <a:t>1/18/17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3AE21-1D79-8440-BB1E-C3789779A8EF}" type="slidenum">
              <a:rPr lang="en-US" smtClean="0"/>
              <a:t>‹#›</a:t>
            </a:fld>
            <a:endParaRPr lang="en-US"/>
          </a:p>
        </p:txBody>
      </p:sp>
    </p:spTree>
    <p:extLst>
      <p:ext uri="{BB962C8B-B14F-4D97-AF65-F5344CB8AC3E}">
        <p14:creationId xmlns:p14="http://schemas.microsoft.com/office/powerpoint/2010/main" val="526325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01EF23-F1D7-DD47-A43F-3C65EBA7B808}" type="datetimeFigureOut">
              <a:rPr lang="en-US" smtClean="0"/>
              <a:t>1/18/17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03AE21-1D79-8440-BB1E-C3789779A8EF}" type="slidenum">
              <a:rPr lang="en-US" smtClean="0"/>
              <a:t>‹#›</a:t>
            </a:fld>
            <a:endParaRPr lang="en-US"/>
          </a:p>
        </p:txBody>
      </p:sp>
    </p:spTree>
    <p:extLst>
      <p:ext uri="{BB962C8B-B14F-4D97-AF65-F5344CB8AC3E}">
        <p14:creationId xmlns:p14="http://schemas.microsoft.com/office/powerpoint/2010/main" val="468158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01EF23-F1D7-DD47-A43F-3C65EBA7B808}" type="datetimeFigureOut">
              <a:rPr lang="en-US" smtClean="0"/>
              <a:t>1/18/17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03AE21-1D79-8440-BB1E-C3789779A8EF}" type="slidenum">
              <a:rPr lang="en-US" smtClean="0"/>
              <a:t>‹#›</a:t>
            </a:fld>
            <a:endParaRPr lang="en-US"/>
          </a:p>
        </p:txBody>
      </p:sp>
    </p:spTree>
    <p:extLst>
      <p:ext uri="{BB962C8B-B14F-4D97-AF65-F5344CB8AC3E}">
        <p14:creationId xmlns:p14="http://schemas.microsoft.com/office/powerpoint/2010/main" val="2105058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01EF23-F1D7-DD47-A43F-3C65EBA7B808}" type="datetimeFigureOut">
              <a:rPr lang="en-US" smtClean="0"/>
              <a:t>1/18/17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03AE21-1D79-8440-BB1E-C3789779A8EF}" type="slidenum">
              <a:rPr lang="en-US" smtClean="0"/>
              <a:t>‹#›</a:t>
            </a:fld>
            <a:endParaRPr lang="en-US"/>
          </a:p>
        </p:txBody>
      </p:sp>
    </p:spTree>
    <p:extLst>
      <p:ext uri="{BB962C8B-B14F-4D97-AF65-F5344CB8AC3E}">
        <p14:creationId xmlns:p14="http://schemas.microsoft.com/office/powerpoint/2010/main" val="2070944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01EF23-F1D7-DD47-A43F-3C65EBA7B808}" type="datetimeFigureOut">
              <a:rPr lang="en-US" smtClean="0"/>
              <a:t>1/18/17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3AE21-1D79-8440-BB1E-C3789779A8EF}" type="slidenum">
              <a:rPr lang="en-US" smtClean="0"/>
              <a:t>‹#›</a:t>
            </a:fld>
            <a:endParaRPr lang="en-US"/>
          </a:p>
        </p:txBody>
      </p:sp>
    </p:spTree>
    <p:extLst>
      <p:ext uri="{BB962C8B-B14F-4D97-AF65-F5344CB8AC3E}">
        <p14:creationId xmlns:p14="http://schemas.microsoft.com/office/powerpoint/2010/main" val="2103954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01EF23-F1D7-DD47-A43F-3C65EBA7B808}" type="datetimeFigureOut">
              <a:rPr lang="en-US" smtClean="0"/>
              <a:t>1/18/17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3AE21-1D79-8440-BB1E-C3789779A8EF}" type="slidenum">
              <a:rPr lang="en-US" smtClean="0"/>
              <a:t>‹#›</a:t>
            </a:fld>
            <a:endParaRPr lang="en-US"/>
          </a:p>
        </p:txBody>
      </p:sp>
    </p:spTree>
    <p:extLst>
      <p:ext uri="{BB962C8B-B14F-4D97-AF65-F5344CB8AC3E}">
        <p14:creationId xmlns:p14="http://schemas.microsoft.com/office/powerpoint/2010/main" val="7021551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01EF23-F1D7-DD47-A43F-3C65EBA7B808}" type="datetimeFigureOut">
              <a:rPr lang="en-US" smtClean="0"/>
              <a:t>1/18/17</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03AE21-1D79-8440-BB1E-C3789779A8EF}" type="slidenum">
              <a:rPr lang="en-US" smtClean="0"/>
              <a:t>‹#›</a:t>
            </a:fld>
            <a:endParaRPr lang="en-US"/>
          </a:p>
        </p:txBody>
      </p:sp>
    </p:spTree>
    <p:extLst>
      <p:ext uri="{BB962C8B-B14F-4D97-AF65-F5344CB8AC3E}">
        <p14:creationId xmlns:p14="http://schemas.microsoft.com/office/powerpoint/2010/main" val="173697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000" kern="1200">
          <a:solidFill>
            <a:schemeClr val="tx1"/>
          </a:solidFill>
          <a:latin typeface="Lato" charset="0"/>
          <a:ea typeface="Lato" charset="0"/>
          <a:cs typeface="Lato" charset="0"/>
        </a:defRPr>
      </a:lvl1pPr>
    </p:titleStyle>
    <p:bodyStyle>
      <a:lvl1pPr marL="228600" indent="-228600" algn="l" defTabSz="914400" rtl="0" eaLnBrk="1" latinLnBrk="0" hangingPunct="1">
        <a:lnSpc>
          <a:spcPct val="90000"/>
        </a:lnSpc>
        <a:spcBef>
          <a:spcPts val="1000"/>
        </a:spcBef>
        <a:buFont typeface="Arial"/>
        <a:buChar char="•"/>
        <a:defRPr sz="2200" kern="1200">
          <a:solidFill>
            <a:schemeClr val="tx1"/>
          </a:solidFill>
          <a:latin typeface="Lato" charset="0"/>
          <a:ea typeface="Lato" charset="0"/>
          <a:cs typeface="Lato" charset="0"/>
        </a:defRPr>
      </a:lvl1pPr>
      <a:lvl2pPr marL="685800" indent="-228600" algn="l" defTabSz="914400" rtl="0" eaLnBrk="1" latinLnBrk="0" hangingPunct="1">
        <a:lnSpc>
          <a:spcPct val="90000"/>
        </a:lnSpc>
        <a:spcBef>
          <a:spcPts val="500"/>
        </a:spcBef>
        <a:buFont typeface="Arial"/>
        <a:buChar char="•"/>
        <a:defRPr sz="2000" kern="1200">
          <a:solidFill>
            <a:schemeClr val="tx1"/>
          </a:solidFill>
          <a:latin typeface="Lato" charset="0"/>
          <a:ea typeface="Lato" charset="0"/>
          <a:cs typeface="Lat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Lato" charset="0"/>
          <a:ea typeface="Lato" charset="0"/>
          <a:cs typeface="Lat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Lato" charset="0"/>
          <a:ea typeface="Lato" charset="0"/>
          <a:cs typeface="Lat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Lato" charset="0"/>
          <a:ea typeface="Lato" charset="0"/>
          <a:cs typeface="Lat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lideshare.net/satishverma66/e-learninghow-to-develop-elearning-from-start-to-end" TargetMode="External"/><Relationship Id="rId3" Type="http://schemas.openxmlformats.org/officeDocument/2006/relationships/hyperlink" Target="http://ce.uwex.edu/wp-content/uploads/2015/02/LearningObjectives.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0815" y="5757863"/>
            <a:ext cx="2090370" cy="841374"/>
          </a:xfrm>
          <a:prstGeom prst="rect">
            <a:avLst/>
          </a:prstGeom>
        </p:spPr>
      </p:pic>
      <p:cxnSp>
        <p:nvCxnSpPr>
          <p:cNvPr id="10" name="Straight Connector 9"/>
          <p:cNvCxnSpPr/>
          <p:nvPr/>
        </p:nvCxnSpPr>
        <p:spPr>
          <a:xfrm>
            <a:off x="2200275" y="2169954"/>
            <a:ext cx="7700963"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itle 1"/>
          <p:cNvSpPr txBox="1">
            <a:spLocks/>
          </p:cNvSpPr>
          <p:nvPr/>
        </p:nvSpPr>
        <p:spPr>
          <a:xfrm>
            <a:off x="1524000" y="2030565"/>
            <a:ext cx="9144000" cy="2387600"/>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Lato" charset="0"/>
                <a:ea typeface="Lato" charset="0"/>
                <a:cs typeface="Lato" charset="0"/>
              </a:defRPr>
            </a:lvl1pPr>
          </a:lstStyle>
          <a:p>
            <a:pPr>
              <a:lnSpc>
                <a:spcPct val="150000"/>
              </a:lnSpc>
            </a:pPr>
            <a:r>
              <a:rPr lang="en-US" b="1" dirty="0" smtClean="0">
                <a:solidFill>
                  <a:schemeClr val="bg1"/>
                </a:solidFill>
              </a:rPr>
              <a:t>LEARNING OBJECTIVES</a:t>
            </a:r>
            <a:r>
              <a:rPr lang="en-US" dirty="0" smtClean="0">
                <a:solidFill>
                  <a:schemeClr val="bg1"/>
                </a:solidFill>
              </a:rPr>
              <a:t>: </a:t>
            </a:r>
            <a:r>
              <a:rPr lang="en-US" dirty="0" smtClean="0">
                <a:solidFill>
                  <a:srgbClr val="24572B"/>
                </a:solidFill>
              </a:rPr>
              <a:t/>
            </a:r>
            <a:br>
              <a:rPr lang="en-US" dirty="0" smtClean="0">
                <a:solidFill>
                  <a:srgbClr val="24572B"/>
                </a:solidFill>
              </a:rPr>
            </a:br>
            <a:r>
              <a:rPr lang="en-US" dirty="0" smtClean="0">
                <a:solidFill>
                  <a:srgbClr val="24572B"/>
                </a:solidFill>
              </a:rPr>
              <a:t>TEMPLATE</a:t>
            </a:r>
            <a:endParaRPr lang="en-US" dirty="0"/>
          </a:p>
        </p:txBody>
      </p:sp>
      <p:cxnSp>
        <p:nvCxnSpPr>
          <p:cNvPr id="13" name="Straight Connector 12"/>
          <p:cNvCxnSpPr/>
          <p:nvPr/>
        </p:nvCxnSpPr>
        <p:spPr>
          <a:xfrm>
            <a:off x="2200274" y="3341527"/>
            <a:ext cx="7700963"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8901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577" y="671511"/>
            <a:ext cx="7258051" cy="1204916"/>
          </a:xfrm>
          <a:prstGeom prst="rect">
            <a:avLst/>
          </a:prstGeom>
          <a:solidFill>
            <a:srgbClr val="49A84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771522"/>
            <a:ext cx="10515600" cy="1325563"/>
          </a:xfrm>
        </p:spPr>
        <p:txBody>
          <a:bodyPr>
            <a:normAutofit fontScale="90000"/>
          </a:bodyPr>
          <a:lstStyle/>
          <a:p>
            <a:r>
              <a:rPr lang="en-US" b="1" dirty="0" smtClean="0">
                <a:solidFill>
                  <a:srgbClr val="24572B"/>
                </a:solidFill>
                <a:latin typeface="Calibri" charset="0"/>
                <a:ea typeface="Calibri" charset="0"/>
                <a:cs typeface="Calibri" charset="0"/>
              </a:rPr>
              <a:t>STEP 4: </a:t>
            </a:r>
            <a:r>
              <a:rPr lang="en-US" sz="3300" dirty="0" smtClean="0">
                <a:solidFill>
                  <a:schemeClr val="bg1"/>
                </a:solidFill>
              </a:rPr>
              <a:t>Align </a:t>
            </a:r>
            <a:r>
              <a:rPr lang="en-US" sz="3300" dirty="0">
                <a:solidFill>
                  <a:schemeClr val="bg1"/>
                </a:solidFill>
              </a:rPr>
              <a:t>Learning Objectives </a:t>
            </a:r>
            <a:r>
              <a:rPr lang="en-US" sz="3300" dirty="0" smtClean="0">
                <a:solidFill>
                  <a:schemeClr val="bg1"/>
                </a:solidFill>
              </a:rPr>
              <a:t>with </a:t>
            </a:r>
            <a:br>
              <a:rPr lang="en-US" sz="3300" dirty="0" smtClean="0">
                <a:solidFill>
                  <a:schemeClr val="bg1"/>
                </a:solidFill>
              </a:rPr>
            </a:br>
            <a:r>
              <a:rPr lang="en-US" sz="3300" dirty="0">
                <a:solidFill>
                  <a:schemeClr val="bg1"/>
                </a:solidFill>
              </a:rPr>
              <a:t> </a:t>
            </a:r>
            <a:r>
              <a:rPr lang="en-US" sz="3300" dirty="0" smtClean="0">
                <a:solidFill>
                  <a:schemeClr val="bg1"/>
                </a:solidFill>
              </a:rPr>
              <a:t>            Assessments </a:t>
            </a:r>
            <a:r>
              <a:rPr lang="en-US" sz="3300" dirty="0">
                <a:solidFill>
                  <a:schemeClr val="bg1"/>
                </a:solidFill>
              </a:rPr>
              <a:t>and Activities </a:t>
            </a:r>
            <a:r>
              <a:rPr lang="en-US" dirty="0">
                <a:solidFill>
                  <a:srgbClr val="49A843"/>
                </a:solidFill>
              </a:rPr>
              <a:t/>
            </a:r>
            <a:br>
              <a:rPr lang="en-US" dirty="0">
                <a:solidFill>
                  <a:srgbClr val="49A843"/>
                </a:solidFill>
              </a:rPr>
            </a:br>
            <a:endParaRPr lang="en-US" dirty="0">
              <a:solidFill>
                <a:srgbClr val="49A843"/>
              </a:solidFill>
            </a:endParaRPr>
          </a:p>
        </p:txBody>
      </p:sp>
      <p:sp>
        <p:nvSpPr>
          <p:cNvPr id="3" name="Content Placeholder 2"/>
          <p:cNvSpPr>
            <a:spLocks noGrp="1"/>
          </p:cNvSpPr>
          <p:nvPr>
            <p:ph idx="1"/>
          </p:nvPr>
        </p:nvSpPr>
        <p:spPr>
          <a:xfrm>
            <a:off x="838200" y="2325687"/>
            <a:ext cx="10515600" cy="4151313"/>
          </a:xfrm>
        </p:spPr>
        <p:txBody>
          <a:bodyPr>
            <a:normAutofit fontScale="85000" lnSpcReduction="20000"/>
          </a:bodyPr>
          <a:lstStyle/>
          <a:p>
            <a:pPr marL="0" indent="0">
              <a:lnSpc>
                <a:spcPct val="150000"/>
              </a:lnSpc>
              <a:buNone/>
            </a:pPr>
            <a:r>
              <a:rPr lang="en-US" sz="2400" dirty="0"/>
              <a:t>Learning objectives should clearly align </a:t>
            </a:r>
            <a:r>
              <a:rPr lang="en-US" sz="2400" dirty="0" smtClean="0"/>
              <a:t>with:</a:t>
            </a:r>
            <a:endParaRPr lang="en-US" sz="2400" dirty="0" smtClean="0"/>
          </a:p>
          <a:p>
            <a:pPr marL="0" indent="0">
              <a:lnSpc>
                <a:spcPct val="150000"/>
              </a:lnSpc>
              <a:buNone/>
            </a:pPr>
            <a:r>
              <a:rPr lang="en-US" sz="2400" dirty="0" smtClean="0"/>
              <a:t> </a:t>
            </a:r>
            <a:r>
              <a:rPr lang="en-US" sz="2400" dirty="0"/>
              <a:t>(1) </a:t>
            </a:r>
            <a:r>
              <a:rPr lang="en-US" sz="2400" dirty="0" smtClean="0"/>
              <a:t>Learning </a:t>
            </a:r>
            <a:r>
              <a:rPr lang="en-US" sz="2400" dirty="0"/>
              <a:t>activities (these activities help students achieve the objectives) and </a:t>
            </a:r>
            <a:endParaRPr lang="en-US" sz="2400" dirty="0" smtClean="0"/>
          </a:p>
          <a:p>
            <a:pPr marL="0" indent="0">
              <a:lnSpc>
                <a:spcPct val="150000"/>
              </a:lnSpc>
              <a:buNone/>
            </a:pPr>
            <a:r>
              <a:rPr lang="en-US" sz="2400" dirty="0" smtClean="0"/>
              <a:t> (</a:t>
            </a:r>
            <a:r>
              <a:rPr lang="en-US" sz="2400" dirty="0"/>
              <a:t>2) </a:t>
            </a:r>
            <a:r>
              <a:rPr lang="en-US" sz="2400" dirty="0"/>
              <a:t>Assessments (to keep track of the learner’s performance)</a:t>
            </a:r>
            <a:r>
              <a:rPr lang="en-US" sz="2400" dirty="0" smtClean="0"/>
              <a:t>.</a:t>
            </a:r>
            <a:endParaRPr lang="en-US" sz="2400" dirty="0"/>
          </a:p>
          <a:p>
            <a:pPr marL="0" indent="0">
              <a:lnSpc>
                <a:spcPct val="150000"/>
              </a:lnSpc>
              <a:buNone/>
            </a:pPr>
            <a:endParaRPr lang="en-US" sz="2400" dirty="0" smtClean="0"/>
          </a:p>
          <a:p>
            <a:pPr marL="0" indent="0">
              <a:buNone/>
            </a:pPr>
            <a:r>
              <a:rPr lang="en-US" sz="2400" dirty="0"/>
              <a:t>Notes:</a:t>
            </a:r>
          </a:p>
          <a:p>
            <a:pPr marL="0" indent="0">
              <a:lnSpc>
                <a:spcPct val="160000"/>
              </a:lnSpc>
              <a:buNone/>
            </a:pPr>
            <a:r>
              <a:rPr lang="en-US" sz="2400" dirty="0"/>
              <a:t>* It is best if learning activities/assessments and corresponding objectives are at the same level in Bloom’s taxonomy. </a:t>
            </a:r>
          </a:p>
          <a:p>
            <a:pPr marL="0" indent="0">
              <a:lnSpc>
                <a:spcPct val="160000"/>
              </a:lnSpc>
              <a:buNone/>
            </a:pPr>
            <a:r>
              <a:rPr lang="en-US" sz="2400" dirty="0"/>
              <a:t>* Include only those activities and assessments that help you achieve the learning objectives.</a:t>
            </a:r>
          </a:p>
          <a:p>
            <a:pPr marL="0" indent="0">
              <a:lnSpc>
                <a:spcPct val="160000"/>
              </a:lnSpc>
              <a:buNone/>
            </a:pP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7368" y="6192503"/>
            <a:ext cx="1485131" cy="597765"/>
          </a:xfrm>
          <a:prstGeom prst="rect">
            <a:avLst/>
          </a:prstGeom>
        </p:spPr>
      </p:pic>
    </p:spTree>
    <p:extLst>
      <p:ext uri="{BB962C8B-B14F-4D97-AF65-F5344CB8AC3E}">
        <p14:creationId xmlns:p14="http://schemas.microsoft.com/office/powerpoint/2010/main" val="196199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6265"/>
            <a:ext cx="10515600" cy="1331912"/>
          </a:xfrm>
        </p:spPr>
        <p:txBody>
          <a:bodyPr>
            <a:normAutofit fontScale="92500" lnSpcReduction="10000"/>
          </a:bodyPr>
          <a:lstStyle/>
          <a:p>
            <a:pPr marL="0" indent="0">
              <a:lnSpc>
                <a:spcPct val="150000"/>
              </a:lnSpc>
              <a:buNone/>
            </a:pPr>
            <a:r>
              <a:rPr lang="en-US" sz="2000" dirty="0"/>
              <a:t>For example, if the learning objective is to “…describe the main components of contemporary business,” the course designer should develop activities and evaluations to encourage practice and assess the learners’ level of comprehension on the subject, as shown in the table below:</a:t>
            </a:r>
          </a:p>
          <a:p>
            <a:pPr marL="0" indent="0">
              <a:lnSpc>
                <a:spcPct val="150000"/>
              </a:lnSpc>
              <a:buNone/>
            </a:pPr>
            <a:endParaRPr lang="en-US"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7368" y="6192503"/>
            <a:ext cx="1485131" cy="597765"/>
          </a:xfrm>
          <a:prstGeom prst="rect">
            <a:avLst/>
          </a:prstGeom>
        </p:spPr>
      </p:pic>
      <p:sp>
        <p:nvSpPr>
          <p:cNvPr id="2" name="Rectangle 1"/>
          <p:cNvSpPr/>
          <p:nvPr/>
        </p:nvSpPr>
        <p:spPr>
          <a:xfrm>
            <a:off x="423333" y="6143628"/>
            <a:ext cx="9680918" cy="369332"/>
          </a:xfrm>
          <a:prstGeom prst="rect">
            <a:avLst/>
          </a:prstGeom>
        </p:spPr>
        <p:txBody>
          <a:bodyPr wrap="none">
            <a:spAutoFit/>
          </a:bodyPr>
          <a:lstStyle/>
          <a:p>
            <a:r>
              <a:rPr lang="en-US" dirty="0" smtClean="0"/>
              <a:t>Table reference: E-learning methodologies. A Guide for Designing and developing e-Learning courses. </a:t>
            </a:r>
            <a:endParaRPr lang="en-US" dirty="0"/>
          </a:p>
        </p:txBody>
      </p:sp>
      <p:pic>
        <p:nvPicPr>
          <p:cNvPr id="8" name="Picture 7" descr="Tabla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333" y="1618596"/>
            <a:ext cx="11282303" cy="4573907"/>
          </a:xfrm>
          <a:prstGeom prst="rect">
            <a:avLst/>
          </a:prstGeom>
        </p:spPr>
      </p:pic>
    </p:spTree>
    <p:extLst>
      <p:ext uri="{BB962C8B-B14F-4D97-AF65-F5344CB8AC3E}">
        <p14:creationId xmlns:p14="http://schemas.microsoft.com/office/powerpoint/2010/main" val="1306854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08667" y="-78023"/>
            <a:ext cx="8874833" cy="6936023"/>
          </a:xfrm>
          <a:prstGeom prst="rect">
            <a:avLst/>
          </a:prstGeom>
        </p:spPr>
      </p:pic>
    </p:spTree>
    <p:extLst>
      <p:ext uri="{BB962C8B-B14F-4D97-AF65-F5344CB8AC3E}">
        <p14:creationId xmlns:p14="http://schemas.microsoft.com/office/powerpoint/2010/main" val="3725112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0815" y="5757863"/>
            <a:ext cx="2090370" cy="841374"/>
          </a:xfrm>
          <a:prstGeom prst="rect">
            <a:avLst/>
          </a:prstGeom>
        </p:spPr>
      </p:pic>
      <p:cxnSp>
        <p:nvCxnSpPr>
          <p:cNvPr id="8" name="Straight Connector 7"/>
          <p:cNvCxnSpPr/>
          <p:nvPr/>
        </p:nvCxnSpPr>
        <p:spPr>
          <a:xfrm>
            <a:off x="3771901" y="4005266"/>
            <a:ext cx="45148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771901" y="2579687"/>
            <a:ext cx="45148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838200" y="2665415"/>
            <a:ext cx="10515600" cy="1325563"/>
          </a:xfrm>
        </p:spPr>
        <p:txBody>
          <a:bodyPr>
            <a:normAutofit/>
          </a:bodyPr>
          <a:lstStyle/>
          <a:p>
            <a:pPr algn="ctr"/>
            <a:r>
              <a:rPr lang="en-US" sz="7000" dirty="0" smtClean="0">
                <a:solidFill>
                  <a:schemeClr val="bg1"/>
                </a:solidFill>
              </a:rPr>
              <a:t>THANK YOU!</a:t>
            </a:r>
            <a:endParaRPr lang="en-US" sz="7000" dirty="0">
              <a:solidFill>
                <a:schemeClr val="bg1"/>
              </a:solidFill>
            </a:endParaRPr>
          </a:p>
        </p:txBody>
      </p:sp>
    </p:spTree>
    <p:extLst>
      <p:ext uri="{BB962C8B-B14F-4D97-AF65-F5344CB8AC3E}">
        <p14:creationId xmlns:p14="http://schemas.microsoft.com/office/powerpoint/2010/main" val="1758707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Consulted sources:</a:t>
            </a:r>
            <a:endParaRPr lang="en-US" dirty="0"/>
          </a:p>
        </p:txBody>
      </p:sp>
      <p:sp>
        <p:nvSpPr>
          <p:cNvPr id="3" name="Content Placeholder 2"/>
          <p:cNvSpPr>
            <a:spLocks noGrp="1"/>
          </p:cNvSpPr>
          <p:nvPr>
            <p:ph idx="1"/>
          </p:nvPr>
        </p:nvSpPr>
        <p:spPr/>
        <p:txBody>
          <a:bodyPr/>
          <a:lstStyle/>
          <a:p>
            <a:pPr marL="0" indent="0">
              <a:buNone/>
            </a:pPr>
            <a:r>
              <a:rPr lang="en-US" dirty="0">
                <a:hlinkClick r:id="rId2"/>
              </a:rPr>
              <a:t>http://www.slideshare.net/satishverma66/e-learninghow-to-develop-elearning-from-start-to-</a:t>
            </a:r>
            <a:r>
              <a:rPr lang="en-US" dirty="0" smtClean="0">
                <a:hlinkClick r:id="rId2"/>
              </a:rPr>
              <a:t>end</a:t>
            </a:r>
            <a:endParaRPr lang="en-US" dirty="0" smtClean="0"/>
          </a:p>
          <a:p>
            <a:pPr marL="0" indent="0">
              <a:buNone/>
            </a:pPr>
            <a:r>
              <a:rPr lang="en-US" dirty="0">
                <a:hlinkClick r:id="rId3"/>
              </a:rPr>
              <a:t>http://ce.uwex.edu/wp-content/uploads/2015/02/</a:t>
            </a:r>
            <a:r>
              <a:rPr lang="en-US" dirty="0" smtClean="0">
                <a:hlinkClick r:id="rId3"/>
              </a:rPr>
              <a:t>LearningObjectives.pdf</a:t>
            </a: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46887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3075869" y="1154113"/>
            <a:ext cx="5414964" cy="671512"/>
          </a:xfrm>
          <a:prstGeom prst="rect">
            <a:avLst/>
          </a:prstGeom>
          <a:solidFill>
            <a:srgbClr val="49A84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34202" y="788461"/>
            <a:ext cx="10515600" cy="1325563"/>
          </a:xfrm>
        </p:spPr>
        <p:txBody>
          <a:bodyPr/>
          <a:lstStyle/>
          <a:p>
            <a:r>
              <a:rPr lang="en-US" b="1" dirty="0" smtClean="0">
                <a:solidFill>
                  <a:srgbClr val="24572B"/>
                </a:solidFill>
                <a:latin typeface="Calibri" charset="0"/>
                <a:ea typeface="Calibri" charset="0"/>
                <a:cs typeface="Calibri" charset="0"/>
              </a:rPr>
              <a:t>About this template</a:t>
            </a:r>
            <a:endParaRPr lang="en-US" dirty="0">
              <a:solidFill>
                <a:schemeClr val="bg1"/>
              </a:solidFill>
              <a:latin typeface="Calibri" charset="0"/>
              <a:ea typeface="Calibri" charset="0"/>
              <a:cs typeface="Calibri" charset="0"/>
            </a:endParaRPr>
          </a:p>
        </p:txBody>
      </p:sp>
      <p:sp>
        <p:nvSpPr>
          <p:cNvPr id="3" name="Content Placeholder 2"/>
          <p:cNvSpPr>
            <a:spLocks noGrp="1"/>
          </p:cNvSpPr>
          <p:nvPr>
            <p:ph idx="1"/>
          </p:nvPr>
        </p:nvSpPr>
        <p:spPr>
          <a:xfrm>
            <a:off x="838200" y="2128135"/>
            <a:ext cx="10515600" cy="3085042"/>
          </a:xfrm>
        </p:spPr>
        <p:txBody>
          <a:bodyPr>
            <a:normAutofit/>
          </a:bodyPr>
          <a:lstStyle/>
          <a:p>
            <a:pPr marL="0" indent="0" algn="ctr">
              <a:lnSpc>
                <a:spcPct val="150000"/>
              </a:lnSpc>
              <a:buNone/>
            </a:pPr>
            <a:r>
              <a:rPr lang="en-US" sz="2000" dirty="0"/>
              <a:t>This template is designed to help course developers write SMART learning objectives. This is the starting point of an effective eLearning </a:t>
            </a:r>
            <a:r>
              <a:rPr lang="en-US" sz="2000" dirty="0" smtClean="0"/>
              <a:t>course </a:t>
            </a:r>
            <a:r>
              <a:rPr lang="en-US" sz="2000" dirty="0"/>
              <a:t>design. Setting clear objectives since the beginning will guide and organize the work for both you and the learner. Skipping this important step can lead to pointless courses serving merely as a waste of </a:t>
            </a:r>
            <a:r>
              <a:rPr lang="en-US" sz="2000" dirty="0" smtClean="0"/>
              <a:t>time</a:t>
            </a:r>
            <a:r>
              <a:rPr lang="en-US" sz="2000" dirty="0"/>
              <a:t>.</a:t>
            </a:r>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7368" y="6192503"/>
            <a:ext cx="1485131" cy="597765"/>
          </a:xfrm>
          <a:prstGeom prst="rect">
            <a:avLst/>
          </a:prstGeom>
        </p:spPr>
      </p:pic>
    </p:spTree>
    <p:extLst>
      <p:ext uri="{BB962C8B-B14F-4D97-AF65-F5344CB8AC3E}">
        <p14:creationId xmlns:p14="http://schemas.microsoft.com/office/powerpoint/2010/main" val="340121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8576" y="671511"/>
            <a:ext cx="6420909" cy="671512"/>
          </a:xfrm>
          <a:prstGeom prst="rect">
            <a:avLst/>
          </a:prstGeom>
          <a:solidFill>
            <a:srgbClr val="49A84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smtClean="0">
                <a:solidFill>
                  <a:srgbClr val="24572B"/>
                </a:solidFill>
                <a:latin typeface="Calibri" charset="0"/>
                <a:ea typeface="Calibri" charset="0"/>
                <a:cs typeface="Calibri" charset="0"/>
              </a:rPr>
              <a:t>STEP 1: </a:t>
            </a:r>
            <a:r>
              <a:rPr lang="en-US" dirty="0">
                <a:solidFill>
                  <a:schemeClr val="bg1"/>
                </a:solidFill>
                <a:latin typeface="Calibri" charset="0"/>
                <a:ea typeface="Calibri" charset="0"/>
                <a:cs typeface="Calibri" charset="0"/>
              </a:rPr>
              <a:t>Course </a:t>
            </a:r>
            <a:r>
              <a:rPr lang="en-US" dirty="0" smtClean="0">
                <a:solidFill>
                  <a:schemeClr val="bg1"/>
                </a:solidFill>
                <a:latin typeface="Calibri" charset="0"/>
                <a:ea typeface="Calibri" charset="0"/>
                <a:cs typeface="Calibri" charset="0"/>
              </a:rPr>
              <a:t>description</a:t>
            </a:r>
            <a:endParaRPr lang="en-US" dirty="0">
              <a:solidFill>
                <a:schemeClr val="bg1"/>
              </a:solidFill>
              <a:latin typeface="Calibri" charset="0"/>
              <a:ea typeface="Calibri" charset="0"/>
              <a:cs typeface="Calibri" charset="0"/>
            </a:endParaRPr>
          </a:p>
        </p:txBody>
      </p:sp>
      <p:sp>
        <p:nvSpPr>
          <p:cNvPr id="3" name="Content Placeholder 2"/>
          <p:cNvSpPr>
            <a:spLocks noGrp="1"/>
          </p:cNvSpPr>
          <p:nvPr>
            <p:ph idx="1"/>
          </p:nvPr>
        </p:nvSpPr>
        <p:spPr>
          <a:xfrm>
            <a:off x="838200" y="1825625"/>
            <a:ext cx="10515600" cy="529648"/>
          </a:xfrm>
        </p:spPr>
        <p:txBody>
          <a:bodyPr>
            <a:normAutofit/>
          </a:bodyPr>
          <a:lstStyle/>
          <a:p>
            <a:pPr marL="0" indent="0">
              <a:buNone/>
            </a:pPr>
            <a:r>
              <a:rPr lang="en-US" sz="2000" dirty="0">
                <a:latin typeface="Calibri" charset="0"/>
                <a:ea typeface="Calibri" charset="0"/>
                <a:cs typeface="Calibri" charset="0"/>
              </a:rPr>
              <a:t>Use these lines to briefly explain the course’s big picture. What’s it about</a:t>
            </a:r>
            <a:r>
              <a:rPr lang="en-US" sz="2000" dirty="0" smtClean="0">
                <a:latin typeface="Calibri" charset="0"/>
                <a:ea typeface="Calibri" charset="0"/>
                <a:cs typeface="Calibri" charset="0"/>
              </a:rPr>
              <a:t>? </a:t>
            </a:r>
            <a:endParaRPr lang="en-US" sz="2000" dirty="0">
              <a:latin typeface="Calibri" charset="0"/>
              <a:ea typeface="Calibri" charset="0"/>
              <a:cs typeface="Calibri" charset="0"/>
            </a:endParaRPr>
          </a:p>
        </p:txBody>
      </p:sp>
      <p:cxnSp>
        <p:nvCxnSpPr>
          <p:cNvPr id="6" name="Straight Connector 5"/>
          <p:cNvCxnSpPr/>
          <p:nvPr/>
        </p:nvCxnSpPr>
        <p:spPr>
          <a:xfrm>
            <a:off x="955964" y="2701641"/>
            <a:ext cx="100168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55964" y="3257558"/>
            <a:ext cx="100168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55964" y="3798752"/>
            <a:ext cx="100168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55964" y="2145433"/>
            <a:ext cx="10016836" cy="1200329"/>
          </a:xfrm>
          <a:prstGeom prst="rect">
            <a:avLst/>
          </a:prstGeom>
          <a:noFill/>
        </p:spPr>
        <p:txBody>
          <a:bodyPr wrap="square" rtlCol="0">
            <a:spAutoFit/>
          </a:bodyPr>
          <a:lstStyle/>
          <a:p>
            <a:pPr>
              <a:lnSpc>
                <a:spcPct val="200000"/>
              </a:lnSpc>
            </a:pPr>
            <a:r>
              <a:rPr lang="is-IS" dirty="0" smtClean="0">
                <a:solidFill>
                  <a:schemeClr val="tx1">
                    <a:lumMod val="65000"/>
                    <a:lumOff val="35000"/>
                  </a:schemeClr>
                </a:solidFill>
                <a:latin typeface="Lato" charset="0"/>
                <a:ea typeface="Lato" charset="0"/>
                <a:cs typeface="Lato" charset="0"/>
              </a:rPr>
              <a:t>…</a:t>
            </a:r>
            <a:endParaRPr lang="en-US" dirty="0" smtClean="0">
              <a:solidFill>
                <a:schemeClr val="tx1">
                  <a:lumMod val="65000"/>
                  <a:lumOff val="35000"/>
                </a:schemeClr>
              </a:solidFill>
              <a:latin typeface="Lato" charset="0"/>
              <a:ea typeface="Lato" charset="0"/>
              <a:cs typeface="Lato" charset="0"/>
            </a:endParaRPr>
          </a:p>
          <a:p>
            <a:pPr>
              <a:lnSpc>
                <a:spcPct val="200000"/>
              </a:lnSpc>
            </a:pPr>
            <a:endParaRPr lang="en-US" dirty="0">
              <a:solidFill>
                <a:schemeClr val="tx1">
                  <a:lumMod val="65000"/>
                  <a:lumOff val="35000"/>
                </a:schemeClr>
              </a:solidFill>
              <a:latin typeface="Lato" charset="0"/>
              <a:ea typeface="Lato" charset="0"/>
              <a:cs typeface="Lato" charset="0"/>
            </a:endParaRPr>
          </a:p>
        </p:txBody>
      </p:sp>
      <p:cxnSp>
        <p:nvCxnSpPr>
          <p:cNvPr id="15" name="Straight Connector 14"/>
          <p:cNvCxnSpPr/>
          <p:nvPr/>
        </p:nvCxnSpPr>
        <p:spPr>
          <a:xfrm>
            <a:off x="955964" y="4358992"/>
            <a:ext cx="100168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55964" y="4914909"/>
            <a:ext cx="100168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7368" y="6192503"/>
            <a:ext cx="1485131" cy="597765"/>
          </a:xfrm>
          <a:prstGeom prst="rect">
            <a:avLst/>
          </a:prstGeom>
        </p:spPr>
      </p:pic>
    </p:spTree>
    <p:extLst>
      <p:ext uri="{BB962C8B-B14F-4D97-AF65-F5344CB8AC3E}">
        <p14:creationId xmlns:p14="http://schemas.microsoft.com/office/powerpoint/2010/main" val="1751639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28576" y="671511"/>
            <a:ext cx="6420909" cy="671512"/>
          </a:xfrm>
          <a:prstGeom prst="rect">
            <a:avLst/>
          </a:prstGeom>
          <a:solidFill>
            <a:srgbClr val="49A84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smtClean="0">
                <a:solidFill>
                  <a:srgbClr val="24572B"/>
                </a:solidFill>
                <a:latin typeface="Calibri" charset="0"/>
                <a:ea typeface="Calibri" charset="0"/>
                <a:cs typeface="Calibri" charset="0"/>
              </a:rPr>
              <a:t>STEP 2</a:t>
            </a:r>
            <a:r>
              <a:rPr lang="en-US" dirty="0" smtClean="0">
                <a:solidFill>
                  <a:srgbClr val="24572B"/>
                </a:solidFill>
                <a:latin typeface="Calibri" charset="0"/>
                <a:ea typeface="Calibri" charset="0"/>
                <a:cs typeface="Calibri" charset="0"/>
              </a:rPr>
              <a:t>: </a:t>
            </a:r>
            <a:r>
              <a:rPr lang="en-US" dirty="0" smtClean="0">
                <a:solidFill>
                  <a:schemeClr val="bg1"/>
                </a:solidFill>
              </a:rPr>
              <a:t>Define c</a:t>
            </a:r>
            <a:r>
              <a:rPr lang="en-US" dirty="0" smtClean="0">
                <a:solidFill>
                  <a:schemeClr val="bg1"/>
                </a:solidFill>
                <a:latin typeface="Calibri" charset="0"/>
                <a:ea typeface="Calibri" charset="0"/>
                <a:cs typeface="Calibri" charset="0"/>
              </a:rPr>
              <a:t>ourse </a:t>
            </a:r>
            <a:r>
              <a:rPr lang="en-US" dirty="0" smtClean="0">
                <a:solidFill>
                  <a:schemeClr val="bg1"/>
                </a:solidFill>
                <a:latin typeface="Calibri" charset="0"/>
                <a:ea typeface="Calibri" charset="0"/>
                <a:cs typeface="Calibri" charset="0"/>
              </a:rPr>
              <a:t>goals </a:t>
            </a:r>
            <a:endParaRPr lang="en-US" dirty="0">
              <a:solidFill>
                <a:schemeClr val="bg1"/>
              </a:solidFill>
              <a:latin typeface="Calibri" charset="0"/>
              <a:ea typeface="Calibri" charset="0"/>
              <a:cs typeface="Calibri" charset="0"/>
            </a:endParaRPr>
          </a:p>
        </p:txBody>
      </p:sp>
      <p:sp>
        <p:nvSpPr>
          <p:cNvPr id="3" name="Content Placeholder 2"/>
          <p:cNvSpPr>
            <a:spLocks noGrp="1"/>
          </p:cNvSpPr>
          <p:nvPr>
            <p:ph idx="1"/>
          </p:nvPr>
        </p:nvSpPr>
        <p:spPr>
          <a:xfrm>
            <a:off x="838200" y="1825625"/>
            <a:ext cx="10515600" cy="2260600"/>
          </a:xfrm>
        </p:spPr>
        <p:txBody>
          <a:bodyPr>
            <a:normAutofit/>
          </a:bodyPr>
          <a:lstStyle/>
          <a:p>
            <a:pPr marL="0" indent="0">
              <a:lnSpc>
                <a:spcPct val="150000"/>
              </a:lnSpc>
              <a:buNone/>
            </a:pPr>
            <a:r>
              <a:rPr lang="en-US" sz="2000" dirty="0" smtClean="0">
                <a:latin typeface="Calibri" charset="0"/>
                <a:ea typeface="Calibri" charset="0"/>
                <a:cs typeface="Calibri" charset="0"/>
              </a:rPr>
              <a:t>Define </a:t>
            </a:r>
            <a:r>
              <a:rPr lang="en-US" sz="2000" dirty="0" smtClean="0">
                <a:latin typeface="Calibri" charset="0"/>
                <a:ea typeface="Calibri" charset="0"/>
                <a:cs typeface="Calibri" charset="0"/>
              </a:rPr>
              <a:t>at least 3 course goals. They should be broad and general. </a:t>
            </a:r>
            <a:endParaRPr lang="en-US" sz="2000" dirty="0">
              <a:latin typeface="Calibri" charset="0"/>
              <a:ea typeface="Calibri" charset="0"/>
              <a:cs typeface="Calibri" charset="0"/>
            </a:endParaRPr>
          </a:p>
        </p:txBody>
      </p:sp>
      <p:cxnSp>
        <p:nvCxnSpPr>
          <p:cNvPr id="8" name="Straight Connector 7"/>
          <p:cNvCxnSpPr/>
          <p:nvPr/>
        </p:nvCxnSpPr>
        <p:spPr>
          <a:xfrm>
            <a:off x="955964" y="3491090"/>
            <a:ext cx="100168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55964" y="2890925"/>
            <a:ext cx="10016836" cy="1200329"/>
          </a:xfrm>
          <a:prstGeom prst="rect">
            <a:avLst/>
          </a:prstGeom>
          <a:noFill/>
        </p:spPr>
        <p:txBody>
          <a:bodyPr wrap="square" rtlCol="0">
            <a:spAutoFit/>
          </a:bodyPr>
          <a:lstStyle/>
          <a:p>
            <a:pPr>
              <a:lnSpc>
                <a:spcPct val="200000"/>
              </a:lnSpc>
            </a:pPr>
            <a:r>
              <a:rPr lang="en-US" dirty="0" smtClean="0">
                <a:solidFill>
                  <a:schemeClr val="tx1">
                    <a:lumMod val="65000"/>
                    <a:lumOff val="35000"/>
                  </a:schemeClr>
                </a:solidFill>
                <a:latin typeface="Lato" charset="0"/>
                <a:ea typeface="Lato" charset="0"/>
                <a:cs typeface="Lato" charset="0"/>
              </a:rPr>
              <a:t>1.</a:t>
            </a:r>
          </a:p>
          <a:p>
            <a:pPr>
              <a:lnSpc>
                <a:spcPct val="200000"/>
              </a:lnSpc>
            </a:pPr>
            <a:endParaRPr lang="en-US" dirty="0">
              <a:solidFill>
                <a:schemeClr val="tx1">
                  <a:lumMod val="65000"/>
                  <a:lumOff val="35000"/>
                </a:schemeClr>
              </a:solidFill>
              <a:latin typeface="Lato" charset="0"/>
              <a:ea typeface="Lato" charset="0"/>
              <a:cs typeface="Lato" charset="0"/>
            </a:endParaRPr>
          </a:p>
        </p:txBody>
      </p:sp>
      <p:cxnSp>
        <p:nvCxnSpPr>
          <p:cNvPr id="15" name="Straight Connector 14"/>
          <p:cNvCxnSpPr/>
          <p:nvPr/>
        </p:nvCxnSpPr>
        <p:spPr>
          <a:xfrm>
            <a:off x="955964" y="4051330"/>
            <a:ext cx="100168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55964" y="4607247"/>
            <a:ext cx="100168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55964" y="3491090"/>
            <a:ext cx="10016836" cy="1200329"/>
          </a:xfrm>
          <a:prstGeom prst="rect">
            <a:avLst/>
          </a:prstGeom>
          <a:noFill/>
        </p:spPr>
        <p:txBody>
          <a:bodyPr wrap="square" rtlCol="0">
            <a:spAutoFit/>
          </a:bodyPr>
          <a:lstStyle/>
          <a:p>
            <a:pPr>
              <a:lnSpc>
                <a:spcPct val="200000"/>
              </a:lnSpc>
            </a:pPr>
            <a:r>
              <a:rPr lang="en-US" dirty="0">
                <a:solidFill>
                  <a:schemeClr val="tx1">
                    <a:lumMod val="65000"/>
                    <a:lumOff val="35000"/>
                  </a:schemeClr>
                </a:solidFill>
                <a:latin typeface="Lato" charset="0"/>
                <a:ea typeface="Lato" charset="0"/>
                <a:cs typeface="Lato" charset="0"/>
              </a:rPr>
              <a:t>2</a:t>
            </a:r>
            <a:r>
              <a:rPr lang="en-US" dirty="0" smtClean="0">
                <a:solidFill>
                  <a:schemeClr val="tx1">
                    <a:lumMod val="65000"/>
                    <a:lumOff val="35000"/>
                  </a:schemeClr>
                </a:solidFill>
                <a:latin typeface="Lato" charset="0"/>
                <a:ea typeface="Lato" charset="0"/>
                <a:cs typeface="Lato" charset="0"/>
              </a:rPr>
              <a:t>.</a:t>
            </a:r>
          </a:p>
          <a:p>
            <a:pPr>
              <a:lnSpc>
                <a:spcPct val="200000"/>
              </a:lnSpc>
            </a:pPr>
            <a:endParaRPr lang="en-US" dirty="0">
              <a:solidFill>
                <a:schemeClr val="tx1">
                  <a:lumMod val="65000"/>
                  <a:lumOff val="35000"/>
                </a:schemeClr>
              </a:solidFill>
              <a:latin typeface="Lato" charset="0"/>
              <a:ea typeface="Lato" charset="0"/>
              <a:cs typeface="Lato" charset="0"/>
            </a:endParaRPr>
          </a:p>
        </p:txBody>
      </p:sp>
      <p:sp>
        <p:nvSpPr>
          <p:cNvPr id="12" name="TextBox 11"/>
          <p:cNvSpPr txBox="1"/>
          <p:nvPr/>
        </p:nvSpPr>
        <p:spPr>
          <a:xfrm>
            <a:off x="980595" y="4029781"/>
            <a:ext cx="10016836" cy="1200329"/>
          </a:xfrm>
          <a:prstGeom prst="rect">
            <a:avLst/>
          </a:prstGeom>
          <a:noFill/>
        </p:spPr>
        <p:txBody>
          <a:bodyPr wrap="square" rtlCol="0">
            <a:spAutoFit/>
          </a:bodyPr>
          <a:lstStyle/>
          <a:p>
            <a:pPr>
              <a:lnSpc>
                <a:spcPct val="200000"/>
              </a:lnSpc>
            </a:pPr>
            <a:r>
              <a:rPr lang="en-US" dirty="0" smtClean="0">
                <a:solidFill>
                  <a:schemeClr val="tx1">
                    <a:lumMod val="65000"/>
                    <a:lumOff val="35000"/>
                  </a:schemeClr>
                </a:solidFill>
                <a:latin typeface="Lato" charset="0"/>
                <a:ea typeface="Lato" charset="0"/>
                <a:cs typeface="Lato" charset="0"/>
              </a:rPr>
              <a:t>3.</a:t>
            </a:r>
          </a:p>
          <a:p>
            <a:pPr>
              <a:lnSpc>
                <a:spcPct val="200000"/>
              </a:lnSpc>
            </a:pPr>
            <a:endParaRPr lang="en-US" dirty="0">
              <a:solidFill>
                <a:schemeClr val="tx1">
                  <a:lumMod val="65000"/>
                  <a:lumOff val="35000"/>
                </a:schemeClr>
              </a:solidFill>
              <a:latin typeface="Lato" charset="0"/>
              <a:ea typeface="Lato" charset="0"/>
              <a:cs typeface="Lato"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7368" y="6192503"/>
            <a:ext cx="1485131" cy="597765"/>
          </a:xfrm>
          <a:prstGeom prst="rect">
            <a:avLst/>
          </a:prstGeom>
        </p:spPr>
      </p:pic>
    </p:spTree>
    <p:extLst>
      <p:ext uri="{BB962C8B-B14F-4D97-AF65-F5344CB8AC3E}">
        <p14:creationId xmlns:p14="http://schemas.microsoft.com/office/powerpoint/2010/main" val="1245431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28576" y="671511"/>
            <a:ext cx="6420909" cy="671512"/>
          </a:xfrm>
          <a:prstGeom prst="rect">
            <a:avLst/>
          </a:prstGeom>
          <a:solidFill>
            <a:srgbClr val="49A84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smtClean="0">
                <a:solidFill>
                  <a:srgbClr val="24572B"/>
                </a:solidFill>
                <a:latin typeface="Calibri" charset="0"/>
                <a:ea typeface="Calibri" charset="0"/>
                <a:cs typeface="Calibri" charset="0"/>
              </a:rPr>
              <a:t>STEP 3</a:t>
            </a:r>
            <a:r>
              <a:rPr lang="en-US" b="1" dirty="0" smtClean="0">
                <a:solidFill>
                  <a:srgbClr val="24572B"/>
                </a:solidFill>
                <a:latin typeface="Calibri" charset="0"/>
                <a:ea typeface="Calibri" charset="0"/>
                <a:cs typeface="Calibri" charset="0"/>
              </a:rPr>
              <a:t>: </a:t>
            </a:r>
            <a:r>
              <a:rPr lang="en-US" dirty="0" smtClean="0">
                <a:solidFill>
                  <a:schemeClr val="bg1"/>
                </a:solidFill>
              </a:rPr>
              <a:t>Write l</a:t>
            </a:r>
            <a:r>
              <a:rPr lang="en-US" dirty="0" smtClean="0">
                <a:solidFill>
                  <a:schemeClr val="bg1"/>
                </a:solidFill>
                <a:latin typeface="Calibri" charset="0"/>
                <a:ea typeface="Calibri" charset="0"/>
                <a:cs typeface="Calibri" charset="0"/>
              </a:rPr>
              <a:t>earning </a:t>
            </a:r>
            <a:r>
              <a:rPr lang="en-US" dirty="0">
                <a:solidFill>
                  <a:schemeClr val="bg1"/>
                </a:solidFill>
              </a:rPr>
              <a:t>o</a:t>
            </a:r>
            <a:r>
              <a:rPr lang="en-US" dirty="0" smtClean="0">
                <a:solidFill>
                  <a:schemeClr val="bg1"/>
                </a:solidFill>
                <a:latin typeface="Calibri" charset="0"/>
                <a:ea typeface="Calibri" charset="0"/>
                <a:cs typeface="Calibri" charset="0"/>
              </a:rPr>
              <a:t>bjectives </a:t>
            </a:r>
            <a:endParaRPr lang="en-US" dirty="0">
              <a:solidFill>
                <a:schemeClr val="bg1"/>
              </a:solidFill>
              <a:latin typeface="Calibri" charset="0"/>
              <a:ea typeface="Calibri" charset="0"/>
              <a:cs typeface="Calibri" charset="0"/>
            </a:endParaRPr>
          </a:p>
        </p:txBody>
      </p:sp>
      <p:sp>
        <p:nvSpPr>
          <p:cNvPr id="3" name="Content Placeholder 2"/>
          <p:cNvSpPr>
            <a:spLocks noGrp="1"/>
          </p:cNvSpPr>
          <p:nvPr>
            <p:ph idx="1"/>
          </p:nvPr>
        </p:nvSpPr>
        <p:spPr>
          <a:xfrm>
            <a:off x="838200" y="1551182"/>
            <a:ext cx="10515600" cy="4646613"/>
          </a:xfrm>
        </p:spPr>
        <p:txBody>
          <a:bodyPr>
            <a:normAutofit fontScale="92500" lnSpcReduction="20000"/>
          </a:bodyPr>
          <a:lstStyle/>
          <a:p>
            <a:pPr marL="0" indent="0">
              <a:lnSpc>
                <a:spcPct val="150000"/>
              </a:lnSpc>
              <a:buNone/>
            </a:pPr>
            <a:r>
              <a:rPr lang="en-US" sz="2000" dirty="0"/>
              <a:t>Learning objectives </a:t>
            </a:r>
            <a:r>
              <a:rPr lang="en-US" sz="2000" dirty="0" smtClean="0"/>
              <a:t>describe what </a:t>
            </a:r>
            <a:r>
              <a:rPr lang="en-US" sz="2000" dirty="0"/>
              <a:t>the learners will be able to DO upon completion of the eLearning course</a:t>
            </a:r>
            <a:r>
              <a:rPr lang="en-US" sz="2000" dirty="0" smtClean="0"/>
              <a:t>. </a:t>
            </a:r>
            <a:r>
              <a:rPr lang="en-US" sz="2000" dirty="0" smtClean="0"/>
              <a:t>Before </a:t>
            </a:r>
            <a:r>
              <a:rPr lang="en-US" sz="2000" dirty="0" smtClean="0"/>
              <a:t>writing learning objectives, make sure you understand the basics. </a:t>
            </a:r>
            <a:endParaRPr lang="en-US" sz="2000" b="1" dirty="0">
              <a:solidFill>
                <a:srgbClr val="49A843"/>
              </a:solidFill>
            </a:endParaRPr>
          </a:p>
          <a:p>
            <a:pPr marL="0" indent="0">
              <a:lnSpc>
                <a:spcPct val="150000"/>
              </a:lnSpc>
              <a:buNone/>
            </a:pPr>
            <a:r>
              <a:rPr lang="en-US" b="1" dirty="0" smtClean="0">
                <a:solidFill>
                  <a:srgbClr val="49A843"/>
                </a:solidFill>
              </a:rPr>
              <a:t>Learning </a:t>
            </a:r>
            <a:r>
              <a:rPr lang="en-US" b="1" dirty="0" smtClean="0">
                <a:solidFill>
                  <a:srgbClr val="49A843"/>
                </a:solidFill>
              </a:rPr>
              <a:t>Objectives should be S.M.A.R.T:</a:t>
            </a:r>
            <a:endParaRPr lang="en-US" b="1" dirty="0"/>
          </a:p>
          <a:p>
            <a:pPr lvl="0">
              <a:lnSpc>
                <a:spcPct val="150000"/>
              </a:lnSpc>
              <a:buBlip>
                <a:blip r:embed="rId2"/>
              </a:buBlip>
            </a:pPr>
            <a:r>
              <a:rPr lang="en-US" sz="2000" b="1" dirty="0" smtClean="0">
                <a:latin typeface="Calibri" charset="0"/>
                <a:ea typeface="Calibri" charset="0"/>
                <a:cs typeface="Calibri" charset="0"/>
              </a:rPr>
              <a:t>Specific</a:t>
            </a:r>
            <a:r>
              <a:rPr lang="en-US" sz="2000" b="1" dirty="0">
                <a:latin typeface="Calibri" charset="0"/>
                <a:ea typeface="Calibri" charset="0"/>
                <a:cs typeface="Calibri" charset="0"/>
              </a:rPr>
              <a:t>: </a:t>
            </a:r>
            <a:r>
              <a:rPr lang="en-US" sz="2000" dirty="0">
                <a:latin typeface="Calibri" charset="0"/>
                <a:ea typeface="Calibri" charset="0"/>
                <a:cs typeface="Calibri" charset="0"/>
              </a:rPr>
              <a:t>Make </a:t>
            </a:r>
            <a:r>
              <a:rPr lang="en-US" sz="2000" dirty="0" smtClean="0"/>
              <a:t>learning objectives</a:t>
            </a:r>
            <a:r>
              <a:rPr lang="en-US" sz="2000" dirty="0" smtClean="0">
                <a:latin typeface="Calibri" charset="0"/>
                <a:ea typeface="Calibri" charset="0"/>
                <a:cs typeface="Calibri" charset="0"/>
              </a:rPr>
              <a:t> </a:t>
            </a:r>
            <a:r>
              <a:rPr lang="en-US" sz="2000" dirty="0">
                <a:latin typeface="Calibri" charset="0"/>
                <a:ea typeface="Calibri" charset="0"/>
                <a:cs typeface="Calibri" charset="0"/>
              </a:rPr>
              <a:t>as specific, </a:t>
            </a:r>
            <a:r>
              <a:rPr lang="en-US" sz="2000" dirty="0" smtClean="0">
                <a:latin typeface="Calibri" charset="0"/>
                <a:ea typeface="Calibri" charset="0"/>
                <a:cs typeface="Calibri" charset="0"/>
              </a:rPr>
              <a:t>focused, </a:t>
            </a:r>
            <a:r>
              <a:rPr lang="en-US" sz="2000" dirty="0">
                <a:latin typeface="Calibri" charset="0"/>
                <a:ea typeface="Calibri" charset="0"/>
                <a:cs typeface="Calibri" charset="0"/>
              </a:rPr>
              <a:t>and clear as possible – general outcomes will be </a:t>
            </a:r>
            <a:r>
              <a:rPr lang="en-US" sz="2000" dirty="0" smtClean="0">
                <a:latin typeface="Calibri" charset="0"/>
                <a:ea typeface="Calibri" charset="0"/>
                <a:cs typeface="Calibri" charset="0"/>
              </a:rPr>
              <a:t> hard </a:t>
            </a:r>
            <a:r>
              <a:rPr lang="en-US" sz="2000" dirty="0">
                <a:latin typeface="Calibri" charset="0"/>
                <a:ea typeface="Calibri" charset="0"/>
                <a:cs typeface="Calibri" charset="0"/>
              </a:rPr>
              <a:t>to measure</a:t>
            </a:r>
            <a:r>
              <a:rPr lang="en-US" sz="2000" dirty="0" smtClean="0">
                <a:latin typeface="Calibri" charset="0"/>
                <a:ea typeface="Calibri" charset="0"/>
                <a:cs typeface="Calibri" charset="0"/>
              </a:rPr>
              <a:t>!</a:t>
            </a:r>
            <a:r>
              <a:rPr lang="en-US" sz="1800" dirty="0"/>
              <a:t> </a:t>
            </a:r>
            <a:r>
              <a:rPr lang="en-US" sz="2100" dirty="0" smtClean="0"/>
              <a:t>They should indicate </a:t>
            </a:r>
            <a:r>
              <a:rPr lang="en-US" sz="2100" dirty="0"/>
              <a:t>a clear action. </a:t>
            </a:r>
          </a:p>
          <a:p>
            <a:pPr>
              <a:lnSpc>
                <a:spcPct val="150000"/>
              </a:lnSpc>
              <a:buBlip>
                <a:blip r:embed="rId2"/>
              </a:buBlip>
            </a:pPr>
            <a:r>
              <a:rPr lang="en-US" sz="2000" b="1" dirty="0" smtClean="0">
                <a:latin typeface="Calibri" charset="0"/>
                <a:ea typeface="Calibri" charset="0"/>
                <a:cs typeface="Calibri" charset="0"/>
              </a:rPr>
              <a:t>Measurable </a:t>
            </a:r>
            <a:r>
              <a:rPr lang="en-US" sz="2000" b="1" dirty="0">
                <a:latin typeface="Calibri" charset="0"/>
                <a:ea typeface="Calibri" charset="0"/>
                <a:cs typeface="Calibri" charset="0"/>
              </a:rPr>
              <a:t>or observable: </a:t>
            </a:r>
            <a:r>
              <a:rPr lang="en-US" sz="2000" dirty="0" smtClean="0">
                <a:latin typeface="Calibri" charset="0"/>
                <a:ea typeface="Calibri" charset="0"/>
                <a:cs typeface="Calibri" charset="0"/>
              </a:rPr>
              <a:t>Learning objectives </a:t>
            </a:r>
            <a:r>
              <a:rPr lang="en-US" sz="2000" dirty="0">
                <a:latin typeface="Calibri" charset="0"/>
                <a:ea typeface="Calibri" charset="0"/>
                <a:cs typeface="Calibri" charset="0"/>
              </a:rPr>
              <a:t>should be written in terms of observable, behavioral outcomes. </a:t>
            </a:r>
            <a:r>
              <a:rPr lang="en-US" sz="2100" dirty="0"/>
              <a:t>Include features that will help you know whether the objective has been achieved</a:t>
            </a:r>
            <a:r>
              <a:rPr lang="en-US" sz="2100" dirty="0" smtClean="0"/>
              <a:t>.</a:t>
            </a:r>
            <a:endParaRPr lang="en-US" sz="2100" dirty="0"/>
          </a:p>
          <a:p>
            <a:pPr lvl="0">
              <a:lnSpc>
                <a:spcPct val="150000"/>
              </a:lnSpc>
              <a:buBlip>
                <a:blip r:embed="rId2"/>
              </a:buBlip>
            </a:pPr>
            <a:r>
              <a:rPr lang="en-US" sz="2000" b="1" dirty="0" smtClean="0">
                <a:latin typeface="Calibri" charset="0"/>
                <a:ea typeface="Calibri" charset="0"/>
                <a:cs typeface="Calibri" charset="0"/>
              </a:rPr>
              <a:t>Achievable</a:t>
            </a:r>
            <a:r>
              <a:rPr lang="en-US" sz="2000" b="1" dirty="0">
                <a:latin typeface="Calibri" charset="0"/>
                <a:ea typeface="Calibri" charset="0"/>
                <a:cs typeface="Calibri" charset="0"/>
              </a:rPr>
              <a:t>: </a:t>
            </a:r>
            <a:r>
              <a:rPr lang="en-US" sz="2000" dirty="0" smtClean="0"/>
              <a:t>Make sure they are a</a:t>
            </a:r>
            <a:r>
              <a:rPr lang="en-US" sz="2000" dirty="0" smtClean="0">
                <a:latin typeface="Calibri" charset="0"/>
                <a:ea typeface="Calibri" charset="0"/>
                <a:cs typeface="Calibri" charset="0"/>
              </a:rPr>
              <a:t>chievable </a:t>
            </a:r>
            <a:r>
              <a:rPr lang="en-US" sz="2000" dirty="0">
                <a:latin typeface="Calibri" charset="0"/>
                <a:ea typeface="Calibri" charset="0"/>
                <a:cs typeface="Calibri" charset="0"/>
              </a:rPr>
              <a:t>within the time-span of the eLearning course. </a:t>
            </a:r>
          </a:p>
          <a:p>
            <a:pPr lvl="0">
              <a:lnSpc>
                <a:spcPct val="150000"/>
              </a:lnSpc>
              <a:buBlip>
                <a:blip r:embed="rId2"/>
              </a:buBlip>
            </a:pPr>
            <a:r>
              <a:rPr lang="en-US" sz="2000" b="1" dirty="0" smtClean="0">
                <a:latin typeface="Calibri" charset="0"/>
                <a:ea typeface="Calibri" charset="0"/>
                <a:cs typeface="Calibri" charset="0"/>
              </a:rPr>
              <a:t>Realistic</a:t>
            </a:r>
            <a:r>
              <a:rPr lang="en-US" sz="2000" b="1" dirty="0">
                <a:latin typeface="Calibri" charset="0"/>
                <a:ea typeface="Calibri" charset="0"/>
                <a:cs typeface="Calibri" charset="0"/>
              </a:rPr>
              <a:t>: </a:t>
            </a:r>
            <a:r>
              <a:rPr lang="en-US" sz="2000" dirty="0">
                <a:latin typeface="Calibri" charset="0"/>
                <a:ea typeface="Calibri" charset="0"/>
                <a:cs typeface="Calibri" charset="0"/>
              </a:rPr>
              <a:t>Should be </a:t>
            </a:r>
            <a:r>
              <a:rPr lang="en-US" sz="2000" dirty="0" smtClean="0">
                <a:latin typeface="Calibri" charset="0"/>
                <a:ea typeface="Calibri" charset="0"/>
                <a:cs typeface="Calibri" charset="0"/>
              </a:rPr>
              <a:t>supported by</a:t>
            </a:r>
            <a:r>
              <a:rPr lang="en-US" sz="2000" dirty="0">
                <a:latin typeface="Calibri" charset="0"/>
                <a:ea typeface="Calibri" charset="0"/>
                <a:cs typeface="Calibri" charset="0"/>
              </a:rPr>
              <a:t> the appropriate tools and resources.  </a:t>
            </a:r>
          </a:p>
          <a:p>
            <a:pPr lvl="0">
              <a:lnSpc>
                <a:spcPct val="150000"/>
              </a:lnSpc>
              <a:buBlip>
                <a:blip r:embed="rId2"/>
              </a:buBlip>
            </a:pPr>
            <a:r>
              <a:rPr lang="en-US" sz="2000" b="1" dirty="0" smtClean="0">
                <a:latin typeface="Calibri" charset="0"/>
                <a:ea typeface="Calibri" charset="0"/>
                <a:cs typeface="Calibri" charset="0"/>
              </a:rPr>
              <a:t>Time-bound</a:t>
            </a:r>
            <a:r>
              <a:rPr lang="en-US" sz="2000" b="1" dirty="0">
                <a:latin typeface="Calibri" charset="0"/>
                <a:ea typeface="Calibri" charset="0"/>
                <a:cs typeface="Calibri" charset="0"/>
              </a:rPr>
              <a:t>: </a:t>
            </a:r>
            <a:r>
              <a:rPr lang="en-US" sz="2000" dirty="0" smtClean="0">
                <a:latin typeface="Calibri" charset="0"/>
                <a:ea typeface="Calibri" charset="0"/>
                <a:cs typeface="Calibri" charset="0"/>
              </a:rPr>
              <a:t>They should specify a timefram</a:t>
            </a:r>
            <a:r>
              <a:rPr lang="en-US" sz="2000" dirty="0" smtClean="0"/>
              <a:t>e for action. </a:t>
            </a:r>
            <a:endParaRPr lang="en-US" sz="2000" dirty="0" smtClean="0">
              <a:latin typeface="Calibri" charset="0"/>
              <a:ea typeface="Calibri" charset="0"/>
              <a:cs typeface="Calibri" charset="0"/>
            </a:endParaRPr>
          </a:p>
          <a:p>
            <a:pPr marL="0" indent="0">
              <a:buNone/>
            </a:pPr>
            <a:endParaRPr lang="en-US" sz="2000" dirty="0">
              <a:latin typeface="Calibri" charset="0"/>
              <a:ea typeface="Calibri" charset="0"/>
              <a:cs typeface="Calibri" charset="0"/>
            </a:endParaRPr>
          </a:p>
          <a:p>
            <a:pPr marL="0" indent="0">
              <a:buNone/>
            </a:pPr>
            <a:endParaRPr lang="en-US" sz="2000" dirty="0">
              <a:latin typeface="Calibri" charset="0"/>
              <a:ea typeface="Calibri" charset="0"/>
              <a:cs typeface="Calibri"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7368" y="6192503"/>
            <a:ext cx="1485131" cy="597765"/>
          </a:xfrm>
          <a:prstGeom prst="rect">
            <a:avLst/>
          </a:prstGeom>
        </p:spPr>
      </p:pic>
    </p:spTree>
    <p:extLst>
      <p:ext uri="{BB962C8B-B14F-4D97-AF65-F5344CB8AC3E}">
        <p14:creationId xmlns:p14="http://schemas.microsoft.com/office/powerpoint/2010/main" val="53287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2590"/>
            <a:ext cx="9524151" cy="1660524"/>
          </a:xfrm>
        </p:spPr>
        <p:txBody>
          <a:bodyPr>
            <a:normAutofit/>
          </a:bodyPr>
          <a:lstStyle/>
          <a:p>
            <a:pPr marL="0" indent="0">
              <a:lnSpc>
                <a:spcPct val="150000"/>
              </a:lnSpc>
              <a:buNone/>
            </a:pPr>
            <a:r>
              <a:rPr lang="en-US" b="1" dirty="0">
                <a:solidFill>
                  <a:srgbClr val="49A843"/>
                </a:solidFill>
              </a:rPr>
              <a:t>Use Bloom's Taxonomy to Write </a:t>
            </a:r>
            <a:r>
              <a:rPr lang="en-US" b="1" dirty="0" smtClean="0">
                <a:solidFill>
                  <a:srgbClr val="49A843"/>
                </a:solidFill>
              </a:rPr>
              <a:t>Objectives</a:t>
            </a:r>
            <a:endParaRPr lang="en-US" b="1" dirty="0"/>
          </a:p>
          <a:p>
            <a:pPr marL="0" indent="0">
              <a:lnSpc>
                <a:spcPct val="150000"/>
              </a:lnSpc>
              <a:buNone/>
            </a:pPr>
            <a:r>
              <a:rPr lang="en-US" sz="1800" dirty="0"/>
              <a:t>Use the table below to help you select the level of the learning outcomes you want to achieve, using an action verb.</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541" y="2018069"/>
            <a:ext cx="8943589" cy="478631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7368" y="6192503"/>
            <a:ext cx="1485131" cy="597765"/>
          </a:xfrm>
          <a:prstGeom prst="rect">
            <a:avLst/>
          </a:prstGeom>
        </p:spPr>
      </p:pic>
    </p:spTree>
    <p:extLst>
      <p:ext uri="{BB962C8B-B14F-4D97-AF65-F5344CB8AC3E}">
        <p14:creationId xmlns:p14="http://schemas.microsoft.com/office/powerpoint/2010/main" val="2059296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2590"/>
            <a:ext cx="9524151" cy="4753854"/>
          </a:xfrm>
        </p:spPr>
        <p:txBody>
          <a:bodyPr>
            <a:normAutofit/>
          </a:bodyPr>
          <a:lstStyle/>
          <a:p>
            <a:pPr marL="0" indent="0">
              <a:lnSpc>
                <a:spcPct val="150000"/>
              </a:lnSpc>
              <a:buNone/>
            </a:pPr>
            <a:r>
              <a:rPr lang="en-US" b="1" dirty="0" smtClean="0">
                <a:solidFill>
                  <a:srgbClr val="49A843"/>
                </a:solidFill>
              </a:rPr>
              <a:t>IMPORTANT NOTES:</a:t>
            </a:r>
            <a:endParaRPr lang="en-US" b="1" dirty="0"/>
          </a:p>
          <a:p>
            <a:pPr marL="0" indent="0">
              <a:lnSpc>
                <a:spcPct val="150000"/>
              </a:lnSpc>
              <a:buNone/>
            </a:pPr>
            <a:r>
              <a:rPr lang="en-US" sz="1800" dirty="0" smtClean="0"/>
              <a:t>* Most </a:t>
            </a:r>
            <a:r>
              <a:rPr lang="en-US" sz="1800" dirty="0"/>
              <a:t>of the time, a course requires a mix of levels depending on what you want to achieve.</a:t>
            </a:r>
          </a:p>
          <a:p>
            <a:pPr marL="0" indent="0">
              <a:lnSpc>
                <a:spcPct val="150000"/>
              </a:lnSpc>
              <a:buNone/>
            </a:pPr>
            <a:r>
              <a:rPr lang="en-US" sz="1800" dirty="0" smtClean="0"/>
              <a:t>* Verbs </a:t>
            </a:r>
            <a:r>
              <a:rPr lang="en-US" sz="1800" dirty="0"/>
              <a:t>to Avoid When Writing Learning </a:t>
            </a:r>
            <a:r>
              <a:rPr lang="en-US" sz="1800" dirty="0" smtClean="0"/>
              <a:t>Objective: </a:t>
            </a:r>
            <a:r>
              <a:rPr lang="en-US" sz="1800" dirty="0" smtClean="0"/>
              <a:t>Know</a:t>
            </a:r>
            <a:r>
              <a:rPr lang="en-US" sz="1800" dirty="0"/>
              <a:t>, Learn, Become, Understand, Appreciate, Improve, Grow </a:t>
            </a:r>
            <a:endParaRPr lang="en-US" sz="1800" dirty="0" smtClean="0"/>
          </a:p>
          <a:p>
            <a:pPr marL="0" indent="0">
              <a:lnSpc>
                <a:spcPct val="150000"/>
              </a:lnSpc>
              <a:buNone/>
            </a:pPr>
            <a:r>
              <a:rPr lang="en-US" sz="1800" dirty="0" smtClean="0"/>
              <a:t>* Use </a:t>
            </a:r>
            <a:r>
              <a:rPr lang="en-US" sz="1800" dirty="0"/>
              <a:t>only one action verb per outcome.</a:t>
            </a:r>
          </a:p>
          <a:p>
            <a:pPr>
              <a:lnSpc>
                <a:spcPct val="150000"/>
              </a:lnSpc>
              <a:buFontTx/>
              <a:buChar char="•"/>
            </a:pPr>
            <a:endParaRPr lang="en-US" sz="1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7368" y="6192503"/>
            <a:ext cx="1485131" cy="597765"/>
          </a:xfrm>
          <a:prstGeom prst="rect">
            <a:avLst/>
          </a:prstGeom>
        </p:spPr>
      </p:pic>
    </p:spTree>
    <p:extLst>
      <p:ext uri="{BB962C8B-B14F-4D97-AF65-F5344CB8AC3E}">
        <p14:creationId xmlns:p14="http://schemas.microsoft.com/office/powerpoint/2010/main" val="3249172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2589"/>
            <a:ext cx="10648244" cy="2834743"/>
          </a:xfrm>
        </p:spPr>
        <p:txBody>
          <a:bodyPr>
            <a:normAutofit/>
          </a:bodyPr>
          <a:lstStyle/>
          <a:p>
            <a:pPr marL="0" indent="0">
              <a:buNone/>
            </a:pPr>
            <a:endParaRPr lang="en-US" sz="1800" i="1" dirty="0" smtClean="0"/>
          </a:p>
          <a:p>
            <a:pPr marL="0" indent="0">
              <a:buNone/>
            </a:pPr>
            <a:r>
              <a:rPr lang="en-US" b="1" dirty="0" smtClean="0">
                <a:solidFill>
                  <a:srgbClr val="49A843"/>
                </a:solidFill>
              </a:rPr>
              <a:t>An Objective Should Have 4 Components (ABCD): Audience, Behavior, Condition, and Degree.</a:t>
            </a:r>
            <a:endParaRPr lang="en-US" sz="1800" dirty="0"/>
          </a:p>
          <a:p>
            <a:pPr marL="0" indent="0">
              <a:lnSpc>
                <a:spcPct val="150000"/>
              </a:lnSpc>
              <a:buNone/>
            </a:pPr>
            <a:endParaRPr lang="en-US" sz="1800" dirty="0">
              <a:latin typeface="Calibri" charset="0"/>
              <a:ea typeface="Calibri" charset="0"/>
              <a:cs typeface="Calibri"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1" y="1782141"/>
            <a:ext cx="10058400" cy="143519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1" y="3793141"/>
            <a:ext cx="10058400" cy="1224535"/>
          </a:xfrm>
          <a:prstGeom prst="rect">
            <a:avLst/>
          </a:prstGeom>
        </p:spPr>
      </p:pic>
      <p:cxnSp>
        <p:nvCxnSpPr>
          <p:cNvPr id="10" name="Straight Connector 9"/>
          <p:cNvCxnSpPr/>
          <p:nvPr/>
        </p:nvCxnSpPr>
        <p:spPr>
          <a:xfrm>
            <a:off x="770468" y="1584503"/>
            <a:ext cx="10058400" cy="0"/>
          </a:xfrm>
          <a:prstGeom prst="line">
            <a:avLst/>
          </a:prstGeom>
          <a:ln>
            <a:solidFill>
              <a:srgbClr val="AFD79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46346" y="3506355"/>
            <a:ext cx="10058400" cy="0"/>
          </a:xfrm>
          <a:prstGeom prst="line">
            <a:avLst/>
          </a:prstGeom>
          <a:ln>
            <a:solidFill>
              <a:srgbClr val="AFD79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54756" y="5707690"/>
            <a:ext cx="10058400" cy="0"/>
          </a:xfrm>
          <a:prstGeom prst="line">
            <a:avLst/>
          </a:prstGeom>
          <a:ln>
            <a:solidFill>
              <a:srgbClr val="AFD79F"/>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77368" y="6192503"/>
            <a:ext cx="1485131" cy="597765"/>
          </a:xfrm>
          <a:prstGeom prst="rect">
            <a:avLst/>
          </a:prstGeom>
        </p:spPr>
      </p:pic>
      <p:sp>
        <p:nvSpPr>
          <p:cNvPr id="2" name="Rectangle 1"/>
          <p:cNvSpPr/>
          <p:nvPr/>
        </p:nvSpPr>
        <p:spPr>
          <a:xfrm>
            <a:off x="976196" y="4833010"/>
            <a:ext cx="7583689" cy="646331"/>
          </a:xfrm>
          <a:prstGeom prst="rect">
            <a:avLst/>
          </a:prstGeom>
        </p:spPr>
        <p:txBody>
          <a:bodyPr wrap="none">
            <a:spAutoFit/>
          </a:bodyPr>
          <a:lstStyle/>
          <a:p>
            <a:r>
              <a:rPr lang="en-US" i="1" dirty="0" smtClean="0"/>
              <a:t>* Degree</a:t>
            </a:r>
            <a:r>
              <a:rPr lang="en-US" dirty="0" smtClean="0"/>
              <a:t> </a:t>
            </a:r>
            <a:r>
              <a:rPr lang="en-US" dirty="0"/>
              <a:t>(how well the learner must perform) can be omitted if desired. </a:t>
            </a:r>
          </a:p>
          <a:p>
            <a:r>
              <a:rPr lang="en-US" dirty="0"/>
              <a:t>Sometimes it is implied when words such as </a:t>
            </a:r>
            <a:r>
              <a:rPr lang="en-US" i="1" dirty="0"/>
              <a:t>correctly</a:t>
            </a:r>
            <a:r>
              <a:rPr lang="en-US" dirty="0"/>
              <a:t> and </a:t>
            </a:r>
            <a:r>
              <a:rPr lang="en-US" i="1" dirty="0"/>
              <a:t>successfully </a:t>
            </a:r>
            <a:r>
              <a:rPr lang="en-US" dirty="0"/>
              <a:t>are </a:t>
            </a:r>
            <a:r>
              <a:rPr lang="en-US" dirty="0" smtClean="0"/>
              <a:t>used. </a:t>
            </a:r>
            <a:endParaRPr lang="en-US" dirty="0"/>
          </a:p>
        </p:txBody>
      </p:sp>
    </p:spTree>
    <p:extLst>
      <p:ext uri="{BB962C8B-B14F-4D97-AF65-F5344CB8AC3E}">
        <p14:creationId xmlns:p14="http://schemas.microsoft.com/office/powerpoint/2010/main" val="679513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8576" y="671511"/>
            <a:ext cx="6420909" cy="671512"/>
          </a:xfrm>
          <a:prstGeom prst="rect">
            <a:avLst/>
          </a:prstGeom>
          <a:solidFill>
            <a:srgbClr val="49A84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smtClean="0">
                <a:solidFill>
                  <a:srgbClr val="FFFFFF"/>
                </a:solidFill>
                <a:latin typeface="Calibri" charset="0"/>
                <a:ea typeface="Calibri" charset="0"/>
                <a:cs typeface="Calibri" charset="0"/>
              </a:rPr>
              <a:t>Now it’s your turn!</a:t>
            </a:r>
            <a:endParaRPr lang="en-US" dirty="0">
              <a:solidFill>
                <a:srgbClr val="FFFFFF"/>
              </a:solidFill>
              <a:latin typeface="Calibri" charset="0"/>
              <a:ea typeface="Calibri" charset="0"/>
              <a:cs typeface="Calibri" charset="0"/>
            </a:endParaRPr>
          </a:p>
        </p:txBody>
      </p:sp>
      <p:sp>
        <p:nvSpPr>
          <p:cNvPr id="3" name="Content Placeholder 2"/>
          <p:cNvSpPr>
            <a:spLocks noGrp="1"/>
          </p:cNvSpPr>
          <p:nvPr>
            <p:ph idx="1"/>
          </p:nvPr>
        </p:nvSpPr>
        <p:spPr>
          <a:xfrm>
            <a:off x="838200" y="1825625"/>
            <a:ext cx="10515600" cy="2260600"/>
          </a:xfrm>
        </p:spPr>
        <p:txBody>
          <a:bodyPr>
            <a:normAutofit/>
          </a:bodyPr>
          <a:lstStyle/>
          <a:p>
            <a:pPr marL="0" indent="0">
              <a:buNone/>
            </a:pPr>
            <a:endParaRPr lang="en-US" sz="2000" dirty="0" smtClean="0">
              <a:latin typeface="Calibri" charset="0"/>
              <a:ea typeface="Calibri" charset="0"/>
              <a:cs typeface="Calibri" charset="0"/>
            </a:endParaRPr>
          </a:p>
          <a:p>
            <a:pPr marL="0" indent="0">
              <a:buNone/>
            </a:pPr>
            <a:r>
              <a:rPr lang="en-US" sz="2000" dirty="0" smtClean="0">
                <a:latin typeface="Calibri" charset="0"/>
                <a:ea typeface="Calibri" charset="0"/>
                <a:cs typeface="Calibri" charset="0"/>
              </a:rPr>
              <a:t>Write </a:t>
            </a:r>
            <a:r>
              <a:rPr lang="en-US" sz="2000" dirty="0" smtClean="0"/>
              <a:t>learning objectives:</a:t>
            </a:r>
            <a:endParaRPr lang="en-US" sz="2000" dirty="0">
              <a:latin typeface="Calibri" charset="0"/>
              <a:ea typeface="Calibri" charset="0"/>
              <a:cs typeface="Calibri" charset="0"/>
            </a:endParaRPr>
          </a:p>
        </p:txBody>
      </p:sp>
      <p:cxnSp>
        <p:nvCxnSpPr>
          <p:cNvPr id="8" name="Straight Connector 7"/>
          <p:cNvCxnSpPr/>
          <p:nvPr/>
        </p:nvCxnSpPr>
        <p:spPr>
          <a:xfrm>
            <a:off x="955964" y="3442832"/>
            <a:ext cx="100168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55964" y="2842667"/>
            <a:ext cx="10016836" cy="1200329"/>
          </a:xfrm>
          <a:prstGeom prst="rect">
            <a:avLst/>
          </a:prstGeom>
          <a:noFill/>
        </p:spPr>
        <p:txBody>
          <a:bodyPr wrap="square" rtlCol="0">
            <a:spAutoFit/>
          </a:bodyPr>
          <a:lstStyle/>
          <a:p>
            <a:pPr>
              <a:lnSpc>
                <a:spcPct val="200000"/>
              </a:lnSpc>
            </a:pPr>
            <a:r>
              <a:rPr lang="en-US" dirty="0" smtClean="0">
                <a:solidFill>
                  <a:schemeClr val="tx1">
                    <a:lumMod val="65000"/>
                    <a:lumOff val="35000"/>
                  </a:schemeClr>
                </a:solidFill>
                <a:latin typeface="Lato" charset="0"/>
                <a:ea typeface="Lato" charset="0"/>
                <a:cs typeface="Lato" charset="0"/>
              </a:rPr>
              <a:t>1.</a:t>
            </a:r>
          </a:p>
          <a:p>
            <a:pPr>
              <a:lnSpc>
                <a:spcPct val="200000"/>
              </a:lnSpc>
            </a:pPr>
            <a:endParaRPr lang="en-US" dirty="0">
              <a:solidFill>
                <a:schemeClr val="tx1">
                  <a:lumMod val="65000"/>
                  <a:lumOff val="35000"/>
                </a:schemeClr>
              </a:solidFill>
              <a:latin typeface="Lato" charset="0"/>
              <a:ea typeface="Lato" charset="0"/>
              <a:cs typeface="Lato" charset="0"/>
            </a:endParaRPr>
          </a:p>
        </p:txBody>
      </p:sp>
      <p:cxnSp>
        <p:nvCxnSpPr>
          <p:cNvPr id="15" name="Straight Connector 14"/>
          <p:cNvCxnSpPr/>
          <p:nvPr/>
        </p:nvCxnSpPr>
        <p:spPr>
          <a:xfrm>
            <a:off x="955964" y="4003072"/>
            <a:ext cx="100168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55964" y="4558989"/>
            <a:ext cx="100168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55964" y="3442832"/>
            <a:ext cx="10016836" cy="1200329"/>
          </a:xfrm>
          <a:prstGeom prst="rect">
            <a:avLst/>
          </a:prstGeom>
          <a:noFill/>
        </p:spPr>
        <p:txBody>
          <a:bodyPr wrap="square" rtlCol="0">
            <a:spAutoFit/>
          </a:bodyPr>
          <a:lstStyle/>
          <a:p>
            <a:pPr>
              <a:lnSpc>
                <a:spcPct val="200000"/>
              </a:lnSpc>
            </a:pPr>
            <a:r>
              <a:rPr lang="en-US" dirty="0">
                <a:solidFill>
                  <a:schemeClr val="tx1">
                    <a:lumMod val="65000"/>
                    <a:lumOff val="35000"/>
                  </a:schemeClr>
                </a:solidFill>
                <a:latin typeface="Lato" charset="0"/>
                <a:ea typeface="Lato" charset="0"/>
                <a:cs typeface="Lato" charset="0"/>
              </a:rPr>
              <a:t>2</a:t>
            </a:r>
            <a:r>
              <a:rPr lang="en-US" dirty="0" smtClean="0">
                <a:solidFill>
                  <a:schemeClr val="tx1">
                    <a:lumMod val="65000"/>
                    <a:lumOff val="35000"/>
                  </a:schemeClr>
                </a:solidFill>
                <a:latin typeface="Lato" charset="0"/>
                <a:ea typeface="Lato" charset="0"/>
                <a:cs typeface="Lato" charset="0"/>
              </a:rPr>
              <a:t>.</a:t>
            </a:r>
          </a:p>
          <a:p>
            <a:pPr>
              <a:lnSpc>
                <a:spcPct val="200000"/>
              </a:lnSpc>
            </a:pPr>
            <a:endParaRPr lang="en-US" dirty="0">
              <a:solidFill>
                <a:schemeClr val="tx1">
                  <a:lumMod val="65000"/>
                  <a:lumOff val="35000"/>
                </a:schemeClr>
              </a:solidFill>
              <a:latin typeface="Lato" charset="0"/>
              <a:ea typeface="Lato" charset="0"/>
              <a:cs typeface="Lato" charset="0"/>
            </a:endParaRPr>
          </a:p>
        </p:txBody>
      </p:sp>
      <p:sp>
        <p:nvSpPr>
          <p:cNvPr id="12" name="TextBox 11"/>
          <p:cNvSpPr txBox="1"/>
          <p:nvPr/>
        </p:nvSpPr>
        <p:spPr>
          <a:xfrm>
            <a:off x="952373" y="3973337"/>
            <a:ext cx="10016836" cy="1200329"/>
          </a:xfrm>
          <a:prstGeom prst="rect">
            <a:avLst/>
          </a:prstGeom>
          <a:noFill/>
        </p:spPr>
        <p:txBody>
          <a:bodyPr wrap="square" rtlCol="0">
            <a:spAutoFit/>
          </a:bodyPr>
          <a:lstStyle/>
          <a:p>
            <a:pPr>
              <a:lnSpc>
                <a:spcPct val="200000"/>
              </a:lnSpc>
            </a:pPr>
            <a:r>
              <a:rPr lang="en-US" dirty="0" smtClean="0">
                <a:solidFill>
                  <a:schemeClr val="tx1">
                    <a:lumMod val="65000"/>
                    <a:lumOff val="35000"/>
                  </a:schemeClr>
                </a:solidFill>
                <a:latin typeface="Lato" charset="0"/>
                <a:ea typeface="Lato" charset="0"/>
                <a:cs typeface="Lato" charset="0"/>
              </a:rPr>
              <a:t>3.</a:t>
            </a:r>
          </a:p>
          <a:p>
            <a:pPr>
              <a:lnSpc>
                <a:spcPct val="200000"/>
              </a:lnSpc>
            </a:pPr>
            <a:endParaRPr lang="en-US" dirty="0">
              <a:solidFill>
                <a:schemeClr val="tx1">
                  <a:lumMod val="65000"/>
                  <a:lumOff val="35000"/>
                </a:schemeClr>
              </a:solidFill>
              <a:latin typeface="Lato" charset="0"/>
              <a:ea typeface="Lato" charset="0"/>
              <a:cs typeface="Lato"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7368" y="6192503"/>
            <a:ext cx="1485131" cy="597765"/>
          </a:xfrm>
          <a:prstGeom prst="rect">
            <a:avLst/>
          </a:prstGeom>
        </p:spPr>
      </p:pic>
      <p:sp>
        <p:nvSpPr>
          <p:cNvPr id="17" name="Content Placeholder 2"/>
          <p:cNvSpPr txBox="1">
            <a:spLocks/>
          </p:cNvSpPr>
          <p:nvPr/>
        </p:nvSpPr>
        <p:spPr>
          <a:xfrm>
            <a:off x="838200" y="5062203"/>
            <a:ext cx="10515600" cy="2260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200" kern="1200">
                <a:solidFill>
                  <a:schemeClr val="tx1"/>
                </a:solidFill>
                <a:latin typeface="Calibri" charset="0"/>
                <a:ea typeface="Calibri" charset="0"/>
                <a:cs typeface="Calibri" charset="0"/>
              </a:defRPr>
            </a:lvl1pPr>
            <a:lvl2pPr marL="685800" indent="-228600" algn="l" defTabSz="914400" rtl="0" eaLnBrk="1" latinLnBrk="0" hangingPunct="1">
              <a:lnSpc>
                <a:spcPct val="90000"/>
              </a:lnSpc>
              <a:spcBef>
                <a:spcPts val="500"/>
              </a:spcBef>
              <a:buFont typeface="Arial"/>
              <a:buChar char="•"/>
              <a:defRPr sz="2000" kern="1200">
                <a:solidFill>
                  <a:schemeClr val="tx1"/>
                </a:solidFill>
                <a:latin typeface="Calibri" charset="0"/>
                <a:ea typeface="Calibri" charset="0"/>
                <a:cs typeface="Calibr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alibri" charset="0"/>
                <a:ea typeface="Calibri" charset="0"/>
                <a:cs typeface="Calibr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alibri" charset="0"/>
                <a:ea typeface="Calibri" charset="0"/>
                <a:cs typeface="Calibr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alibri" charset="0"/>
                <a:ea typeface="Calibri" charset="0"/>
                <a:cs typeface="Calibr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000" dirty="0" smtClean="0"/>
              <a:t>Note</a:t>
            </a:r>
            <a:r>
              <a:rPr lang="en-US" sz="2000" dirty="0"/>
              <a:t>: Write as many learning objectives as </a:t>
            </a:r>
            <a:r>
              <a:rPr lang="en-US" sz="2000" dirty="0" smtClean="0"/>
              <a:t>required. </a:t>
            </a:r>
            <a:r>
              <a:rPr lang="en-US" sz="2000" dirty="0"/>
              <a:t>There should be as many objectives as needed to determine what the learners will gain from your course.</a:t>
            </a:r>
          </a:p>
        </p:txBody>
      </p:sp>
    </p:spTree>
    <p:extLst>
      <p:ext uri="{BB962C8B-B14F-4D97-AF65-F5344CB8AC3E}">
        <p14:creationId xmlns:p14="http://schemas.microsoft.com/office/powerpoint/2010/main" val="4282667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4602</TotalTime>
  <Words>618</Words>
  <Application>Microsoft Macintosh PowerPoint</Application>
  <PresentationFormat>Custom</PresentationFormat>
  <Paragraphs>50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About this template</vt:lpstr>
      <vt:lpstr>STEP 1: Course description</vt:lpstr>
      <vt:lpstr>STEP 2: Define course goals </vt:lpstr>
      <vt:lpstr>STEP 3: Write learning objectives </vt:lpstr>
      <vt:lpstr>PowerPoint Presentation</vt:lpstr>
      <vt:lpstr>PowerPoint Presentation</vt:lpstr>
      <vt:lpstr>PowerPoint Presentation</vt:lpstr>
      <vt:lpstr>Now it’s your turn!</vt:lpstr>
      <vt:lpstr>STEP 4: Align Learning Objectives with               Assessments and Activities  </vt:lpstr>
      <vt:lpstr>PowerPoint Presentation</vt:lpstr>
      <vt:lpstr>PowerPoint Presentation</vt:lpstr>
      <vt:lpstr>THANK YOU!</vt:lpstr>
      <vt:lpstr>Consulted 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OBJECTIVES TEMPLATE  </dc:title>
  <dc:creator>guillermo groisman</dc:creator>
  <cp:lastModifiedBy>Karla Gutierrez</cp:lastModifiedBy>
  <cp:revision>36</cp:revision>
  <dcterms:created xsi:type="dcterms:W3CDTF">2016-12-31T13:07:57Z</dcterms:created>
  <dcterms:modified xsi:type="dcterms:W3CDTF">2017-01-19T20:49:11Z</dcterms:modified>
</cp:coreProperties>
</file>