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78" r:id="rId5"/>
    <p:sldId id="279" r:id="rId6"/>
    <p:sldId id="259" r:id="rId7"/>
    <p:sldId id="266" r:id="rId8"/>
    <p:sldId id="292" r:id="rId9"/>
    <p:sldId id="304" r:id="rId10"/>
    <p:sldId id="260" r:id="rId11"/>
    <p:sldId id="261" r:id="rId12"/>
    <p:sldId id="262" r:id="rId13"/>
    <p:sldId id="263" r:id="rId14"/>
    <p:sldId id="264" r:id="rId15"/>
    <p:sldId id="265" r:id="rId16"/>
    <p:sldId id="269" r:id="rId17"/>
    <p:sldId id="270" r:id="rId18"/>
    <p:sldId id="271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74" r:id="rId28"/>
    <p:sldId id="293" r:id="rId29"/>
    <p:sldId id="327" r:id="rId30"/>
    <p:sldId id="322" r:id="rId31"/>
    <p:sldId id="323" r:id="rId32"/>
    <p:sldId id="324" r:id="rId33"/>
    <p:sldId id="325" r:id="rId34"/>
    <p:sldId id="326" r:id="rId35"/>
    <p:sldId id="329" r:id="rId36"/>
    <p:sldId id="305" r:id="rId37"/>
    <p:sldId id="330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00"/>
    <a:srgbClr val="FFFFFF"/>
    <a:srgbClr val="66FF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32787"/>
    <p:restoredTop sz="90929"/>
  </p:normalViewPr>
  <p:slideViewPr>
    <p:cSldViewPr>
      <p:cViewPr varScale="1">
        <p:scale>
          <a:sx n="52" d="100"/>
          <a:sy n="52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13" Type="http://schemas.openxmlformats.org/officeDocument/2006/relationships/slide" Target="slides/slide37.xml"/><Relationship Id="rId3" Type="http://schemas.openxmlformats.org/officeDocument/2006/relationships/slide" Target="slides/slide21.xml"/><Relationship Id="rId7" Type="http://schemas.openxmlformats.org/officeDocument/2006/relationships/slide" Target="slides/slide25.xml"/><Relationship Id="rId12" Type="http://schemas.openxmlformats.org/officeDocument/2006/relationships/slide" Target="slides/slide33.xml"/><Relationship Id="rId2" Type="http://schemas.openxmlformats.org/officeDocument/2006/relationships/slide" Target="slides/slide20.xml"/><Relationship Id="rId1" Type="http://schemas.openxmlformats.org/officeDocument/2006/relationships/slide" Target="slides/slide19.xml"/><Relationship Id="rId6" Type="http://schemas.openxmlformats.org/officeDocument/2006/relationships/slide" Target="slides/slide24.xml"/><Relationship Id="rId11" Type="http://schemas.openxmlformats.org/officeDocument/2006/relationships/slide" Target="slides/slide32.xml"/><Relationship Id="rId5" Type="http://schemas.openxmlformats.org/officeDocument/2006/relationships/slide" Target="slides/slide23.xml"/><Relationship Id="rId10" Type="http://schemas.openxmlformats.org/officeDocument/2006/relationships/slide" Target="slides/slide31.xml"/><Relationship Id="rId4" Type="http://schemas.openxmlformats.org/officeDocument/2006/relationships/slide" Target="slides/slide22.xml"/><Relationship Id="rId9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5B4717-8DE5-482C-8580-DDD223A2BF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D9A51B-81C9-4618-954A-7F0CB42BFC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C9183-9CF8-47DE-B523-655F7DDF4188}" type="slidenum">
              <a:rPr lang="en-US"/>
              <a:pPr/>
              <a:t>1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14029-19A8-4664-A1A9-D1B3AE43B317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A1D6E-D144-4191-872A-8EB15048ED41}" type="slidenum">
              <a:rPr lang="en-US"/>
              <a:pPr/>
              <a:t>11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B5C47-E811-408F-B752-D5C9A965B4AA}" type="slidenum">
              <a:rPr lang="en-US"/>
              <a:pPr/>
              <a:t>12</a:t>
            </a:fld>
            <a:endParaRPr lang="en-US"/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4835-984E-4281-8969-90681D7D0D49}" type="slidenum">
              <a:rPr lang="en-US"/>
              <a:pPr/>
              <a:t>13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33DCF-F3F9-40CE-95A5-AF7DFE6423FB}" type="slidenum">
              <a:rPr lang="en-US"/>
              <a:pPr/>
              <a:t>14</a:t>
            </a:fld>
            <a:endParaRPr lang="en-US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3AF53-5E40-403E-BF6E-0EE476D1FE37}" type="slidenum">
              <a:rPr lang="en-US"/>
              <a:pPr/>
              <a:t>15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EDEDE-D3A3-4409-B033-107962FA6334}" type="slidenum">
              <a:rPr lang="en-US"/>
              <a:pPr/>
              <a:t>16</a:t>
            </a:fld>
            <a:endParaRPr lang="en-US"/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00E7A-CAB9-4F74-807D-010663BB660B}" type="slidenum">
              <a:rPr lang="en-US"/>
              <a:pPr/>
              <a:t>17</a:t>
            </a:fld>
            <a:endParaRPr lang="en-US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2A92C-D014-43F1-9DD0-FF689E347510}" type="slidenum">
              <a:rPr lang="en-US"/>
              <a:pPr/>
              <a:t>18</a:t>
            </a:fld>
            <a:endParaRPr lang="en-US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E3AA7-2FEE-4106-BE14-F2370612F676}" type="slidenum">
              <a:rPr lang="en-US"/>
              <a:pPr/>
              <a:t>19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BB150-5AC5-444D-98C1-F2892D146CF2}" type="slidenum">
              <a:rPr lang="en-US"/>
              <a:pPr/>
              <a:t>2</a:t>
            </a:fld>
            <a:endParaRPr 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994D6-F80E-409F-BD09-B664C73ED27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C7D30-F09A-4D67-A685-8B4252DEF10C}" type="slidenum">
              <a:rPr lang="en-US"/>
              <a:pPr/>
              <a:t>21</a:t>
            </a:fld>
            <a:endParaRPr lang="en-US"/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EF00B-8F34-40DA-BDA7-86B77358B370}" type="slidenum">
              <a:rPr lang="en-US"/>
              <a:pPr/>
              <a:t>22</a:t>
            </a:fld>
            <a:endParaRPr lang="en-US"/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86991-A8F9-4293-91E1-65CA4E42945E}" type="slidenum">
              <a:rPr lang="en-US"/>
              <a:pPr/>
              <a:t>23</a:t>
            </a:fld>
            <a:endParaRPr lang="en-US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05EA3-313A-4BCB-B154-D516148B35BF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F2FBB-9DB2-4E07-96CE-F8EA393449CE}" type="slidenum">
              <a:rPr lang="en-US"/>
              <a:pPr/>
              <a:t>25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13ADD-889E-4E9A-A83F-901A2F9E9185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33FE3-E4B9-475C-B3C9-9E5AEF721A58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1F46A-C504-46EA-86C0-0D0B661E90A0}" type="slidenum">
              <a:rPr lang="en-US"/>
              <a:pPr/>
              <a:t>28</a:t>
            </a:fld>
            <a:endParaRPr lang="en-US"/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60F3D-458C-4C22-ABD5-060A0EB03B0F}" type="slidenum">
              <a:rPr lang="en-US"/>
              <a:pPr/>
              <a:t>29</a:t>
            </a:fld>
            <a:endParaRPr 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4ADA9-4378-4995-9B46-671E16EDBD43}" type="slidenum">
              <a:rPr lang="en-US"/>
              <a:pPr/>
              <a:t>3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6F059-6C5E-4983-8CCE-39B65906979F}" type="slidenum">
              <a:rPr lang="en-US"/>
              <a:pPr/>
              <a:t>30</a:t>
            </a:fld>
            <a:endParaRPr lang="en-US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2AE6B-A432-4228-A6FB-CE0898709A70}" type="slidenum">
              <a:rPr lang="en-US"/>
              <a:pPr/>
              <a:t>31</a:t>
            </a:fld>
            <a:endParaRPr lang="en-US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11BF9-23CB-47B8-85C5-AE5CD131FD04}" type="slidenum">
              <a:rPr lang="en-US"/>
              <a:pPr/>
              <a:t>32</a:t>
            </a:fld>
            <a:endParaRPr lang="en-US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6B5DA-67C1-41C0-8160-F0D1951DF540}" type="slidenum">
              <a:rPr lang="en-US"/>
              <a:pPr/>
              <a:t>33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4E555-665B-4FFA-8446-376F3FBB9DFF}" type="slidenum">
              <a:rPr lang="en-US"/>
              <a:pPr/>
              <a:t>34</a:t>
            </a:fld>
            <a:endParaRPr lang="en-US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41E28-F8AA-4924-8CC9-A30DB51F9760}" type="slidenum">
              <a:rPr lang="en-US"/>
              <a:pPr/>
              <a:t>35</a:t>
            </a:fld>
            <a:endParaRPr lang="en-US"/>
          </a:p>
        </p:txBody>
      </p:sp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36C98-C108-4D1C-ACE5-5697A2430E9F}" type="slidenum">
              <a:rPr lang="en-US"/>
              <a:pPr/>
              <a:t>36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D4728-4D1D-4BDB-9871-BC4B7F068212}" type="slidenum">
              <a:rPr lang="en-US"/>
              <a:pPr/>
              <a:t>37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8380C-5BD2-46EC-A5C4-FD55A65F02E5}" type="slidenum">
              <a:rPr lang="en-US"/>
              <a:pPr/>
              <a:t>4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D7C1-F97F-43A2-8370-DE90E6E8A186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20D99-3ADD-4CFF-B9F6-CA79AAE1F0CF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A8AE5-EA68-4890-A625-EDB67DD877ED}" type="slidenum">
              <a:rPr lang="en-US"/>
              <a:pPr/>
              <a:t>7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4385A-D83B-4806-873C-8C81EFD96954}" type="slidenum">
              <a:rPr lang="en-US"/>
              <a:pPr/>
              <a:t>8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D04EB-547F-48B3-B90F-A012F0A75B0B}" type="slidenum">
              <a:rPr lang="en-US"/>
              <a:pPr/>
              <a:t>9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9FE34-4D79-4D8E-A7FA-39936381D3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29F0B-EA25-4BBA-8F74-57149556F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25984-4AD1-4F96-A15F-0DA35E849C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851C4-148A-4E45-86FD-2A18433EC0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A6F69-B1D8-43BD-8CC4-706EB6BE8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71C00-BAE5-41D1-B5CB-A94596ABC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75319-EA62-40D4-8E8B-352E28FB6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BBCF-1872-4D98-9387-8AF1220D8B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0C563-AC27-47FD-984A-4E3F44E01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077AF-E671-4C6A-B965-6E623531CC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7A243-07AB-4AB4-A01D-FD1BD303B1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4D2827-8E19-4FE9-AFDF-83544E8FB37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Data Cleaning 101</a:t>
            </a:r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651000" y="3987800"/>
            <a:ext cx="537368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Ron Cody, Ed.D</a:t>
            </a:r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>
                <a:solidFill>
                  <a:srgbClr val="FFFFFF"/>
                </a:solidFill>
              </a:rPr>
              <a:t>Robert Wood Johnson Medical School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Piscataway, NJ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Using a WHERE statement with PROC PRINT to list out-of-range data</a:t>
            </a:r>
            <a:r>
              <a:rPr lang="en-US" sz="3200" b="1"/>
              <a:t/>
            </a:r>
            <a:br>
              <a:rPr lang="en-US" sz="3200" b="1"/>
            </a:br>
            <a:endParaRPr lang="en-US" sz="4800" b="1">
              <a:latin typeface="SAS Monospace" pitchFamily="49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1582738"/>
            <a:ext cx="81089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SAS Monospace Bold" pitchFamily="49" charset="0"/>
              </a:rPr>
              <a:t>PROC PRINT DATA=CLEAN.PATIENTS;</a:t>
            </a:r>
          </a:p>
          <a:p>
            <a:r>
              <a:rPr lang="en-US" sz="2000">
                <a:latin typeface="SAS Monospace Bold" pitchFamily="49" charset="0"/>
              </a:rPr>
              <a:t>  </a:t>
            </a:r>
            <a:r>
              <a:rPr lang="en-US" sz="2000">
                <a:solidFill>
                  <a:schemeClr val="accent2"/>
                </a:solidFill>
                <a:latin typeface="SAS Monospace Bold" pitchFamily="49" charset="0"/>
              </a:rPr>
              <a:t>WHERE HR NOT BETWEEN 40 AND 100 AND </a:t>
            </a:r>
          </a:p>
          <a:p>
            <a:r>
              <a:rPr lang="en-US" sz="2000">
                <a:solidFill>
                  <a:schemeClr val="accent2"/>
                </a:solidFill>
                <a:latin typeface="SAS Monospace Bold" pitchFamily="49" charset="0"/>
              </a:rPr>
              <a:t>    HR IS NOT MISSING                         OR</a:t>
            </a:r>
          </a:p>
          <a:p>
            <a:r>
              <a:rPr lang="en-US" sz="2000">
                <a:solidFill>
                  <a:schemeClr val="accent2"/>
                </a:solidFill>
                <a:latin typeface="SAS Monospace Bold" pitchFamily="49" charset="0"/>
              </a:rPr>
              <a:t>    SBP NOT BETWEEN 80 AND 200 AND </a:t>
            </a:r>
          </a:p>
          <a:p>
            <a:r>
              <a:rPr lang="en-US" sz="2000">
                <a:solidFill>
                  <a:schemeClr val="accent2"/>
                </a:solidFill>
                <a:latin typeface="SAS Monospace Bold" pitchFamily="49" charset="0"/>
              </a:rPr>
              <a:t>    SBP IS NOT MISSING                        OR</a:t>
            </a:r>
          </a:p>
          <a:p>
            <a:r>
              <a:rPr lang="en-US" sz="2000">
                <a:solidFill>
                  <a:schemeClr val="accent2"/>
                </a:solidFill>
                <a:latin typeface="SAS Monospace Bold" pitchFamily="49" charset="0"/>
              </a:rPr>
              <a:t>    DBP NOT BETWEEN 60 AND 120 AND </a:t>
            </a:r>
          </a:p>
          <a:p>
            <a:r>
              <a:rPr lang="en-US" sz="2000">
                <a:solidFill>
                  <a:schemeClr val="accent2"/>
                </a:solidFill>
                <a:latin typeface="SAS Monospace Bold" pitchFamily="49" charset="0"/>
              </a:rPr>
              <a:t>    DBP IS NOT MISSING;</a:t>
            </a:r>
          </a:p>
          <a:p>
            <a:r>
              <a:rPr lang="en-US" sz="2000">
                <a:latin typeface="SAS Monospace Bold" pitchFamily="49" charset="0"/>
              </a:rPr>
              <a:t>  TITLE "Out-of-range Values for Numeric Variables";</a:t>
            </a:r>
          </a:p>
          <a:p>
            <a:r>
              <a:rPr lang="en-US" sz="2000">
                <a:latin typeface="SAS Monospace Bold" pitchFamily="49" charset="0"/>
              </a:rPr>
              <a:t>  ID PATNO;</a:t>
            </a:r>
          </a:p>
          <a:p>
            <a:r>
              <a:rPr lang="en-US" sz="2000">
                <a:latin typeface="SAS Monospace Bold" pitchFamily="49" charset="0"/>
              </a:rPr>
              <a:t>  VAR HR SBP DBP;</a:t>
            </a:r>
          </a:p>
          <a:p>
            <a:r>
              <a:rPr lang="en-US" sz="2000">
                <a:latin typeface="SAS Monospace Bold" pitchFamily="49" charset="0"/>
              </a:rPr>
              <a:t>RUN;</a:t>
            </a:r>
          </a:p>
          <a:p>
            <a:endParaRPr lang="en-US">
              <a:latin typeface="SAS Monospace Bold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200"/>
              <a:t>Using a WHERE statement with PROC PRINT to list out-of-range data</a:t>
            </a:r>
            <a:r>
              <a:rPr lang="en-US" sz="3200" b="1"/>
              <a:t/>
            </a:r>
            <a:br>
              <a:rPr lang="en-US" sz="3200" b="1"/>
            </a:br>
            <a:endParaRPr lang="en-US" sz="3200" b="1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431925" y="1725613"/>
            <a:ext cx="64325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SAS Monospace" pitchFamily="49" charset="0"/>
              </a:rPr>
              <a:t>Out-of-range Values for Numeric Variables</a:t>
            </a:r>
          </a:p>
          <a:p>
            <a:endParaRPr lang="en-US" sz="2000">
              <a:latin typeface="SAS Monospace" pitchFamily="49" charset="0"/>
            </a:endParaRPr>
          </a:p>
          <a:p>
            <a:r>
              <a:rPr lang="en-US" sz="2000">
                <a:latin typeface="SAS Monospace" pitchFamily="49" charset="0"/>
              </a:rPr>
              <a:t>PATNO     HR    SBP    DBP</a:t>
            </a:r>
          </a:p>
          <a:p>
            <a:endParaRPr lang="en-US" sz="2000">
              <a:latin typeface="SAS Monospace" pitchFamily="49" charset="0"/>
            </a:endParaRPr>
          </a:p>
          <a:p>
            <a:r>
              <a:rPr lang="en-US" sz="2000">
                <a:latin typeface="SAS Monospace" pitchFamily="49" charset="0"/>
              </a:rPr>
              <a:t> 004     101    200    120</a:t>
            </a:r>
          </a:p>
          <a:p>
            <a:r>
              <a:rPr lang="en-US" sz="2000">
                <a:latin typeface="SAS Monospace" pitchFamily="49" charset="0"/>
              </a:rPr>
              <a:t> 008     210      .      .</a:t>
            </a:r>
          </a:p>
          <a:p>
            <a:r>
              <a:rPr lang="en-US" sz="2000">
                <a:latin typeface="SAS Monospace" pitchFamily="49" charset="0"/>
              </a:rPr>
              <a:t> 009      86    240    180</a:t>
            </a:r>
          </a:p>
          <a:p>
            <a:r>
              <a:rPr lang="en-US" sz="2000">
                <a:latin typeface="SAS Monospace" pitchFamily="49" charset="0"/>
              </a:rPr>
              <a:t> 010       .     40    120</a:t>
            </a:r>
          </a:p>
          <a:p>
            <a:r>
              <a:rPr lang="en-US" sz="2000">
                <a:latin typeface="SAS Monospace" pitchFamily="49" charset="0"/>
              </a:rPr>
              <a:t> 011      68    300     20</a:t>
            </a:r>
          </a:p>
          <a:p>
            <a:r>
              <a:rPr lang="en-US" sz="2000">
                <a:latin typeface="SAS Monospace" pitchFamily="49" charset="0"/>
              </a:rPr>
              <a:t> 014      22    130     90</a:t>
            </a:r>
          </a:p>
          <a:p>
            <a:r>
              <a:rPr lang="en-US" sz="2000">
                <a:latin typeface="SAS Monospace" pitchFamily="49" charset="0"/>
              </a:rPr>
              <a:t> 017     208      .     84</a:t>
            </a:r>
          </a:p>
          <a:p>
            <a:r>
              <a:rPr lang="en-US" sz="2000">
                <a:latin typeface="SAS Monospace" pitchFamily="49" charset="0"/>
              </a:rPr>
              <a:t> 321     900    400    200</a:t>
            </a:r>
          </a:p>
          <a:p>
            <a:r>
              <a:rPr lang="en-US" sz="2000">
                <a:latin typeface="SAS Monospace" pitchFamily="49" charset="0"/>
              </a:rPr>
              <a:t> 020      10     20      8</a:t>
            </a:r>
          </a:p>
          <a:p>
            <a:r>
              <a:rPr lang="en-US" sz="2000">
                <a:latin typeface="SAS Monospace" pitchFamily="49" charset="0"/>
              </a:rPr>
              <a:t> 023      22     34     78</a:t>
            </a:r>
          </a:p>
          <a:p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200">
                <a:solidFill>
                  <a:srgbClr val="FFFF00"/>
                </a:solidFill>
              </a:rPr>
              <a:t>Using a DATA _NULL_ Data Step to list out-of-range data values</a:t>
            </a: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273175"/>
            <a:ext cx="8609013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SAS Monospace Bold" pitchFamily="49" charset="0"/>
              </a:rPr>
              <a:t>DATA _NULL_;</a:t>
            </a:r>
          </a:p>
          <a:p>
            <a:r>
              <a:rPr lang="en-US" sz="1800">
                <a:latin typeface="SAS Monospace Bold" pitchFamily="49" charset="0"/>
              </a:rPr>
              <a:t>  INFILE "C:\CLEANING\PATIENTS.TXT" PAD;</a:t>
            </a:r>
          </a:p>
          <a:p>
            <a:r>
              <a:rPr lang="en-US" sz="1800">
                <a:latin typeface="SAS Monospace Bold" pitchFamily="49" charset="0"/>
              </a:rPr>
              <a:t>  FILE PRINT; ***output to the output Window;</a:t>
            </a:r>
          </a:p>
          <a:p>
            <a:r>
              <a:rPr lang="en-US" sz="1800">
                <a:latin typeface="SAS Monospace Bold" pitchFamily="49" charset="0"/>
              </a:rPr>
              <a:t>  TITLE "Listing of Patient Numbers and Invalid Data Values";</a:t>
            </a:r>
          </a:p>
          <a:p>
            <a:r>
              <a:rPr lang="en-US" sz="1800">
                <a:latin typeface="SAS Monospace Bold" pitchFamily="49" charset="0"/>
              </a:rPr>
              <a:t>  INPUT @1  PATNO    $3.</a:t>
            </a:r>
          </a:p>
          <a:p>
            <a:r>
              <a:rPr lang="en-US" sz="1800">
                <a:latin typeface="SAS Monospace Bold" pitchFamily="49" charset="0"/>
              </a:rPr>
              <a:t>        @15 HR        3.</a:t>
            </a:r>
          </a:p>
          <a:p>
            <a:r>
              <a:rPr lang="en-US" sz="1800">
                <a:latin typeface="SAS Monospace Bold" pitchFamily="49" charset="0"/>
              </a:rPr>
              <a:t>        @18 SBP       3.</a:t>
            </a:r>
          </a:p>
          <a:p>
            <a:r>
              <a:rPr lang="en-US" sz="1800">
                <a:latin typeface="SAS Monospace Bold" pitchFamily="49" charset="0"/>
              </a:rPr>
              <a:t>        @21 DBP       3.;</a:t>
            </a:r>
          </a:p>
          <a:p>
            <a:r>
              <a:rPr lang="en-US" sz="1800">
                <a:latin typeface="SAS Monospace Bold" pitchFamily="49" charset="0"/>
              </a:rPr>
              <a:t>  ***Check HR;</a:t>
            </a:r>
          </a:p>
          <a:p>
            <a:r>
              <a:rPr lang="en-US" sz="1800">
                <a:latin typeface="SAS Monospace Bold" pitchFamily="49" charset="0"/>
              </a:rPr>
              <a:t> 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IF (HR LT 40 AND HR NE .) OR HR GT 100</a:t>
            </a:r>
            <a:r>
              <a:rPr lang="en-US" sz="1800">
                <a:latin typeface="SAS Monospace Bold" pitchFamily="49" charset="0"/>
              </a:rPr>
              <a:t> THEN</a:t>
            </a:r>
          </a:p>
          <a:p>
            <a:r>
              <a:rPr lang="en-US" sz="1800">
                <a:latin typeface="SAS Monospace Bold" pitchFamily="49" charset="0"/>
              </a:rPr>
              <a:t>    PUT PATNO= HR=;</a:t>
            </a:r>
          </a:p>
          <a:p>
            <a:r>
              <a:rPr lang="en-US" sz="1800">
                <a:latin typeface="SAS Monospace Bold" pitchFamily="49" charset="0"/>
              </a:rPr>
              <a:t>  ***Check SBP;</a:t>
            </a:r>
          </a:p>
          <a:p>
            <a:r>
              <a:rPr lang="en-US" sz="1800">
                <a:latin typeface="SAS Monospace Bold" pitchFamily="49" charset="0"/>
              </a:rPr>
              <a:t> 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IF (SBP LT 80 AND SBP NE .) OR SBP GT 200</a:t>
            </a:r>
            <a:r>
              <a:rPr lang="en-US" sz="1800">
                <a:latin typeface="SAS Monospace Bold" pitchFamily="49" charset="0"/>
              </a:rPr>
              <a:t> THEN  </a:t>
            </a:r>
          </a:p>
          <a:p>
            <a:r>
              <a:rPr lang="en-US" sz="1800">
                <a:latin typeface="SAS Monospace Bold" pitchFamily="49" charset="0"/>
              </a:rPr>
              <a:t>    PUT PATNO= SBP=;</a:t>
            </a:r>
          </a:p>
          <a:p>
            <a:r>
              <a:rPr lang="en-US" sz="1800">
                <a:latin typeface="SAS Monospace Bold" pitchFamily="49" charset="0"/>
              </a:rPr>
              <a:t>  ***Check DBP;</a:t>
            </a:r>
          </a:p>
          <a:p>
            <a:r>
              <a:rPr lang="en-US" sz="1800">
                <a:latin typeface="SAS Monospace Bold" pitchFamily="49" charset="0"/>
              </a:rPr>
              <a:t> 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IF (DBP LT 60 AND DBP NE .) OR DBP GT 120</a:t>
            </a:r>
            <a:r>
              <a:rPr lang="en-US" sz="1800">
                <a:latin typeface="SAS Monospace Bold" pitchFamily="49" charset="0"/>
              </a:rPr>
              <a:t> THEN </a:t>
            </a:r>
          </a:p>
          <a:p>
            <a:r>
              <a:rPr lang="en-US" sz="1800">
                <a:latin typeface="SAS Monospace Bold" pitchFamily="49" charset="0"/>
              </a:rPr>
              <a:t>    PUT PATNO= DBP=;</a:t>
            </a:r>
          </a:p>
          <a:p>
            <a:r>
              <a:rPr lang="en-US" sz="1800">
                <a:latin typeface="SAS Monospace Bold" pitchFamily="49" charset="0"/>
              </a:rPr>
              <a:t>RUN;</a:t>
            </a:r>
          </a:p>
          <a:p>
            <a:endParaRPr lang="en-US" sz="1800">
              <a:latin typeface="SAS Monospace Bold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200">
                <a:solidFill>
                  <a:srgbClr val="FFFF00"/>
                </a:solidFill>
              </a:rPr>
              <a:t>Using a DATA _NULL_ Data Step to list out-of-range data values</a:t>
            </a:r>
            <a:endParaRPr lang="en-US" sz="3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066800" y="1547813"/>
            <a:ext cx="708977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SAS Monospace" pitchFamily="49" charset="0"/>
              </a:rPr>
              <a:t>Listing of Patient Numbers and Invalid Data Values</a:t>
            </a:r>
          </a:p>
          <a:p>
            <a:r>
              <a:rPr lang="en-US" sz="1800" b="1">
                <a:latin typeface="SAS Monospace" pitchFamily="49" charset="0"/>
              </a:rPr>
              <a:t>PATNO=004 HR=101</a:t>
            </a:r>
          </a:p>
          <a:p>
            <a:r>
              <a:rPr lang="en-US" sz="1800" b="1">
                <a:latin typeface="SAS Monospace" pitchFamily="49" charset="0"/>
              </a:rPr>
              <a:t>PATNO=008 HR=210</a:t>
            </a:r>
          </a:p>
          <a:p>
            <a:r>
              <a:rPr lang="en-US" sz="1800" b="1">
                <a:latin typeface="SAS Monospace" pitchFamily="49" charset="0"/>
              </a:rPr>
              <a:t>PATNO=009 SBP=240</a:t>
            </a:r>
          </a:p>
          <a:p>
            <a:r>
              <a:rPr lang="en-US" sz="1800" b="1">
                <a:latin typeface="SAS Monospace" pitchFamily="49" charset="0"/>
              </a:rPr>
              <a:t>PATNO=009 DBP=180</a:t>
            </a:r>
          </a:p>
          <a:p>
            <a:r>
              <a:rPr lang="en-US" sz="1800" b="1">
                <a:latin typeface="SAS Monospace" pitchFamily="49" charset="0"/>
              </a:rPr>
              <a:t>PATNO=010 SBP=40</a:t>
            </a:r>
          </a:p>
          <a:p>
            <a:r>
              <a:rPr lang="en-US" sz="1800" b="1">
                <a:latin typeface="SAS Monospace" pitchFamily="49" charset="0"/>
              </a:rPr>
              <a:t>PATNO=011 SBP=300</a:t>
            </a:r>
          </a:p>
          <a:p>
            <a:r>
              <a:rPr lang="en-US" sz="1800" b="1">
                <a:latin typeface="SAS Monospace" pitchFamily="49" charset="0"/>
              </a:rPr>
              <a:t>PATNO=011 DBP=20</a:t>
            </a:r>
          </a:p>
          <a:p>
            <a:r>
              <a:rPr lang="en-US" sz="1800" b="1">
                <a:latin typeface="SAS Monospace" pitchFamily="49" charset="0"/>
              </a:rPr>
              <a:t>PATNO=014 HR=22</a:t>
            </a:r>
          </a:p>
          <a:p>
            <a:r>
              <a:rPr lang="en-US" sz="1800" b="1">
                <a:latin typeface="SAS Monospace" pitchFamily="49" charset="0"/>
              </a:rPr>
              <a:t>PATNO=017 HR=208</a:t>
            </a:r>
          </a:p>
          <a:p>
            <a:r>
              <a:rPr lang="en-US" sz="1800" b="1">
                <a:latin typeface="SAS Monospace" pitchFamily="49" charset="0"/>
              </a:rPr>
              <a:t>PATNO=321 HR=900</a:t>
            </a:r>
          </a:p>
          <a:p>
            <a:r>
              <a:rPr lang="en-US" sz="1800" b="1">
                <a:latin typeface="SAS Monospace" pitchFamily="49" charset="0"/>
              </a:rPr>
              <a:t>PATNO=321 SBP=400</a:t>
            </a:r>
          </a:p>
          <a:p>
            <a:r>
              <a:rPr lang="en-US" sz="1800" b="1">
                <a:latin typeface="SAS Monospace" pitchFamily="49" charset="0"/>
              </a:rPr>
              <a:t>PATNO=321 DBP=200</a:t>
            </a:r>
          </a:p>
          <a:p>
            <a:r>
              <a:rPr lang="en-US" sz="1800" b="1">
                <a:latin typeface="SAS Monospace" pitchFamily="49" charset="0"/>
              </a:rPr>
              <a:t>PATNO=020 HR=10</a:t>
            </a:r>
          </a:p>
          <a:p>
            <a:r>
              <a:rPr lang="en-US" sz="1800" b="1">
                <a:latin typeface="SAS Monospace" pitchFamily="49" charset="0"/>
              </a:rPr>
              <a:t>PATNO=020 SBP=20</a:t>
            </a:r>
          </a:p>
          <a:p>
            <a:r>
              <a:rPr lang="en-US" sz="1800" b="1">
                <a:latin typeface="SAS Monospace" pitchFamily="49" charset="0"/>
              </a:rPr>
              <a:t>PATNO=020 DBP=8</a:t>
            </a:r>
          </a:p>
          <a:p>
            <a:r>
              <a:rPr lang="en-US" sz="1800" b="1">
                <a:latin typeface="SAS Monospace" pitchFamily="49" charset="0"/>
              </a:rPr>
              <a:t>PATNO=023 HR=22</a:t>
            </a:r>
          </a:p>
          <a:p>
            <a:r>
              <a:rPr lang="en-US" sz="1800" b="1">
                <a:latin typeface="SAS Monospace" pitchFamily="49" charset="0"/>
              </a:rPr>
              <a:t>PATNO=023 SBP=34</a:t>
            </a:r>
          </a:p>
          <a:p>
            <a:endParaRPr lang="en-US" sz="1800" b="1">
              <a:latin typeface="SAS Monospace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3600">
                <a:solidFill>
                  <a:srgbClr val="FFFF00"/>
                </a:solidFill>
              </a:rPr>
              <a:t>Using User Defined Formats to Detect Invalid Values</a:t>
            </a: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529431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SAS Monospace Bold" pitchFamily="49" charset="0"/>
              </a:rPr>
              <a:t>PROC FORMAT;</a:t>
            </a:r>
          </a:p>
          <a:p>
            <a:r>
              <a:rPr lang="en-US" sz="1800">
                <a:latin typeface="SAS Monospace Bold" pitchFamily="49" charset="0"/>
              </a:rPr>
              <a:t> VALUE $GENDER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'F','M' = 'Valid'</a:t>
            </a:r>
          </a:p>
          <a:p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               ' '     = 'Missing'</a:t>
            </a:r>
          </a:p>
          <a:p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               OTHER   = 'Miscoded'</a:t>
            </a:r>
            <a:r>
              <a:rPr lang="en-US" sz="1800">
                <a:latin typeface="SAS Monospace Bold" pitchFamily="49" charset="0"/>
              </a:rPr>
              <a:t>;</a:t>
            </a:r>
          </a:p>
          <a:p>
            <a:r>
              <a:rPr lang="en-US" sz="1800">
                <a:latin typeface="SAS Monospace Bold" pitchFamily="49" charset="0"/>
              </a:rPr>
              <a:t> VALUE $DX </a:t>
            </a:r>
            <a:r>
              <a:rPr lang="en-US" sz="1800">
                <a:solidFill>
                  <a:srgbClr val="66FFFF"/>
                </a:solidFill>
                <a:latin typeface="SAS Monospace Bold" pitchFamily="49" charset="0"/>
              </a:rPr>
              <a:t>'001' - '999'= 'Valid'</a:t>
            </a:r>
          </a:p>
          <a:p>
            <a:r>
              <a:rPr lang="en-US" sz="1800">
                <a:solidFill>
                  <a:srgbClr val="66FFFF"/>
                </a:solidFill>
                <a:latin typeface="SAS Monospace Bold" pitchFamily="49" charset="0"/>
              </a:rPr>
              <a:t>           ' '          = 'Missing'</a:t>
            </a:r>
          </a:p>
          <a:p>
            <a:r>
              <a:rPr lang="en-US" sz="1800">
                <a:solidFill>
                  <a:srgbClr val="66FFFF"/>
                </a:solidFill>
                <a:latin typeface="SAS Monospace Bold" pitchFamily="49" charset="0"/>
              </a:rPr>
              <a:t>           OTHER        = 'Miscoded'</a:t>
            </a:r>
            <a:r>
              <a:rPr lang="en-US" sz="1800">
                <a:latin typeface="SAS Monospace Bold" pitchFamily="49" charset="0"/>
              </a:rPr>
              <a:t>;</a:t>
            </a:r>
          </a:p>
          <a:p>
            <a:r>
              <a:rPr lang="en-US" sz="1800">
                <a:latin typeface="SAS Monospace Bold" pitchFamily="49" charset="0"/>
              </a:rPr>
              <a:t> VALUE $AE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'0','1' = 'Valid'</a:t>
            </a:r>
          </a:p>
          <a:p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           ' '     = 'Missing'</a:t>
            </a:r>
          </a:p>
          <a:p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            OTHER  = 'Miscoded'</a:t>
            </a:r>
            <a:r>
              <a:rPr lang="en-US" sz="1800">
                <a:latin typeface="SAS Monospace Bold" pitchFamily="49" charset="0"/>
              </a:rPr>
              <a:t>;</a:t>
            </a:r>
          </a:p>
          <a:p>
            <a:r>
              <a:rPr lang="en-US" sz="1800">
                <a:latin typeface="SAS Monospace Bold" pitchFamily="49" charset="0"/>
              </a:rPr>
              <a:t>RUN;</a:t>
            </a:r>
          </a:p>
          <a:p>
            <a:endParaRPr lang="en-US" sz="1800">
              <a:latin typeface="SAS Monospace Bold" pitchFamily="49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8600" y="4568825"/>
            <a:ext cx="784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SAS Monospace Bold" pitchFamily="49" charset="0"/>
              </a:rPr>
              <a:t>PROC FREQ DATA=CLEAN.PATIENTS;</a:t>
            </a:r>
          </a:p>
          <a:p>
            <a:r>
              <a:rPr lang="en-US" sz="1800">
                <a:latin typeface="SAS Monospace Bold" pitchFamily="49" charset="0"/>
              </a:rPr>
              <a:t>  TITLE "Using FORMATS";</a:t>
            </a:r>
          </a:p>
          <a:p>
            <a:r>
              <a:rPr lang="en-US" sz="1800">
                <a:solidFill>
                  <a:srgbClr val="66FFFF"/>
                </a:solidFill>
                <a:latin typeface="SAS Monospace Bold" pitchFamily="49" charset="0"/>
              </a:rPr>
              <a:t>  </a:t>
            </a:r>
            <a:r>
              <a:rPr lang="en-US" sz="1800">
                <a:solidFill>
                  <a:schemeClr val="tx2"/>
                </a:solidFill>
                <a:latin typeface="SAS Monospace Bold" pitchFamily="49" charset="0"/>
              </a:rPr>
              <a:t>FORMAT GENDER $GENDER.</a:t>
            </a:r>
          </a:p>
          <a:p>
            <a:r>
              <a:rPr lang="en-US" sz="1800">
                <a:solidFill>
                  <a:schemeClr val="tx2"/>
                </a:solidFill>
                <a:latin typeface="SAS Monospace Bold" pitchFamily="49" charset="0"/>
              </a:rPr>
              <a:t>         DX     $DX.</a:t>
            </a:r>
          </a:p>
          <a:p>
            <a:r>
              <a:rPr lang="en-US" sz="1800">
                <a:solidFill>
                  <a:schemeClr val="tx2"/>
                </a:solidFill>
                <a:latin typeface="SAS Monospace Bold" pitchFamily="49" charset="0"/>
              </a:rPr>
              <a:t>         AE     $AE.;</a:t>
            </a:r>
          </a:p>
          <a:p>
            <a:r>
              <a:rPr lang="en-US" sz="1800">
                <a:solidFill>
                  <a:srgbClr val="66FFFF"/>
                </a:solidFill>
                <a:latin typeface="SAS Monospace Bold" pitchFamily="49" charset="0"/>
              </a:rPr>
              <a:t>  </a:t>
            </a:r>
            <a:r>
              <a:rPr lang="en-US" sz="1800">
                <a:latin typeface="SAS Monospace Bold" pitchFamily="49" charset="0"/>
              </a:rPr>
              <a:t>TABLES GENDER DX AE / NOCUM NOPERCENT;</a:t>
            </a:r>
          </a:p>
          <a:p>
            <a:r>
              <a:rPr lang="en-US" sz="1800">
                <a:latin typeface="SAS Monospace Bold" pitchFamily="49" charset="0"/>
              </a:rPr>
              <a:t>RUN;</a:t>
            </a:r>
          </a:p>
          <a:p>
            <a:endParaRPr lang="en-US" sz="1800">
              <a:solidFill>
                <a:srgbClr val="66FFFF"/>
              </a:solidFill>
              <a:latin typeface="SAS Monospace Bold" pitchFamily="49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486400" y="2362200"/>
            <a:ext cx="3394075" cy="2844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66"/>
                </a:solidFill>
                <a:latin typeface="SAS Monospace" pitchFamily="49" charset="0"/>
              </a:rPr>
              <a:t> </a:t>
            </a:r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Gender</a:t>
            </a:r>
          </a:p>
          <a:p>
            <a:endParaRPr lang="en-US" sz="2000" b="1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GENDER   Frequency</a:t>
            </a: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ƒƒƒƒƒƒƒƒƒƒƒƒƒƒƒƒƒƒ</a:t>
            </a: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Miscoded        4</a:t>
            </a: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Valid          25</a:t>
            </a:r>
          </a:p>
          <a:p>
            <a:endParaRPr lang="en-US" sz="2000" b="1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Frequency Missing = 1</a:t>
            </a:r>
          </a:p>
          <a:p>
            <a:endParaRPr lang="en-US" sz="2000" b="1">
              <a:solidFill>
                <a:srgbClr val="FFFF66"/>
              </a:solidFill>
              <a:latin typeface="SAS Monospac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01638"/>
            <a:ext cx="7772400" cy="1143000"/>
          </a:xfrm>
        </p:spPr>
        <p:txBody>
          <a:bodyPr/>
          <a:lstStyle/>
          <a:p>
            <a:r>
              <a:rPr lang="en-US" sz="3600"/>
              <a:t>Using User-defined Formats and a PUT Function</a:t>
            </a:r>
            <a:endParaRPr 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570865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SAS Monospace Bold" pitchFamily="49" charset="0"/>
              </a:rPr>
              <a:t>DATA _NULL_;</a:t>
            </a:r>
          </a:p>
          <a:p>
            <a:r>
              <a:rPr lang="en-US" sz="1800">
                <a:latin typeface="SAS Monospace Bold" pitchFamily="49" charset="0"/>
              </a:rPr>
              <a:t>  INFILE "C:PATIENTS.TXT" PAD;</a:t>
            </a:r>
          </a:p>
          <a:p>
            <a:r>
              <a:rPr lang="en-US" sz="1800">
                <a:latin typeface="SAS Monospace Bold" pitchFamily="49" charset="0"/>
              </a:rPr>
              <a:t>  FILE PRINT; ***Send output to the  </a:t>
            </a:r>
          </a:p>
          <a:p>
            <a:r>
              <a:rPr lang="en-US" sz="1800">
                <a:latin typeface="SAS Monospace Bold" pitchFamily="49" charset="0"/>
              </a:rPr>
              <a:t>                 output window;</a:t>
            </a:r>
          </a:p>
          <a:p>
            <a:r>
              <a:rPr lang="en-US" sz="1800">
                <a:latin typeface="SAS Monospace Bold" pitchFamily="49" charset="0"/>
              </a:rPr>
              <a:t>  TITLE "Invalid Data Values";</a:t>
            </a:r>
          </a:p>
          <a:p>
            <a:r>
              <a:rPr lang="en-US" sz="1800">
                <a:latin typeface="SAS Monospace Bold" pitchFamily="49" charset="0"/>
              </a:rPr>
              <a:t>  INPUT @1  PATNO    $3.</a:t>
            </a:r>
          </a:p>
          <a:p>
            <a:r>
              <a:rPr lang="en-US" sz="1800">
                <a:latin typeface="SAS Monospace Bold" pitchFamily="49" charset="0"/>
              </a:rPr>
              <a:t>        @4  GENDER   $1.</a:t>
            </a:r>
          </a:p>
          <a:p>
            <a:r>
              <a:rPr lang="en-US" sz="1800">
                <a:latin typeface="SAS Monospace Bold" pitchFamily="49" charset="0"/>
              </a:rPr>
              <a:t>        @24 DX       $3.</a:t>
            </a:r>
          </a:p>
          <a:p>
            <a:r>
              <a:rPr lang="en-US" sz="1800">
                <a:latin typeface="SAS Monospace Bold" pitchFamily="49" charset="0"/>
              </a:rPr>
              <a:t>        @27 AE       $1.;</a:t>
            </a:r>
          </a:p>
          <a:p>
            <a:r>
              <a:rPr lang="en-US" sz="1800">
                <a:latin typeface="SAS Monospace Bold" pitchFamily="49" charset="0"/>
              </a:rPr>
              <a:t>  IF </a:t>
            </a:r>
            <a:r>
              <a:rPr lang="en-US" sz="1800">
                <a:solidFill>
                  <a:srgbClr val="66FFFF"/>
                </a:solidFill>
                <a:latin typeface="SAS Monospace Bold" pitchFamily="49" charset="0"/>
              </a:rPr>
              <a:t>PUT(GENDER,$GENDER.)</a:t>
            </a:r>
            <a:r>
              <a:rPr lang="en-US" sz="1800">
                <a:latin typeface="SAS Monospace Bold" pitchFamily="49" charset="0"/>
              </a:rPr>
              <a:t> = 'Miscoded' </a:t>
            </a:r>
          </a:p>
          <a:p>
            <a:r>
              <a:rPr lang="en-US" sz="1800">
                <a:latin typeface="SAS Monospace Bold" pitchFamily="49" charset="0"/>
              </a:rPr>
              <a:t>     THEN PUT PATNO= GENDER=;</a:t>
            </a:r>
          </a:p>
          <a:p>
            <a:r>
              <a:rPr lang="en-US" sz="1800">
                <a:latin typeface="SAS Monospace Bold" pitchFamily="49" charset="0"/>
              </a:rPr>
              <a:t>  IF </a:t>
            </a:r>
            <a:r>
              <a:rPr lang="en-US" sz="1800">
                <a:solidFill>
                  <a:srgbClr val="66FFFF"/>
                </a:solidFill>
                <a:latin typeface="SAS Monospace Bold" pitchFamily="49" charset="0"/>
              </a:rPr>
              <a:t>PUT(DX,$DX.)</a:t>
            </a:r>
            <a:r>
              <a:rPr lang="en-US" sz="1800">
                <a:latin typeface="SAS Monospace Bold" pitchFamily="49" charset="0"/>
              </a:rPr>
              <a:t> = 'Miscoded' THEN PUT </a:t>
            </a:r>
          </a:p>
          <a:p>
            <a:r>
              <a:rPr lang="en-US" sz="1800">
                <a:latin typeface="SAS Monospace Bold" pitchFamily="49" charset="0"/>
              </a:rPr>
              <a:t>     PATNO= DX=;</a:t>
            </a:r>
          </a:p>
          <a:p>
            <a:r>
              <a:rPr lang="en-US" sz="1800">
                <a:latin typeface="SAS Monospace Bold" pitchFamily="49" charset="0"/>
              </a:rPr>
              <a:t>  IF </a:t>
            </a:r>
            <a:r>
              <a:rPr lang="en-US" sz="1800">
                <a:solidFill>
                  <a:srgbClr val="66FFFF"/>
                </a:solidFill>
                <a:latin typeface="SAS Monospace Bold" pitchFamily="49" charset="0"/>
              </a:rPr>
              <a:t>PUT(AE,$AE.)</a:t>
            </a:r>
            <a:r>
              <a:rPr lang="en-US" sz="1800">
                <a:latin typeface="SAS Monospace Bold" pitchFamily="49" charset="0"/>
              </a:rPr>
              <a:t> = 'Miscoded' THEN PUT </a:t>
            </a:r>
          </a:p>
          <a:p>
            <a:r>
              <a:rPr lang="en-US" sz="1800">
                <a:latin typeface="SAS Monospace Bold" pitchFamily="49" charset="0"/>
              </a:rPr>
              <a:t>     PATNO= AE=;</a:t>
            </a:r>
          </a:p>
          <a:p>
            <a:r>
              <a:rPr lang="en-US" sz="1800">
                <a:latin typeface="SAS Monospace Bold" pitchFamily="49" charset="0"/>
              </a:rPr>
              <a:t>RUN;</a:t>
            </a:r>
          </a:p>
          <a:p>
            <a:endParaRPr lang="en-US" sz="1800">
              <a:latin typeface="SAS Monospace Bold" pitchFamily="49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24600" y="2895600"/>
            <a:ext cx="2516188" cy="2301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FF66"/>
                </a:solidFill>
                <a:latin typeface="SAS Monospace" pitchFamily="49" charset="0"/>
              </a:rPr>
              <a:t>Invalid Data Values</a:t>
            </a:r>
          </a:p>
          <a:p>
            <a:r>
              <a:rPr lang="en-US" sz="1600" b="1">
                <a:solidFill>
                  <a:srgbClr val="FFFF66"/>
                </a:solidFill>
                <a:latin typeface="SAS Monospace" pitchFamily="49" charset="0"/>
              </a:rPr>
              <a:t>PATNO=002 DX=X</a:t>
            </a:r>
          </a:p>
          <a:p>
            <a:r>
              <a:rPr lang="en-US" sz="1600" b="1">
                <a:solidFill>
                  <a:srgbClr val="FFFF66"/>
                </a:solidFill>
                <a:latin typeface="SAS Monospace" pitchFamily="49" charset="0"/>
              </a:rPr>
              <a:t>PATNO=003 GENDER=X</a:t>
            </a:r>
          </a:p>
          <a:p>
            <a:r>
              <a:rPr lang="en-US" sz="1600" b="1">
                <a:solidFill>
                  <a:srgbClr val="FFFF66"/>
                </a:solidFill>
                <a:latin typeface="SAS Monospace" pitchFamily="49" charset="0"/>
              </a:rPr>
              <a:t>PATNO=004 AE=A</a:t>
            </a:r>
          </a:p>
          <a:p>
            <a:r>
              <a:rPr lang="en-US" sz="1600" b="1">
                <a:solidFill>
                  <a:srgbClr val="FFFF66"/>
                </a:solidFill>
                <a:latin typeface="SAS Monospace" pitchFamily="49" charset="0"/>
              </a:rPr>
              <a:t>PATNO=010 GENDER=f</a:t>
            </a:r>
          </a:p>
          <a:p>
            <a:r>
              <a:rPr lang="en-US" sz="1600" b="1">
                <a:solidFill>
                  <a:srgbClr val="FFFF66"/>
                </a:solidFill>
                <a:latin typeface="SAS Monospace" pitchFamily="49" charset="0"/>
              </a:rPr>
              <a:t>PATNO=013 GENDER=2</a:t>
            </a:r>
          </a:p>
          <a:p>
            <a:r>
              <a:rPr lang="en-US" sz="1600" b="1">
                <a:solidFill>
                  <a:srgbClr val="FFFF66"/>
                </a:solidFill>
                <a:latin typeface="SAS Monospace" pitchFamily="49" charset="0"/>
              </a:rPr>
              <a:t>PATNO=002 DX=X</a:t>
            </a:r>
          </a:p>
          <a:p>
            <a:r>
              <a:rPr lang="en-US" sz="1600" b="1">
                <a:solidFill>
                  <a:srgbClr val="FFFF66"/>
                </a:solidFill>
                <a:latin typeface="SAS Monospace" pitchFamily="49" charset="0"/>
              </a:rPr>
              <a:t>PATNO=023 GENDER=f</a:t>
            </a:r>
          </a:p>
          <a:p>
            <a:endParaRPr lang="en-US" sz="1600" b="1">
              <a:solidFill>
                <a:srgbClr val="FFFF66"/>
              </a:solidFill>
              <a:latin typeface="SAS Monospac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3200"/>
              <a:t>Using PROC RANK to List the Highest and Lowest n% of the Data</a:t>
            </a:r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46125" y="1385888"/>
            <a:ext cx="7640638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SAS Monospace Bold" pitchFamily="49" charset="0"/>
              </a:rPr>
              <a:t>%MACRO HI_LOW_P(DSN,VAR,PERCENT,IDVAR);</a:t>
            </a:r>
          </a:p>
          <a:p>
            <a:r>
              <a:rPr lang="en-US" sz="1600">
                <a:latin typeface="SAS Monospace Bold" pitchFamily="49" charset="0"/>
              </a:rPr>
              <a:t>   ***Compute number of groups for PROC RANK;</a:t>
            </a:r>
          </a:p>
          <a:p>
            <a:r>
              <a:rPr lang="en-US" sz="1600">
                <a:latin typeface="SAS Monospace Bold" pitchFamily="49" charset="0"/>
              </a:rPr>
              <a:t>   </a:t>
            </a:r>
            <a:r>
              <a:rPr lang="en-US" sz="1600">
                <a:solidFill>
                  <a:schemeClr val="accent2"/>
                </a:solidFill>
                <a:latin typeface="SAS Monospace Bold" pitchFamily="49" charset="0"/>
              </a:rPr>
              <a:t>%LET GRP = %SYSEVALF(100 / &amp;PERCENT,FLOOR);</a:t>
            </a:r>
            <a:r>
              <a:rPr lang="en-US" sz="1600">
                <a:latin typeface="SAS Monospace Bold" pitchFamily="49" charset="0"/>
              </a:rPr>
              <a:t> </a:t>
            </a:r>
          </a:p>
          <a:p>
            <a:r>
              <a:rPr lang="en-US" sz="1600">
                <a:latin typeface="SAS Monospace Bold" pitchFamily="49" charset="0"/>
              </a:rPr>
              <a:t>   ***Value of the highest GROUP from PROC RANK, equal to the</a:t>
            </a:r>
          </a:p>
          <a:p>
            <a:r>
              <a:rPr lang="en-US" sz="1600">
                <a:latin typeface="SAS Monospace Bold" pitchFamily="49" charset="0"/>
              </a:rPr>
              <a:t>      number of groups - 1;</a:t>
            </a:r>
          </a:p>
          <a:p>
            <a:r>
              <a:rPr lang="en-US" sz="1600">
                <a:latin typeface="SAS Monospace Bold" pitchFamily="49" charset="0"/>
              </a:rPr>
              <a:t>   </a:t>
            </a:r>
            <a:r>
              <a:rPr lang="en-US" sz="1600">
                <a:solidFill>
                  <a:schemeClr val="accent2"/>
                </a:solidFill>
                <a:latin typeface="SAS Monospace Bold" pitchFamily="49" charset="0"/>
              </a:rPr>
              <a:t>%LET TOP = %EVAL(&amp;GRP - 1);  </a:t>
            </a:r>
          </a:p>
          <a:p>
            <a:endParaRPr lang="en-US" sz="1600">
              <a:latin typeface="SAS Monospace Bold" pitchFamily="49" charset="0"/>
            </a:endParaRPr>
          </a:p>
          <a:p>
            <a:r>
              <a:rPr lang="en-US" sz="1600">
                <a:latin typeface="SAS Monospace Bold" pitchFamily="49" charset="0"/>
              </a:rPr>
              <a:t>   PROC FORMAT; </a:t>
            </a:r>
          </a:p>
          <a:p>
            <a:r>
              <a:rPr lang="en-US" sz="1600">
                <a:latin typeface="SAS Monospace Bold" pitchFamily="49" charset="0"/>
              </a:rPr>
              <a:t>      VALUE RNK 0='Low' &amp;TOP='High';</a:t>
            </a:r>
          </a:p>
          <a:p>
            <a:r>
              <a:rPr lang="en-US" sz="1600">
                <a:latin typeface="SAS Monospace Bold" pitchFamily="49" charset="0"/>
              </a:rPr>
              <a:t>   RUN;</a:t>
            </a:r>
          </a:p>
          <a:p>
            <a:endParaRPr lang="en-US" sz="1600">
              <a:latin typeface="SAS Monospace Bold" pitchFamily="49" charset="0"/>
            </a:endParaRPr>
          </a:p>
          <a:p>
            <a:r>
              <a:rPr lang="en-US" sz="1600">
                <a:latin typeface="SAS Monospace Bold" pitchFamily="49" charset="0"/>
              </a:rPr>
              <a:t>   PROC RANK DATA=&amp;DSN OUT=NEW </a:t>
            </a:r>
            <a:r>
              <a:rPr lang="en-US" sz="1600">
                <a:solidFill>
                  <a:srgbClr val="66FFFF"/>
                </a:solidFill>
                <a:latin typeface="SAS Monospace Bold" pitchFamily="49" charset="0"/>
              </a:rPr>
              <a:t>GROUPS=&amp;GRP</a:t>
            </a:r>
            <a:r>
              <a:rPr lang="en-US" sz="1600">
                <a:latin typeface="SAS Monospace Bold" pitchFamily="49" charset="0"/>
              </a:rPr>
              <a:t>; </a:t>
            </a:r>
          </a:p>
          <a:p>
            <a:r>
              <a:rPr lang="en-US" sz="1600">
                <a:latin typeface="SAS Monospace Bold" pitchFamily="49" charset="0"/>
              </a:rPr>
              <a:t>      VAR &amp;VAR;</a:t>
            </a:r>
          </a:p>
          <a:p>
            <a:r>
              <a:rPr lang="en-US" sz="1600">
                <a:latin typeface="SAS Monospace Bold" pitchFamily="49" charset="0"/>
              </a:rPr>
              <a:t>      RANKS RANGE; </a:t>
            </a:r>
          </a:p>
          <a:p>
            <a:r>
              <a:rPr lang="en-US" sz="1600">
                <a:latin typeface="SAS Monospace Bold" pitchFamily="49" charset="0"/>
              </a:rPr>
              <a:t>   RUN;</a:t>
            </a:r>
          </a:p>
          <a:p>
            <a:endParaRPr lang="en-US" sz="1600">
              <a:latin typeface="SAS Monospace Bold" pitchFamily="49" charset="0"/>
            </a:endParaRPr>
          </a:p>
          <a:p>
            <a:r>
              <a:rPr lang="en-US" sz="1600">
                <a:latin typeface="SAS Monospace Bold" pitchFamily="49" charset="0"/>
              </a:rPr>
              <a:t>   ***Sort and keep top and bottom n%;</a:t>
            </a:r>
          </a:p>
          <a:p>
            <a:r>
              <a:rPr lang="en-US" sz="1600">
                <a:latin typeface="SAS Monospace Bold" pitchFamily="49" charset="0"/>
              </a:rPr>
              <a:t>   PROC SORT DATA=NEW (</a:t>
            </a:r>
            <a:r>
              <a:rPr lang="en-US" sz="1600">
                <a:solidFill>
                  <a:srgbClr val="66FFFF"/>
                </a:solidFill>
                <a:latin typeface="SAS Monospace Bold" pitchFamily="49" charset="0"/>
              </a:rPr>
              <a:t>WHERE=(RANGE IN (0,&amp;TOP))</a:t>
            </a:r>
            <a:r>
              <a:rPr lang="en-US" sz="1600">
                <a:latin typeface="SAS Monospace Bold" pitchFamily="49" charset="0"/>
              </a:rPr>
              <a:t>); </a:t>
            </a:r>
          </a:p>
          <a:p>
            <a:r>
              <a:rPr lang="en-US" sz="1600">
                <a:latin typeface="SAS Monospace Bold" pitchFamily="49" charset="0"/>
              </a:rPr>
              <a:t>      BY  &amp;VAR;</a:t>
            </a:r>
          </a:p>
          <a:p>
            <a:r>
              <a:rPr lang="en-US" sz="1600">
                <a:latin typeface="SAS Monospace Bold" pitchFamily="49" charset="0"/>
              </a:rPr>
              <a:t>   RUN;</a:t>
            </a:r>
          </a:p>
          <a:p>
            <a:r>
              <a:rPr lang="en-US" sz="1600">
                <a:latin typeface="SAS Monospace Bold" pitchFamily="49" charset="0"/>
              </a:rPr>
              <a:t>(continued)</a:t>
            </a:r>
          </a:p>
          <a:p>
            <a:endParaRPr lang="en-US" sz="1600">
              <a:latin typeface="SAS Monospace Bold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3200"/>
              <a:t>Using PROC RANK to List the Highest and Lowest n% of the Data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73469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SAS Monospace Bold" pitchFamily="49" charset="0"/>
              </a:rPr>
              <a:t>   ***Produce the report;</a:t>
            </a:r>
          </a:p>
          <a:p>
            <a:r>
              <a:rPr lang="en-US" sz="2000">
                <a:latin typeface="SAS Monospace Bold" pitchFamily="49" charset="0"/>
              </a:rPr>
              <a:t>   PROC PRINT DATA=NEW; </a:t>
            </a:r>
          </a:p>
          <a:p>
            <a:r>
              <a:rPr lang="en-US" sz="2000">
                <a:latin typeface="SAS Monospace Bold" pitchFamily="49" charset="0"/>
              </a:rPr>
              <a:t>      TITLE "Upper and Lower &amp;PERCENT.% Values </a:t>
            </a:r>
          </a:p>
          <a:p>
            <a:r>
              <a:rPr lang="en-US" sz="2000">
                <a:latin typeface="SAS Monospace Bold" pitchFamily="49" charset="0"/>
              </a:rPr>
              <a:t>             for %UPCASE(&amp;VAR)";</a:t>
            </a:r>
          </a:p>
          <a:p>
            <a:r>
              <a:rPr lang="en-US" sz="2000">
                <a:latin typeface="SAS Monospace Bold" pitchFamily="49" charset="0"/>
              </a:rPr>
              <a:t>      ID &amp;IDVAR;</a:t>
            </a:r>
          </a:p>
          <a:p>
            <a:r>
              <a:rPr lang="en-US" sz="2000">
                <a:latin typeface="SAS Monospace Bold" pitchFamily="49" charset="0"/>
              </a:rPr>
              <a:t>      VAR RANGE &amp;VAR;</a:t>
            </a:r>
          </a:p>
          <a:p>
            <a:r>
              <a:rPr lang="en-US" sz="2000">
                <a:latin typeface="SAS Monospace Bold" pitchFamily="49" charset="0"/>
              </a:rPr>
              <a:t>      FORMAT RANGE RNK.;</a:t>
            </a:r>
          </a:p>
          <a:p>
            <a:r>
              <a:rPr lang="en-US" sz="2000">
                <a:latin typeface="SAS Monospace Bold" pitchFamily="49" charset="0"/>
              </a:rPr>
              <a:t>   RUN;</a:t>
            </a:r>
          </a:p>
          <a:p>
            <a:endParaRPr lang="en-US" sz="2000">
              <a:latin typeface="SAS Monospace Bold" pitchFamily="49" charset="0"/>
            </a:endParaRPr>
          </a:p>
          <a:p>
            <a:r>
              <a:rPr lang="en-US" sz="2000">
                <a:latin typeface="SAS Monospace Bold" pitchFamily="49" charset="0"/>
              </a:rPr>
              <a:t>   PROC DATASETS LIBRARY=WORK NOLIST; </a:t>
            </a:r>
          </a:p>
          <a:p>
            <a:r>
              <a:rPr lang="en-US" sz="2000">
                <a:latin typeface="SAS Monospace Bold" pitchFamily="49" charset="0"/>
              </a:rPr>
              <a:t>      DELETE NEW;</a:t>
            </a:r>
          </a:p>
          <a:p>
            <a:r>
              <a:rPr lang="en-US" sz="2000">
                <a:latin typeface="SAS Monospace Bold" pitchFamily="49" charset="0"/>
              </a:rPr>
              <a:t>   RUN;</a:t>
            </a:r>
            <a:br>
              <a:rPr lang="en-US" sz="2000">
                <a:latin typeface="SAS Monospace Bold" pitchFamily="49" charset="0"/>
              </a:rPr>
            </a:br>
            <a:r>
              <a:rPr lang="en-US" sz="2000">
                <a:latin typeface="SAS Monospace Bold" pitchFamily="49" charset="0"/>
              </a:rPr>
              <a:t>   QUIT;</a:t>
            </a:r>
          </a:p>
          <a:p>
            <a:endParaRPr lang="en-US" sz="2000">
              <a:latin typeface="SAS Monospace Bold" pitchFamily="49" charset="0"/>
            </a:endParaRPr>
          </a:p>
          <a:p>
            <a:r>
              <a:rPr lang="en-US" sz="2000">
                <a:latin typeface="SAS Monospace Bold" pitchFamily="49" charset="0"/>
              </a:rPr>
              <a:t>%MEND HI_LOW_P;</a:t>
            </a:r>
          </a:p>
          <a:p>
            <a:endParaRPr lang="en-US" sz="2000">
              <a:latin typeface="SAS Monospace Bold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3200"/>
              <a:t>Using PROC RANK to List the Highest and Lowest n% of the Data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2325" y="1836738"/>
            <a:ext cx="71818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AS Monospace Bold" pitchFamily="49" charset="0"/>
              </a:rPr>
              <a:t>%HI_LOW_P(CLEAN.PATIENTS,SBP,10,PATNO)</a:t>
            </a:r>
          </a:p>
          <a:p>
            <a:endParaRPr lang="en-US">
              <a:latin typeface="SAS Monospace" pitchFamily="49" charset="0"/>
            </a:endParaRPr>
          </a:p>
          <a:p>
            <a:r>
              <a:rPr lang="en-US" b="1">
                <a:solidFill>
                  <a:srgbClr val="FFFF66"/>
                </a:solidFill>
                <a:latin typeface="SAS Monospace" pitchFamily="49" charset="0"/>
              </a:rPr>
              <a:t>Upper and Lower 10% Values for SBP</a:t>
            </a:r>
          </a:p>
          <a:p>
            <a:endParaRPr lang="en-US" b="1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 b="1">
                <a:solidFill>
                  <a:srgbClr val="FFFF66"/>
                </a:solidFill>
                <a:latin typeface="SAS Monospace" pitchFamily="49" charset="0"/>
              </a:rPr>
              <a:t>PATNO    RANGE    SBP</a:t>
            </a:r>
          </a:p>
          <a:p>
            <a:endParaRPr lang="en-US" b="1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 b="1">
                <a:solidFill>
                  <a:srgbClr val="FFFF66"/>
                </a:solidFill>
                <a:latin typeface="SAS Monospace" pitchFamily="49" charset="0"/>
              </a:rPr>
              <a:t> 020     Low       20</a:t>
            </a:r>
          </a:p>
          <a:p>
            <a:r>
              <a:rPr lang="en-US" b="1">
                <a:solidFill>
                  <a:srgbClr val="FFFF66"/>
                </a:solidFill>
                <a:latin typeface="SAS Monospace" pitchFamily="49" charset="0"/>
              </a:rPr>
              <a:t> 023     Low       34</a:t>
            </a:r>
          </a:p>
          <a:p>
            <a:r>
              <a:rPr lang="en-US" b="1">
                <a:solidFill>
                  <a:srgbClr val="FFFF66"/>
                </a:solidFill>
                <a:latin typeface="SAS Monospace" pitchFamily="49" charset="0"/>
              </a:rPr>
              <a:t> 011     High     300</a:t>
            </a:r>
          </a:p>
          <a:p>
            <a:r>
              <a:rPr lang="en-US" b="1">
                <a:solidFill>
                  <a:srgbClr val="FFFF66"/>
                </a:solidFill>
                <a:latin typeface="SAS Monospace" pitchFamily="49" charset="0"/>
              </a:rPr>
              <a:t> 321     High     400</a:t>
            </a:r>
          </a:p>
          <a:p>
            <a:endParaRPr lang="en-US" b="1">
              <a:solidFill>
                <a:srgbClr val="FFFF66"/>
              </a:solidFill>
              <a:latin typeface="SAS Monospace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990600" y="304800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3200">
                <a:solidFill>
                  <a:schemeClr val="tx2"/>
                </a:solidFill>
                <a:cs typeface="Arial" charset="0"/>
              </a:rPr>
              <a:t>Detecting Outliers Based on the Standard Deviation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4038600"/>
            <a:ext cx="6027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Arial" charset="0"/>
              </a:rPr>
              <a:t>Data set </a:t>
            </a:r>
            <a:r>
              <a:rPr lang="en-US" sz="2800" b="1">
                <a:latin typeface="Courier New" pitchFamily="49" charset="0"/>
              </a:rPr>
              <a:t>MEANS</a:t>
            </a:r>
            <a:r>
              <a:rPr lang="en-US">
                <a:latin typeface="Arial" charset="0"/>
              </a:rPr>
              <a:t> contains one observation: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981200" y="4648200"/>
            <a:ext cx="4826000" cy="19558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SAS Monospace" pitchFamily="49" charset="0"/>
              </a:rPr>
              <a:t>Listing of Data Set MEANS</a:t>
            </a:r>
          </a:p>
          <a:p>
            <a:endParaRPr lang="en-US" b="1">
              <a:solidFill>
                <a:schemeClr val="tx2"/>
              </a:solidFill>
              <a:latin typeface="SAS Monospace" pitchFamily="49" charset="0"/>
            </a:endParaRPr>
          </a:p>
          <a:p>
            <a:r>
              <a:rPr lang="en-US" b="1">
                <a:solidFill>
                  <a:schemeClr val="tx2"/>
                </a:solidFill>
                <a:latin typeface="SAS Monospace" pitchFamily="49" charset="0"/>
              </a:rPr>
              <a:t>  m_hr       s_hr</a:t>
            </a:r>
          </a:p>
          <a:p>
            <a:endParaRPr lang="en-US" b="1">
              <a:solidFill>
                <a:schemeClr val="tx2"/>
              </a:solidFill>
              <a:latin typeface="SAS Monospace" pitchFamily="49" charset="0"/>
            </a:endParaRPr>
          </a:p>
          <a:p>
            <a:r>
              <a:rPr lang="en-US" b="1">
                <a:solidFill>
                  <a:schemeClr val="tx2"/>
                </a:solidFill>
                <a:latin typeface="SAS Monospace" pitchFamily="49" charset="0"/>
              </a:rPr>
              <a:t>104.871    153.026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299325" y="6261100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charset="0"/>
              </a:rPr>
              <a:t>continued...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85800" y="1524000"/>
            <a:ext cx="8204200" cy="2590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</a:rPr>
              <a:t>***Output mean and standard deviations to a </a:t>
            </a:r>
            <a:br>
              <a:rPr lang="en-US">
                <a:latin typeface="SAS Monospace Bold" pitchFamily="49" charset="0"/>
              </a:rPr>
            </a:br>
            <a:r>
              <a:rPr lang="en-US">
                <a:latin typeface="SAS Monospace Bold" pitchFamily="49" charset="0"/>
              </a:rPr>
              <a:t>   data set;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</a:rPr>
              <a:t>proc means data=clean.patients noprint;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</a:rPr>
              <a:t>   var 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</a:rPr>
              <a:t>   output out=means(drop=_type_ _freq_)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</a:rPr>
              <a:t>          mean=m_hr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</a:rPr>
              <a:t>          std=s_hr;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</a:rPr>
              <a:t>run;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Sample Data Set</a:t>
            </a:r>
            <a:endParaRPr lang="en-US" sz="1800">
              <a:latin typeface="SAS Monospace" pitchFamily="49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706563"/>
            <a:ext cx="8413750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FFFF"/>
                </a:solidFill>
                <a:latin typeface="SAS Monospace" pitchFamily="49" charset="0"/>
              </a:rPr>
              <a:t>Variable</a:t>
            </a:r>
          </a:p>
          <a:p>
            <a:r>
              <a:rPr lang="en-US" sz="1800">
                <a:solidFill>
                  <a:srgbClr val="66FFFF"/>
                </a:solidFill>
                <a:latin typeface="SAS Monospace" pitchFamily="49" charset="0"/>
              </a:rPr>
              <a:t>Name	 Description		   Type	    Valid Values</a:t>
            </a:r>
            <a:r>
              <a:rPr lang="en-US" sz="1800">
                <a:latin typeface="SAS Monospace" pitchFamily="49" charset="0"/>
              </a:rPr>
              <a:t>	</a:t>
            </a:r>
          </a:p>
          <a:p>
            <a:r>
              <a:rPr lang="en-US" sz="1800">
                <a:latin typeface="SAS Monospace" pitchFamily="49" charset="0"/>
              </a:rPr>
              <a:t>PATNO	 Patient Number	   Character	    Numerals	</a:t>
            </a:r>
          </a:p>
          <a:p>
            <a:r>
              <a:rPr lang="en-US" sz="1800">
                <a:latin typeface="SAS Monospace" pitchFamily="49" charset="0"/>
              </a:rPr>
              <a:t>GENDER	 Gender		   Character	    ‘M' or 'F' 	</a:t>
            </a:r>
          </a:p>
          <a:p>
            <a:r>
              <a:rPr lang="en-US" sz="1800">
                <a:latin typeface="SAS Monospace" pitchFamily="49" charset="0"/>
              </a:rPr>
              <a:t>VISIT	 Visit Date		   MMDDYY10.	    Any valid date	</a:t>
            </a:r>
          </a:p>
          <a:p>
            <a:r>
              <a:rPr lang="en-US" sz="1800">
                <a:latin typeface="SAS Monospace" pitchFamily="49" charset="0"/>
              </a:rPr>
              <a:t>HR	 Heart Rate		   Numeric	    40 to 100	</a:t>
            </a:r>
          </a:p>
          <a:p>
            <a:r>
              <a:rPr lang="en-US" sz="1800">
                <a:latin typeface="SAS Monospace" pitchFamily="49" charset="0"/>
              </a:rPr>
              <a:t>SBP	 Systolic Blood Pres.  Numeric	    80 to 200	</a:t>
            </a:r>
          </a:p>
          <a:p>
            <a:r>
              <a:rPr lang="en-US" sz="1800">
                <a:latin typeface="SAS Monospace" pitchFamily="49" charset="0"/>
              </a:rPr>
              <a:t>DBP	 Diastolic Blood Pres. Numeric	    60 to 120	</a:t>
            </a:r>
          </a:p>
          <a:p>
            <a:r>
              <a:rPr lang="en-US" sz="1800">
                <a:latin typeface="SAS Monospace" pitchFamily="49" charset="0"/>
              </a:rPr>
              <a:t>DX	 Diagnosis Code	   Character	    1 to 3 digits	</a:t>
            </a:r>
          </a:p>
          <a:p>
            <a:r>
              <a:rPr lang="en-US" sz="1800">
                <a:latin typeface="SAS Monospace" pitchFamily="49" charset="0"/>
              </a:rPr>
              <a:t>AE	 Adverse Event	   Character	    '0' or '1' 	</a:t>
            </a:r>
          </a:p>
          <a:p>
            <a:endParaRPr lang="en-US" sz="1800">
              <a:latin typeface="SAS Monospace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85800" y="457200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3200">
                <a:solidFill>
                  <a:schemeClr val="tx2"/>
                </a:solidFill>
                <a:cs typeface="Arial" charset="0"/>
              </a:rPr>
              <a:t>Detecting Outliers Based on the Standard Deviation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388350" cy="4943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solidFill>
                  <a:schemeClr val="accent2"/>
                </a:solidFill>
                <a:latin typeface="SAS Monospace Bold" pitchFamily="49" charset="0"/>
                <a:cs typeface="Times New Roman" pitchFamily="18" charset="0"/>
              </a:rPr>
              <a:t>%let n_sd = 2;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endParaRPr lang="en-US">
              <a:solidFill>
                <a:schemeClr val="accent2"/>
              </a:solidFill>
              <a:latin typeface="SAS Monospace Bold" pitchFamily="49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***Two standard deviations gives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approximately 5% of the outliers;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endParaRPr lang="en-US">
              <a:latin typeface="SAS Monospace Bold" pitchFamily="49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data _null_;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file print;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title "Statistics for Numeric Variables";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set clean.patients;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if _n_ = 1 then set means;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if hr lt m_hr - 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  <a:cs typeface="Times New Roman" pitchFamily="18" charset="0"/>
              </a:rPr>
              <a:t>&amp;n_sd</a:t>
            </a:r>
            <a:r>
              <a:rPr lang="en-US">
                <a:latin typeface="SAS Monospace Bold" pitchFamily="49" charset="0"/>
                <a:cs typeface="Times New Roman" pitchFamily="18" charset="0"/>
              </a:rPr>
              <a:t>*s_hr and hr ne . or 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   hr gt m_hr + 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  <a:cs typeface="Times New Roman" pitchFamily="18" charset="0"/>
              </a:rPr>
              <a:t>&amp;n_sd</a:t>
            </a:r>
            <a:r>
              <a:rPr lang="en-US">
                <a:latin typeface="SAS Monospace Bold" pitchFamily="49" charset="0"/>
                <a:cs typeface="Times New Roman" pitchFamily="18" charset="0"/>
              </a:rPr>
              <a:t>*s_hr then 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   put patno= hr=;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run;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85800" y="457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3200">
                <a:solidFill>
                  <a:schemeClr val="tx2"/>
                </a:solidFill>
                <a:cs typeface="Arial" charset="0"/>
              </a:rPr>
              <a:t>Detecting Outliers Based on the Standard Deviation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6032500" cy="942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b="1">
                <a:latin typeface="SAS Monospace" pitchFamily="49" charset="0"/>
              </a:rPr>
              <a:t>Statistics for Numeric Variables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b="1">
                <a:latin typeface="SAS Monospace" pitchFamily="49" charset="0"/>
              </a:rPr>
              <a:t>PATNO=321 HR=900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3200">
                <a:solidFill>
                  <a:schemeClr val="tx2"/>
                </a:solidFill>
                <a:cs typeface="Arial" charset="0"/>
              </a:rPr>
              <a:t>Detecting Outliers Based on Trimmed Data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5800" y="1724025"/>
            <a:ext cx="784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8756650" cy="3835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proc rank data=clean.patients out=tmp groups=4;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var 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ranks r_hr;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run;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proc means data=tmp noprint;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where r_hr in (1,2);  ***The middle 50%;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var 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output out=means(drop=_type_ _freq_)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       mean=m_hr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       std=s_hr;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run;</a:t>
            </a:r>
            <a:r>
              <a:rPr lang="en-US">
                <a:latin typeface="SAS Monospace Bold" pitchFamily="49" charset="0"/>
              </a:rPr>
              <a:t> 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146925" y="6384925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Arial" charset="0"/>
              </a:rPr>
              <a:t>continued...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685800" y="838200"/>
            <a:ext cx="7747000" cy="1035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Arial" charset="0"/>
                <a:cs typeface="Times New Roman" pitchFamily="18" charset="0"/>
              </a:rPr>
              <a:t>A </a:t>
            </a:r>
            <a:r>
              <a:rPr lang="en-US" i="1">
                <a:latin typeface="Arial" charset="0"/>
                <a:cs typeface="Times New Roman" pitchFamily="18" charset="0"/>
              </a:rPr>
              <a:t>trimmed mean</a:t>
            </a:r>
            <a:r>
              <a:rPr lang="en-US">
                <a:latin typeface="Arial" charset="0"/>
                <a:cs typeface="Times New Roman" pitchFamily="18" charset="0"/>
              </a:rPr>
              <a:t> is a mean computed by first removing some of the highest and lowest values before doing the calculation.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1000" y="152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3200">
                <a:solidFill>
                  <a:schemeClr val="tx2"/>
                </a:solidFill>
                <a:cs typeface="Arial" charset="0"/>
              </a:rPr>
              <a:t>Detecting Outliers Based on Trimmed Data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228600" y="1143000"/>
            <a:ext cx="8534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latin typeface="Courier New" pitchFamily="49" charset="0"/>
              </a:rPr>
              <a:t>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7502525" cy="36099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data _null_;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   title "Outliers Based on Trimmed Data";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   file print;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   set clean.patients;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   if _n_ = 1 then set means;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   if hr lt m_hr - </a:t>
            </a:r>
            <a:r>
              <a:rPr lang="en-US" sz="2300">
                <a:solidFill>
                  <a:schemeClr val="accent2"/>
                </a:solidFill>
                <a:latin typeface="SAS Monospace Bold" pitchFamily="49" charset="0"/>
                <a:cs typeface="Times New Roman" pitchFamily="18" charset="0"/>
              </a:rPr>
              <a:t>&amp;n_sd*2.63</a:t>
            </a:r>
            <a:r>
              <a:rPr lang="en-US" sz="2300">
                <a:latin typeface="SAS Monospace Bold" pitchFamily="49" charset="0"/>
                <a:cs typeface="Times New Roman" pitchFamily="18" charset="0"/>
              </a:rPr>
              <a:t>*s_hr and 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      hr ne . or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      hr gt m_hr + </a:t>
            </a:r>
            <a:r>
              <a:rPr lang="en-US" sz="2300">
                <a:solidFill>
                  <a:schemeClr val="accent2"/>
                </a:solidFill>
                <a:latin typeface="SAS Monospace Bold" pitchFamily="49" charset="0"/>
                <a:cs typeface="Times New Roman" pitchFamily="18" charset="0"/>
              </a:rPr>
              <a:t>&amp;n_sd*2.63</a:t>
            </a:r>
            <a:r>
              <a:rPr lang="en-US" sz="2300">
                <a:latin typeface="SAS Monospace Bold" pitchFamily="49" charset="0"/>
                <a:cs typeface="Times New Roman" pitchFamily="18" charset="0"/>
              </a:rPr>
              <a:t>*s_hr then 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      put patno= hr=;</a:t>
            </a:r>
          </a:p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run;</a:t>
            </a:r>
            <a:endParaRPr lang="en-US" sz="2300">
              <a:latin typeface="SAS Monospace Bold" pitchFamily="49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45720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Font typeface="Monotype Sorts" pitchFamily="2" charset="2"/>
              <a:buNone/>
            </a:pPr>
            <a:r>
              <a:rPr lang="en-US" sz="2300">
                <a:latin typeface="SAS Monospace Bold" pitchFamily="49" charset="0"/>
                <a:cs typeface="Times New Roman" pitchFamily="18" charset="0"/>
              </a:rPr>
              <a:t>%let n_sd = 2; 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85800" y="4572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3200">
                <a:solidFill>
                  <a:schemeClr val="tx2"/>
                </a:solidFill>
                <a:cs typeface="Arial" charset="0"/>
              </a:rPr>
              <a:t>Detecting Outliers Based on Trimmed Data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228600" y="21336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</a:pPr>
            <a:endParaRPr lang="en-US" sz="3200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5746750" cy="31337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50800" bIns="5080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b="1">
                <a:latin typeface="SAS Monospace" pitchFamily="49" charset="0"/>
                <a:cs typeface="Times New Roman" pitchFamily="18" charset="0"/>
              </a:rPr>
              <a:t>Outliers Based on Trimmed Data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b="1">
                <a:latin typeface="SAS Monospace" pitchFamily="49" charset="0"/>
                <a:cs typeface="Times New Roman" pitchFamily="18" charset="0"/>
              </a:rPr>
              <a:t>PATNO=008 HR=210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b="1">
                <a:latin typeface="SAS Monospace" pitchFamily="49" charset="0"/>
                <a:cs typeface="Times New Roman" pitchFamily="18" charset="0"/>
              </a:rPr>
              <a:t>PATNO=014 HR=22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b="1">
                <a:latin typeface="SAS Monospace" pitchFamily="49" charset="0"/>
                <a:cs typeface="Times New Roman" pitchFamily="18" charset="0"/>
              </a:rPr>
              <a:t>PATNO=017 HR=208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b="1">
                <a:latin typeface="SAS Monospace" pitchFamily="49" charset="0"/>
                <a:cs typeface="Times New Roman" pitchFamily="18" charset="0"/>
              </a:rPr>
              <a:t>PATNO=321 HR=900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b="1">
                <a:latin typeface="SAS Monospace" pitchFamily="49" charset="0"/>
                <a:cs typeface="Times New Roman" pitchFamily="18" charset="0"/>
              </a:rPr>
              <a:t>PATNO=020 HR=10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None/>
            </a:pPr>
            <a:r>
              <a:rPr lang="en-US" b="1">
                <a:latin typeface="SAS Monospace" pitchFamily="49" charset="0"/>
                <a:cs typeface="Times New Roman" pitchFamily="18" charset="0"/>
              </a:rPr>
              <a:t>PATNO=023 HR=22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57200" y="228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3200">
                <a:solidFill>
                  <a:schemeClr val="tx2"/>
                </a:solidFill>
                <a:cs typeface="Arial" charset="0"/>
              </a:rPr>
              <a:t>Detecting Outliers Based on Trimmed Data</a:t>
            </a:r>
            <a:r>
              <a:rPr lang="en-US" sz="32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7350" y="1447800"/>
            <a:ext cx="8388350" cy="41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proc rank data=clean.patients out=tmp 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  <a:cs typeface="Times New Roman" pitchFamily="18" charset="0"/>
              </a:rPr>
              <a:t>groups=20</a:t>
            </a:r>
            <a:r>
              <a:rPr lang="en-US">
                <a:latin typeface="SAS Monospace Bold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var 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ranks r_hr;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run;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proc means data=tmp noprint;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  <a:cs typeface="Times New Roman" pitchFamily="18" charset="0"/>
              </a:rPr>
              <a:t>where r_hr not in (0,19); *The middle 90%;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var 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output out=means(drop=_type_ _freq_)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       mean=m_hr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          std=s_hr;</a:t>
            </a:r>
          </a:p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SAS Monospace Bold" pitchFamily="49" charset="0"/>
                <a:cs typeface="Times New Roman" pitchFamily="18" charset="0"/>
              </a:rPr>
              <a:t>run;</a:t>
            </a:r>
            <a:r>
              <a:rPr lang="en-US">
                <a:latin typeface="SAS Monospace Bold" pitchFamily="49" charset="0"/>
              </a:rPr>
              <a:t> 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838200"/>
            <a:ext cx="7747000" cy="412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800" tIns="50800" rIns="50800" bIns="50800">
            <a:sp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  <a:buFont typeface="Monotype Sorts" pitchFamily="2" charset="2"/>
              <a:buNone/>
            </a:pPr>
            <a:r>
              <a:rPr lang="en-US">
                <a:latin typeface="Arial" charset="0"/>
                <a:cs typeface="Times New Roman" pitchFamily="18" charset="0"/>
              </a:rPr>
              <a:t>Program to Trim the Top and Bottom 5% of the 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09600" y="228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Defining Interquartile Range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429000" y="2133600"/>
            <a:ext cx="1752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5181600" y="2438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H="1">
            <a:off x="1219200" y="2438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34290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5181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V="1">
            <a:off x="4343400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3870325" y="3821113"/>
            <a:ext cx="101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Median</a:t>
            </a:r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V="1">
            <a:off x="2819400" y="3276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 flipV="1">
            <a:off x="5257800" y="3276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5699125" y="3440113"/>
            <a:ext cx="210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Q3 (upper hinge)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447800" y="3505200"/>
            <a:ext cx="206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Q1 (lower hinge)</a:t>
            </a: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4208463" y="15319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82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3201988" y="15319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74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4970463" y="1531938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100</a:t>
            </a:r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1219200" y="2590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1524000" y="2590800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1.5 x IQR</a:t>
            </a:r>
          </a:p>
        </p:txBody>
      </p: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3048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8382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4774" name="Oval 22"/>
          <p:cNvSpPr>
            <a:spLocks noChangeArrowheads="1"/>
          </p:cNvSpPr>
          <p:nvPr/>
        </p:nvSpPr>
        <p:spPr bwMode="auto">
          <a:xfrm>
            <a:off x="7848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4775" name="Oval 23"/>
          <p:cNvSpPr>
            <a:spLocks noChangeArrowheads="1"/>
          </p:cNvSpPr>
          <p:nvPr/>
        </p:nvSpPr>
        <p:spPr bwMode="auto">
          <a:xfrm>
            <a:off x="86868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Arial" charset="0"/>
            </a:endParaRP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230188" y="15319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8</a:t>
            </a: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685800" y="15319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Arial" charset="0"/>
              </a:rPr>
              <a:t>20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0" y="1531938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180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8535988" y="1531938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200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4780" name="Line 28"/>
          <p:cNvSpPr>
            <a:spLocks noChangeShapeType="1"/>
          </p:cNvSpPr>
          <p:nvPr/>
        </p:nvSpPr>
        <p:spPr bwMode="auto">
          <a:xfrm flipV="1">
            <a:off x="76200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 flipV="1">
            <a:off x="7696200" y="2438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6781800" y="2819400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Outliers</a:t>
            </a: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3429000" y="2590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3733800" y="228600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IQR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2590800" y="990600"/>
            <a:ext cx="371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Diastolic Blood Pressure (DBP)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212725" y="29067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Outliers</a:t>
            </a:r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 flipH="1" flipV="1">
            <a:off x="381000" y="2514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88" name="Line 36"/>
          <p:cNvSpPr>
            <a:spLocks noChangeShapeType="1"/>
          </p:cNvSpPr>
          <p:nvPr/>
        </p:nvSpPr>
        <p:spPr bwMode="auto">
          <a:xfrm flipV="1">
            <a:off x="8382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52425" y="152400"/>
            <a:ext cx="8991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Outliers Based on the Interquartile Range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470900" cy="585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SAS Monospace Bold" pitchFamily="49" charset="0"/>
              </a:rPr>
              <a:t>%MACRO INTER_Q(DSN,VAR,IDVAR,N_IQR);</a:t>
            </a:r>
          </a:p>
          <a:p>
            <a:r>
              <a:rPr lang="en-US" sz="1800">
                <a:latin typeface="SAS Monospace Bold" pitchFamily="49" charset="0"/>
              </a:rPr>
              <a:t>   PROC MEANS DATA=&amp;DSN NOPRINT;</a:t>
            </a:r>
          </a:p>
          <a:p>
            <a:r>
              <a:rPr lang="en-US" sz="1800">
                <a:latin typeface="SAS Monospace Bold" pitchFamily="49" charset="0"/>
              </a:rPr>
              <a:t>      VAR &amp;VAR;</a:t>
            </a:r>
          </a:p>
          <a:p>
            <a:r>
              <a:rPr lang="en-US" sz="1800">
                <a:latin typeface="SAS Monospace Bold" pitchFamily="49" charset="0"/>
              </a:rPr>
              <a:t>     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OUTPUT OUT=TMP Q3=UPPER Q1=LOWER QRANGE=IQR</a:t>
            </a:r>
            <a:r>
              <a:rPr lang="en-US" sz="1800">
                <a:latin typeface="SAS Monospace Bold" pitchFamily="49" charset="0"/>
              </a:rPr>
              <a:t>; </a:t>
            </a:r>
          </a:p>
          <a:p>
            <a:r>
              <a:rPr lang="en-US" sz="1800">
                <a:latin typeface="SAS Monospace Bold" pitchFamily="49" charset="0"/>
              </a:rPr>
              <a:t>   RUN;</a:t>
            </a:r>
          </a:p>
          <a:p>
            <a:endParaRPr lang="en-US" sz="1800">
              <a:latin typeface="SAS Monospace Bold" pitchFamily="49" charset="0"/>
            </a:endParaRPr>
          </a:p>
          <a:p>
            <a:r>
              <a:rPr lang="en-US" sz="1800">
                <a:latin typeface="SAS Monospace Bold" pitchFamily="49" charset="0"/>
              </a:rPr>
              <a:t>   DATA _NULL_;</a:t>
            </a:r>
          </a:p>
          <a:p>
            <a:r>
              <a:rPr lang="en-US" sz="1800">
                <a:latin typeface="SAS Monospace Bold" pitchFamily="49" charset="0"/>
              </a:rPr>
              <a:t>      TITLE "Outliers Based on &amp;N_IQR Interquartile Ranges";</a:t>
            </a:r>
          </a:p>
          <a:p>
            <a:r>
              <a:rPr lang="en-US" sz="1800">
                <a:latin typeface="SAS Monospace Bold" pitchFamily="49" charset="0"/>
              </a:rPr>
              <a:t>      FILE PRINT;</a:t>
            </a:r>
          </a:p>
          <a:p>
            <a:r>
              <a:rPr lang="en-US" sz="1800">
                <a:latin typeface="SAS Monospace Bold" pitchFamily="49" charset="0"/>
              </a:rPr>
              <a:t>      SET &amp;DSN;</a:t>
            </a:r>
          </a:p>
          <a:p>
            <a:r>
              <a:rPr lang="en-US" sz="1800">
                <a:latin typeface="SAS Monospace Bold" pitchFamily="49" charset="0"/>
              </a:rPr>
              <a:t>      </a:t>
            </a:r>
            <a:r>
              <a:rPr lang="en-US" sz="1800">
                <a:solidFill>
                  <a:schemeClr val="tx2"/>
                </a:solidFill>
                <a:latin typeface="SAS Monospace Bold" pitchFamily="49" charset="0"/>
              </a:rPr>
              <a:t>IF _N_ = 1 THEN SET TMP;</a:t>
            </a:r>
          </a:p>
          <a:p>
            <a:r>
              <a:rPr lang="en-US" sz="1800">
                <a:latin typeface="SAS Monospace Bold" pitchFamily="49" charset="0"/>
              </a:rPr>
              <a:t>     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IF &amp;VAR LT LOWER - &amp;N_IQR*IQR AND &amp;VAR NE .</a:t>
            </a:r>
          </a:p>
          <a:p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      OR &amp;VAR GT UPPER + &amp;N_IQR*IQR THEN PUT &amp;IDVAR= &amp;VAR=;</a:t>
            </a:r>
            <a:endParaRPr lang="en-US" sz="1800">
              <a:latin typeface="SAS Monospace Bold" pitchFamily="49" charset="0"/>
            </a:endParaRPr>
          </a:p>
          <a:p>
            <a:r>
              <a:rPr lang="en-US" sz="1800">
                <a:latin typeface="SAS Monospace Bold" pitchFamily="49" charset="0"/>
              </a:rPr>
              <a:t>   RUN;</a:t>
            </a:r>
          </a:p>
          <a:p>
            <a:endParaRPr lang="en-US" sz="1800">
              <a:latin typeface="SAS Monospace Bold" pitchFamily="49" charset="0"/>
            </a:endParaRPr>
          </a:p>
          <a:p>
            <a:r>
              <a:rPr lang="en-US" sz="1800">
                <a:latin typeface="SAS Monospace Bold" pitchFamily="49" charset="0"/>
              </a:rPr>
              <a:t>   PROC DATASETS LIBRARY=WORK NOLIST;</a:t>
            </a:r>
          </a:p>
          <a:p>
            <a:r>
              <a:rPr lang="en-US" sz="1800">
                <a:latin typeface="SAS Monospace Bold" pitchFamily="49" charset="0"/>
              </a:rPr>
              <a:t>      DELETE TMP;</a:t>
            </a:r>
          </a:p>
          <a:p>
            <a:r>
              <a:rPr lang="en-US" sz="1800">
                <a:latin typeface="SAS Monospace Bold" pitchFamily="49" charset="0"/>
              </a:rPr>
              <a:t>   RUN;</a:t>
            </a:r>
          </a:p>
          <a:p>
            <a:r>
              <a:rPr lang="en-US" sz="1800">
                <a:latin typeface="SAS Monospace Bold" pitchFamily="49" charset="0"/>
              </a:rPr>
              <a:t>   QUIT;</a:t>
            </a:r>
          </a:p>
          <a:p>
            <a:endParaRPr lang="en-US" sz="1800">
              <a:latin typeface="SAS Monospace Bold" pitchFamily="49" charset="0"/>
            </a:endParaRPr>
          </a:p>
          <a:p>
            <a:r>
              <a:rPr lang="en-US" sz="1800">
                <a:latin typeface="SAS Monospace Bold" pitchFamily="49" charset="0"/>
              </a:rPr>
              <a:t>%MEND INTER_Q;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Outliers Based on the Interquartile Range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82296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Arial" charset="0"/>
              </a:rPr>
              <a:t>%INTER_Q(CLEAN.PATIENTS,SBP,PATNO,2);</a:t>
            </a:r>
            <a:endParaRPr lang="en-US" sz="2800" b="1">
              <a:latin typeface="Arial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SAS Monospace" pitchFamily="49" charset="0"/>
              </a:rPr>
              <a:t>Outliers Based on 2 Interquartile Ranges</a:t>
            </a:r>
          </a:p>
          <a:p>
            <a:r>
              <a:rPr lang="en-US" b="1">
                <a:latin typeface="SAS Monospace" pitchFamily="49" charset="0"/>
              </a:rPr>
              <a:t>PATNO=011 SBP=300</a:t>
            </a:r>
          </a:p>
          <a:p>
            <a:r>
              <a:rPr lang="en-US" b="1">
                <a:latin typeface="SAS Monospace" pitchFamily="49" charset="0"/>
              </a:rPr>
              <a:t>PATNO=321 SBP=400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07561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Using Perl Regular Expressions</a:t>
            </a:r>
          </a:p>
          <a:p>
            <a:pPr algn="ctr"/>
            <a:r>
              <a:rPr lang="en-US" sz="4400">
                <a:solidFill>
                  <a:schemeClr val="tx2"/>
                </a:solidFill>
              </a:rPr>
              <a:t>For Data Cleaning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3600"/>
              <a:t>Using PROC FREQ to Look for Invalid Character Values</a:t>
            </a:r>
            <a:endParaRPr lang="en-US" sz="40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2362200"/>
            <a:ext cx="4603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SAS Monospace Bold" pitchFamily="49" charset="0"/>
              </a:rPr>
              <a:t>PROC FREQ DATA=PATIENTS;</a:t>
            </a:r>
          </a:p>
          <a:p>
            <a:r>
              <a:rPr lang="en-US" sz="2000">
                <a:latin typeface="SAS Monospace Bold" pitchFamily="49" charset="0"/>
              </a:rPr>
              <a:t> TITLE "Frequency Counts";</a:t>
            </a:r>
          </a:p>
          <a:p>
            <a:r>
              <a:rPr lang="en-US" sz="2000">
                <a:latin typeface="SAS Monospace Bold" pitchFamily="49" charset="0"/>
              </a:rPr>
              <a:t> TABLES GENDER DX AE / NOCUM </a:t>
            </a:r>
          </a:p>
          <a:p>
            <a:r>
              <a:rPr lang="en-US" sz="2000">
                <a:latin typeface="SAS Monospace Bold" pitchFamily="49" charset="0"/>
              </a:rPr>
              <a:t>    NOPERCENT;</a:t>
            </a:r>
          </a:p>
          <a:p>
            <a:r>
              <a:rPr lang="en-US" sz="2000">
                <a:latin typeface="SAS Monospace Bold" pitchFamily="49" charset="0"/>
              </a:rPr>
              <a:t>RUN;</a:t>
            </a:r>
          </a:p>
          <a:p>
            <a:endParaRPr lang="en-US">
              <a:solidFill>
                <a:srgbClr val="FFFFFF"/>
              </a:solidFill>
              <a:latin typeface="SAS Monospace Bold" pitchFamily="49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181600" y="2057400"/>
            <a:ext cx="3394075" cy="4368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The FREQ Procedure</a:t>
            </a:r>
          </a:p>
          <a:p>
            <a:endParaRPr lang="en-US" sz="2000" b="1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      Gender</a:t>
            </a:r>
          </a:p>
          <a:p>
            <a:endParaRPr lang="en-US" sz="2000" b="1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GENDER    Frequency</a:t>
            </a: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-------------------</a:t>
            </a: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2                1</a:t>
            </a: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F               12</a:t>
            </a: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M               13</a:t>
            </a: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X                1</a:t>
            </a: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f                2</a:t>
            </a:r>
          </a:p>
          <a:p>
            <a:endParaRPr lang="en-US" sz="2000" b="1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 sz="2000" b="1">
                <a:solidFill>
                  <a:srgbClr val="FFFF66"/>
                </a:solidFill>
                <a:latin typeface="SAS Monospace" pitchFamily="49" charset="0"/>
              </a:rPr>
              <a:t>Frequency Missing = 1</a:t>
            </a:r>
          </a:p>
          <a:p>
            <a:endParaRPr lang="en-US" sz="2000" b="1">
              <a:solidFill>
                <a:srgbClr val="FFFF66"/>
              </a:solidFill>
              <a:latin typeface="SAS Monospac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Arial Narrow" pitchFamily="34" charset="0"/>
              </a:rPr>
              <a:t>Some PERL Regular Expression Examples</a:t>
            </a:r>
          </a:p>
        </p:txBody>
      </p:sp>
      <p:graphicFrame>
        <p:nvGraphicFramePr>
          <p:cNvPr id="75779" name="Group 3"/>
          <p:cNvGraphicFramePr>
            <a:graphicFrameLocks noGrp="1"/>
          </p:cNvGraphicFramePr>
          <p:nvPr/>
        </p:nvGraphicFramePr>
        <p:xfrm>
          <a:off x="381000" y="1397000"/>
          <a:ext cx="8534400" cy="5032059"/>
        </p:xfrm>
        <a:graphic>
          <a:graphicData uri="http://schemas.openxmlformats.org/drawingml/2006/table">
            <a:tbl>
              <a:tblPr/>
              <a:tblGrid>
                <a:gridCol w="2362200"/>
                <a:gridCol w="6172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Regular 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Matches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/cat/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the letters "cat"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/cat*/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the letters "ca" followed by zero or more "t"s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/cat+/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the letters "ca" followed by one or more "t"s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/c[aeiou]t/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a "c" followed by a vowel followed by the letter "t"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/\d\d/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any two digits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/\d\d+/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</a:rPr>
                        <a:t>two or more digits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Narrow" pitchFamily="34" charset="0"/>
              </a:rPr>
              <a:t>PRXPARSE Syntax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RE = PRXPARSE("</a:t>
            </a:r>
            <a:r>
              <a:rPr lang="en-US" sz="3200" i="1"/>
              <a:t>expression</a:t>
            </a:r>
            <a:r>
              <a:rPr lang="en-US" sz="3200"/>
              <a:t>");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H="1" flipV="1">
            <a:off x="990600" y="2514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V="1">
            <a:off x="56388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22288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SAS Monospace Bold" pitchFamily="49" charset="0"/>
              </a:rPr>
              <a:t>return code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276600" y="2971800"/>
            <a:ext cx="44386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SAS Monospace Bold" pitchFamily="49" charset="0"/>
              </a:rPr>
              <a:t>PERL regular expression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3429000" y="4197350"/>
            <a:ext cx="1741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>
                <a:solidFill>
                  <a:schemeClr val="tx2"/>
                </a:solidFill>
                <a:latin typeface="Arial Narrow" pitchFamily="34" charset="0"/>
              </a:rPr>
              <a:t>Examples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905000" y="4800600"/>
            <a:ext cx="515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SAS Monospace Bold" pitchFamily="49" charset="0"/>
              </a:rPr>
              <a:t>RETURN = PRXPARSE("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/cat/</a:t>
            </a:r>
            <a:r>
              <a:rPr lang="en-US">
                <a:latin typeface="SAS Monospace Bold" pitchFamily="49" charset="0"/>
              </a:rPr>
              <a:t>");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RE = PRXPARSE("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/\d\d+/</a:t>
            </a:r>
            <a:r>
              <a:rPr lang="en-US">
                <a:latin typeface="SAS Monospace Bold" pitchFamily="49" charset="0"/>
              </a:rPr>
              <a:t>");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Narrow" pitchFamily="34" charset="0"/>
              </a:rPr>
              <a:t>PRXMATCH Syntax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POS = PRXMATCH(return,string);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V="1">
            <a:off x="12192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V="1">
            <a:off x="4648200" y="243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H="1" flipV="1">
            <a:off x="6934200" y="2438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441325" y="1760538"/>
            <a:ext cx="3149600" cy="1936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SAS Monospace Bold" pitchFamily="49" charset="0"/>
              </a:rPr>
              <a:t>Position of the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beginning of the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pattern. If not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found, returns a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zero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4038600" y="1828800"/>
            <a:ext cx="2597150" cy="1206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SAS Monospace Bold" pitchFamily="49" charset="0"/>
              </a:rPr>
              <a:t>Return code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from PRXPARSE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Function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6934200" y="1828800"/>
            <a:ext cx="1308100" cy="841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SAS Monospace Bold" pitchFamily="49" charset="0"/>
              </a:rPr>
              <a:t>Text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string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3581400" y="3810000"/>
            <a:ext cx="1741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>
                <a:solidFill>
                  <a:schemeClr val="tx2"/>
                </a:solidFill>
                <a:latin typeface="Arial Narrow" pitchFamily="34" charset="0"/>
              </a:rPr>
              <a:t>Examples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1524000" y="4419600"/>
            <a:ext cx="6997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SAS Monospace Bold" pitchFamily="49" charset="0"/>
              </a:rPr>
              <a:t>POS = PRXMATCH(RE,STRING);</a:t>
            </a:r>
          </a:p>
          <a:p>
            <a:pPr eaLnBrk="1" hangingPunct="1"/>
            <a:endParaRPr lang="en-US">
              <a:latin typeface="SAS Monospace Bold" pitchFamily="49" charset="0"/>
            </a:endParaRPr>
          </a:p>
          <a:p>
            <a:pPr eaLnBrk="1" hangingPunct="1"/>
            <a:r>
              <a:rPr lang="en-US">
                <a:latin typeface="SAS Monospace Bold" pitchFamily="49" charset="0"/>
              </a:rPr>
              <a:t>RETURN = PRXPARSE("/cat/");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P = PRXMATCH(RETURN,"This is a cat");</a:t>
            </a:r>
          </a:p>
          <a:p>
            <a:pPr eaLnBrk="1" hangingPunct="1"/>
            <a:r>
              <a:rPr lang="en-US">
                <a:latin typeface="SAS Monospace Bold" pitchFamily="49" charset="0"/>
              </a:rPr>
              <a:t>Value of P is 11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09600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Narrow" pitchFamily="34" charset="0"/>
              </a:rPr>
              <a:t>A Simple Example: Locating a SS Number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04800" y="9144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DATA FIND_SS;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IF _N_ = 1 THEN RETURN = 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   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PRXPARSE</a:t>
            </a:r>
            <a:r>
              <a:rPr lang="en-US">
                <a:latin typeface="SAS Monospace Bold" pitchFamily="49" charset="0"/>
              </a:rPr>
              <a:t>("</a:t>
            </a:r>
            <a:r>
              <a:rPr lang="en-US">
                <a:solidFill>
                  <a:srgbClr val="FFFF99"/>
                </a:solidFill>
                <a:latin typeface="SAS Monospace Bold" pitchFamily="49" charset="0"/>
              </a:rPr>
              <a:t>/\d\d\d-\d\d-\d\d\d\d/</a:t>
            </a:r>
            <a:r>
              <a:rPr lang="en-US">
                <a:latin typeface="SAS Monospace Bold" pitchFamily="49" charset="0"/>
              </a:rPr>
              <a:t>");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RETAIN RETURN;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INPUT STRING $30.;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POSITION = 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PRXMATCH</a:t>
            </a:r>
            <a:r>
              <a:rPr lang="en-US">
                <a:latin typeface="SAS Monospace Bold" pitchFamily="49" charset="0"/>
              </a:rPr>
              <a:t>(RETURN,STRING);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IF POSITION GT 0 THEN OUTPUT;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DATALINES;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none on this line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yes! 123-45-6789 is one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two 111-22-3333 444-55-6666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;</a:t>
            </a:r>
          </a:p>
          <a:p>
            <a:pPr marL="342900" indent="-342900">
              <a:lnSpc>
                <a:spcPct val="95000"/>
              </a:lnSpc>
            </a:pPr>
            <a:r>
              <a:rPr lang="en-US" sz="2800"/>
              <a:t>  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69925" y="53070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000">
              <a:latin typeface="SAS Monospace Bold" pitchFamily="49" charset="0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6096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SAS Monospace Bold" pitchFamily="49" charset="0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93725" y="54181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SAS Monospace Bold" pitchFamily="49" charset="0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09600" y="5181600"/>
            <a:ext cx="7680325" cy="13398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2"/>
                </a:solidFill>
                <a:latin typeface="SAS Monospace" pitchFamily="49" charset="0"/>
              </a:rPr>
              <a:t>RETURN              STRING               POSITION</a:t>
            </a:r>
          </a:p>
          <a:p>
            <a:pPr eaLnBrk="1" hangingPunct="1"/>
            <a:endParaRPr lang="en-US" sz="2000">
              <a:solidFill>
                <a:schemeClr val="bg2"/>
              </a:solidFill>
              <a:latin typeface="SAS Monospace" pitchFamily="49" charset="0"/>
            </a:endParaRPr>
          </a:p>
          <a:p>
            <a:pPr eaLnBrk="1" hangingPunct="1"/>
            <a:r>
              <a:rPr lang="en-US" sz="2000">
                <a:solidFill>
                  <a:schemeClr val="bg2"/>
                </a:solidFill>
                <a:latin typeface="SAS Monospace" pitchFamily="49" charset="0"/>
              </a:rPr>
              <a:t>   1      yes! 123-45-6789 is one            6</a:t>
            </a:r>
          </a:p>
          <a:p>
            <a:pPr eaLnBrk="1" hangingPunct="1"/>
            <a:r>
              <a:rPr lang="en-US" sz="2000">
                <a:solidFill>
                  <a:schemeClr val="bg2"/>
                </a:solidFill>
                <a:latin typeface="SAS Monospace" pitchFamily="49" charset="0"/>
              </a:rPr>
              <a:t>   1      two 111-22-3333 444-55-6666        5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381000" y="1295400"/>
            <a:ext cx="7696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334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Narrow" pitchFamily="34" charset="0"/>
              </a:rPr>
              <a:t>Using PRXMATCH without using PRXPARSE (version 9.1)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609600" y="152400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DATA FIND_SS;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INPUT STRING $30.;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POSITION = 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PRXMATCH</a:t>
            </a:r>
            <a:r>
              <a:rPr lang="en-US">
                <a:latin typeface="SAS Monospace Bold" pitchFamily="49" charset="0"/>
              </a:rPr>
              <a:t>("</a:t>
            </a:r>
            <a:r>
              <a:rPr lang="en-US">
                <a:solidFill>
                  <a:srgbClr val="FFFF99"/>
                </a:solidFill>
                <a:latin typeface="SAS Monospace Bold" pitchFamily="49" charset="0"/>
              </a:rPr>
              <a:t>/\d\d\d-\d\d-\d{4}/</a:t>
            </a:r>
            <a:r>
              <a:rPr lang="en-US">
                <a:latin typeface="SAS Monospace Bold" pitchFamily="49" charset="0"/>
              </a:rPr>
              <a:t>",STRING);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   IF POSITION GT 0 THEN OUTPUT;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DATALINES;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none on this line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yes! 123-45-6789 is one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two 111-22-3333 444-55-6666</a:t>
            </a:r>
          </a:p>
          <a:p>
            <a:pPr marL="342900" indent="-342900">
              <a:lnSpc>
                <a:spcPct val="95000"/>
              </a:lnSpc>
            </a:pPr>
            <a:r>
              <a:rPr lang="en-US">
                <a:latin typeface="SAS Monospace Bold" pitchFamily="49" charset="0"/>
              </a:rPr>
              <a:t>;</a:t>
            </a:r>
            <a:endParaRPr lang="en-US" sz="2800">
              <a:latin typeface="SAS Monospace Bold" pitchFamily="49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69925" y="53070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000">
              <a:latin typeface="SAS Monospace Bold" pitchFamily="49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09600" y="533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SAS Monospace Bold" pitchFamily="49" charset="0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93725" y="54181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SAS Monospace Bold" pitchFamily="49" charset="0"/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09600" y="5181600"/>
            <a:ext cx="5699125" cy="13398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chemeClr val="bg2"/>
                </a:solidFill>
                <a:latin typeface="SAS Monospace Bold" pitchFamily="49" charset="0"/>
              </a:rPr>
              <a:t> STRING               POSITION</a:t>
            </a:r>
          </a:p>
          <a:p>
            <a:pPr eaLnBrk="1" hangingPunct="1"/>
            <a:endParaRPr lang="en-US" sz="2000">
              <a:solidFill>
                <a:schemeClr val="bg2"/>
              </a:solidFill>
              <a:latin typeface="SAS Monospace Bold" pitchFamily="49" charset="0"/>
            </a:endParaRPr>
          </a:p>
          <a:p>
            <a:pPr eaLnBrk="1" hangingPunct="1"/>
            <a:r>
              <a:rPr lang="en-US" sz="2000">
                <a:solidFill>
                  <a:schemeClr val="bg2"/>
                </a:solidFill>
                <a:latin typeface="SAS Monospace Bold" pitchFamily="49" charset="0"/>
              </a:rPr>
              <a:t>yes! 123-45-6789 is one            6</a:t>
            </a:r>
          </a:p>
          <a:p>
            <a:pPr eaLnBrk="1" hangingPunct="1"/>
            <a:r>
              <a:rPr lang="en-US" sz="2000">
                <a:solidFill>
                  <a:schemeClr val="bg2"/>
                </a:solidFill>
                <a:latin typeface="SAS Monospace Bold" pitchFamily="49" charset="0"/>
              </a:rPr>
              <a:t>two 111-22-3333 444-55-6666      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Perl Regular Expressions for Data Cleaning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82867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AS Monospace Bold" pitchFamily="49" charset="0"/>
              </a:rPr>
              <a:t>DATA BAD_DATA;</a:t>
            </a:r>
          </a:p>
          <a:p>
            <a:r>
              <a:rPr lang="en-US">
                <a:latin typeface="SAS Monospace Bold" pitchFamily="49" charset="0"/>
              </a:rPr>
              <a:t>   SET CLEAN.PATIENTS;</a:t>
            </a:r>
          </a:p>
          <a:p>
            <a:r>
              <a:rPr lang="en-US">
                <a:latin typeface="SAS Monospace Bold" pitchFamily="49" charset="0"/>
              </a:rPr>
              <a:t>   IF PRXMATCH("/\d  |\d\d |\d{3}/",DX) EQ 0</a:t>
            </a:r>
          </a:p>
          <a:p>
            <a:r>
              <a:rPr lang="en-US">
                <a:latin typeface="SAS Monospace Bold" pitchFamily="49" charset="0"/>
              </a:rPr>
              <a:t>      AND NOT MISSING(DX);</a:t>
            </a:r>
          </a:p>
          <a:p>
            <a:r>
              <a:rPr lang="en-US">
                <a:latin typeface="SAS Monospace Bold" pitchFamily="49" charset="0"/>
              </a:rPr>
              <a:t>RUN;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133600" y="3810000"/>
            <a:ext cx="4460875" cy="2540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SAS Monospace" pitchFamily="49" charset="0"/>
              </a:rPr>
              <a:t>Listing of data set BAD_DATA</a:t>
            </a:r>
          </a:p>
          <a:p>
            <a:endParaRPr lang="en-US" sz="2000">
              <a:solidFill>
                <a:schemeClr val="tx2"/>
              </a:solidFill>
              <a:latin typeface="SAS Monospace" pitchFamily="49" charset="0"/>
            </a:endParaRPr>
          </a:p>
          <a:p>
            <a:r>
              <a:rPr lang="en-US" sz="2000">
                <a:solidFill>
                  <a:schemeClr val="tx2"/>
                </a:solidFill>
                <a:latin typeface="SAS Monospace" pitchFamily="49" charset="0"/>
              </a:rPr>
              <a:t>PATNO    DX</a:t>
            </a:r>
          </a:p>
          <a:p>
            <a:endParaRPr lang="en-US" sz="2000">
              <a:solidFill>
                <a:schemeClr val="tx2"/>
              </a:solidFill>
              <a:latin typeface="SAS Monospace" pitchFamily="49" charset="0"/>
            </a:endParaRPr>
          </a:p>
          <a:p>
            <a:r>
              <a:rPr lang="en-US" sz="2000">
                <a:solidFill>
                  <a:schemeClr val="tx2"/>
                </a:solidFill>
                <a:latin typeface="SAS Monospace" pitchFamily="49" charset="0"/>
              </a:rPr>
              <a:t> 002     X</a:t>
            </a:r>
          </a:p>
          <a:p>
            <a:r>
              <a:rPr lang="en-US" sz="2000">
                <a:solidFill>
                  <a:schemeClr val="tx2"/>
                </a:solidFill>
                <a:latin typeface="SAS Monospace" pitchFamily="49" charset="0"/>
              </a:rPr>
              <a:t> 002     X</a:t>
            </a:r>
          </a:p>
          <a:p>
            <a:r>
              <a:rPr lang="en-US" sz="2000">
                <a:solidFill>
                  <a:schemeClr val="tx2"/>
                </a:solidFill>
                <a:latin typeface="SAS Monospace" pitchFamily="49" charset="0"/>
              </a:rPr>
              <a:t> 987     1.3</a:t>
            </a:r>
          </a:p>
          <a:p>
            <a:r>
              <a:rPr lang="en-US" sz="2000">
                <a:solidFill>
                  <a:schemeClr val="tx2"/>
                </a:solidFill>
                <a:latin typeface="SAS Monospace" pitchFamily="49" charset="0"/>
              </a:rPr>
              <a:t> 986     1 5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Some Regular Expression Solutions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8644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SAS Monospace Bold" pitchFamily="49" charset="0"/>
              </a:rPr>
              <a:t>DATA BAD_OBS;</a:t>
            </a:r>
          </a:p>
          <a:p>
            <a:r>
              <a:rPr lang="en-US">
                <a:latin typeface="SAS Monospace Bold" pitchFamily="49" charset="0"/>
              </a:rPr>
              <a:t>   LENGTH ID $ 5;</a:t>
            </a:r>
          </a:p>
          <a:p>
            <a:r>
              <a:rPr lang="en-US">
                <a:latin typeface="SAS Monospace Bold" pitchFamily="49" charset="0"/>
              </a:rPr>
              <a:t>   INPUT ID @@;</a:t>
            </a:r>
          </a:p>
          <a:p>
            <a:r>
              <a:rPr lang="en-US">
                <a:latin typeface="SAS Monospace Bold" pitchFamily="49" charset="0"/>
              </a:rPr>
              <a:t>   *Valid ID's are X, Y, or Z followed by</a:t>
            </a:r>
          </a:p>
          <a:p>
            <a:r>
              <a:rPr lang="en-US">
                <a:latin typeface="SAS Monospace Bold" pitchFamily="49" charset="0"/>
              </a:rPr>
              <a:t>    one or more digits;</a:t>
            </a:r>
          </a:p>
          <a:p>
            <a:r>
              <a:rPr lang="en-US">
                <a:latin typeface="SAS Monospace Bold" pitchFamily="49" charset="0"/>
              </a:rPr>
              <a:t>   IF NOT PRXMATCH("/^X|Y|Z\d+/",ID);</a:t>
            </a:r>
          </a:p>
          <a:p>
            <a:r>
              <a:rPr lang="en-US">
                <a:latin typeface="SAS Monospace Bold" pitchFamily="49" charset="0"/>
              </a:rPr>
              <a:t>DATALINES;</a:t>
            </a:r>
          </a:p>
          <a:p>
            <a:r>
              <a:rPr lang="en-US">
                <a:latin typeface="SAS Monospace Bold" pitchFamily="49" charset="0"/>
              </a:rPr>
              <a:t>X12 C334 Y777 78Z 999</a:t>
            </a:r>
          </a:p>
          <a:p>
            <a:r>
              <a:rPr lang="en-US">
                <a:latin typeface="SAS Monospace Bold" pitchFamily="49" charset="0"/>
              </a:rPr>
              <a:t>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0" y="4191000"/>
            <a:ext cx="4311650" cy="2238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SAS Monospace" pitchFamily="49" charset="0"/>
              </a:rPr>
              <a:t>Listing of data set BAD_OBS</a:t>
            </a:r>
          </a:p>
          <a:p>
            <a:endParaRPr lang="en-US" sz="2000">
              <a:solidFill>
                <a:srgbClr val="FFFF00"/>
              </a:solidFill>
              <a:latin typeface="SAS Monospace" pitchFamily="49" charset="0"/>
            </a:endParaRPr>
          </a:p>
          <a:p>
            <a:r>
              <a:rPr lang="en-US" sz="2000">
                <a:solidFill>
                  <a:srgbClr val="FFFF00"/>
                </a:solidFill>
                <a:latin typeface="SAS Monospace" pitchFamily="49" charset="0"/>
              </a:rPr>
              <a:t> ID</a:t>
            </a:r>
          </a:p>
          <a:p>
            <a:endParaRPr lang="en-US" sz="2000">
              <a:solidFill>
                <a:srgbClr val="FFFF00"/>
              </a:solidFill>
              <a:latin typeface="SAS Monospace" pitchFamily="49" charset="0"/>
            </a:endParaRPr>
          </a:p>
          <a:p>
            <a:r>
              <a:rPr lang="en-US" sz="2000">
                <a:solidFill>
                  <a:srgbClr val="FFFF00"/>
                </a:solidFill>
                <a:latin typeface="SAS Monospace" pitchFamily="49" charset="0"/>
              </a:rPr>
              <a:t>C334</a:t>
            </a:r>
          </a:p>
          <a:p>
            <a:r>
              <a:rPr lang="en-US" sz="2000">
                <a:solidFill>
                  <a:srgbClr val="FFFF00"/>
                </a:solidFill>
                <a:latin typeface="SAS Monospace" pitchFamily="49" charset="0"/>
              </a:rPr>
              <a:t>78Z</a:t>
            </a:r>
          </a:p>
          <a:p>
            <a:r>
              <a:rPr lang="en-US" sz="2000">
                <a:solidFill>
                  <a:srgbClr val="FFFF00"/>
                </a:solidFill>
                <a:latin typeface="SAS Monospace" pitchFamily="49" charset="0"/>
              </a:rPr>
              <a:t>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143000"/>
            <a:ext cx="8305800" cy="4495800"/>
          </a:xfrm>
        </p:spPr>
        <p:txBody>
          <a:bodyPr/>
          <a:lstStyle/>
          <a:p>
            <a:r>
              <a:rPr lang="en-US"/>
              <a:t>Penn State SAS Users Group</a:t>
            </a:r>
          </a:p>
          <a:p>
            <a:endParaRPr lang="en-US"/>
          </a:p>
          <a:p>
            <a:r>
              <a:rPr lang="en-US"/>
              <a:t>Open to all SAS users in the central PA area</a:t>
            </a:r>
          </a:p>
          <a:p>
            <a:r>
              <a:rPr lang="en-US" sz="2400"/>
              <a:t>Visit our website for more information and sign-up for our listserv.</a:t>
            </a:r>
          </a:p>
          <a:p>
            <a:r>
              <a:rPr lang="en-US"/>
              <a:t>http://www.pop.psu.edu/help/cacpri/psusug/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Using PROC PRINT with a WHERE Statement </a:t>
            </a:r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5501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AS Monospace Bold" pitchFamily="49" charset="0"/>
              </a:rPr>
              <a:t>PROC PRINT DATA=PATIENTS;</a:t>
            </a:r>
          </a:p>
          <a:p>
            <a:r>
              <a:rPr lang="en-US">
                <a:latin typeface="SAS Monospace Bold" pitchFamily="49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WHERE GENDER NOT IN ('F','M',' ')  OR</a:t>
            </a:r>
          </a:p>
          <a:p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    VERIFY(DX,' 0123456789') NE 0     OR</a:t>
            </a:r>
          </a:p>
          <a:p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    AE NOT IN ('0','1',' ');</a:t>
            </a:r>
          </a:p>
          <a:p>
            <a:r>
              <a:rPr lang="en-US">
                <a:latin typeface="SAS Monospace Bold" pitchFamily="49" charset="0"/>
              </a:rPr>
              <a:t>   TITLE "Listing of Invalid Data";</a:t>
            </a:r>
          </a:p>
          <a:p>
            <a:r>
              <a:rPr lang="en-US">
                <a:latin typeface="SAS Monospace Bold" pitchFamily="49" charset="0"/>
              </a:rPr>
              <a:t>   ID PATNO;</a:t>
            </a:r>
          </a:p>
          <a:p>
            <a:r>
              <a:rPr lang="en-US">
                <a:latin typeface="SAS Monospace Bold" pitchFamily="49" charset="0"/>
              </a:rPr>
              <a:t>   VAR GENDER DX AE;</a:t>
            </a:r>
          </a:p>
          <a:p>
            <a:r>
              <a:rPr lang="en-US">
                <a:latin typeface="SAS Monospace Bold" pitchFamily="49" charset="0"/>
              </a:rPr>
              <a:t>RUN;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Using PROC PRINT with a WHERE Statement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52600" y="1981200"/>
            <a:ext cx="5349875" cy="4483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Listing of Invalid Data</a:t>
            </a:r>
          </a:p>
          <a:p>
            <a:endParaRPr lang="en-US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PATNO    GENDER    DX     AE</a:t>
            </a:r>
          </a:p>
          <a:p>
            <a:endParaRPr lang="en-US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 002       F       X      0</a:t>
            </a:r>
          </a:p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 003       X       3      1</a:t>
            </a:r>
          </a:p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 XX5       M       1      A</a:t>
            </a:r>
          </a:p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 010       f       1      0</a:t>
            </a:r>
          </a:p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 013       2       1</a:t>
            </a:r>
          </a:p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 002       F       X      0</a:t>
            </a:r>
          </a:p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 023       f              0</a:t>
            </a:r>
          </a:p>
          <a:p>
            <a:r>
              <a:rPr lang="en-US">
                <a:solidFill>
                  <a:srgbClr val="FFFF66"/>
                </a:solidFill>
                <a:latin typeface="SAS Monospace" pitchFamily="49" charset="0"/>
              </a:rPr>
              <a:t> 987       M       1.3    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</a:rPr>
              <a:t>Using a Data Step to Identify Invalid Character Values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" y="1427163"/>
            <a:ext cx="708977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SAS Monospace Bold" pitchFamily="49" charset="0"/>
              </a:rPr>
              <a:t>DATA _NULL_;</a:t>
            </a:r>
          </a:p>
          <a:p>
            <a:r>
              <a:rPr lang="en-US" sz="1800">
                <a:latin typeface="SAS Monospace Bold" pitchFamily="49" charset="0"/>
              </a:rPr>
              <a:t>  INFILE "C:PATIENTS.TXT" PAD;</a:t>
            </a:r>
          </a:p>
          <a:p>
            <a:r>
              <a:rPr lang="en-US" sz="1800">
                <a:latin typeface="SAS Monospace Bold" pitchFamily="49" charset="0"/>
              </a:rPr>
              <a:t>  FILE PRINT; ***Send output to the output window;</a:t>
            </a:r>
          </a:p>
          <a:p>
            <a:r>
              <a:rPr lang="en-US" sz="1800">
                <a:latin typeface="SAS Monospace Bold" pitchFamily="49" charset="0"/>
              </a:rPr>
              <a:t>  TITLE "Listing of Invalid Data";</a:t>
            </a:r>
          </a:p>
          <a:p>
            <a:r>
              <a:rPr lang="en-US" sz="1800">
                <a:latin typeface="SAS Monospace Bold" pitchFamily="49" charset="0"/>
              </a:rPr>
              <a:t>  INPUT @1  PATNO    $3.</a:t>
            </a:r>
          </a:p>
          <a:p>
            <a:r>
              <a:rPr lang="en-US" sz="1800">
                <a:latin typeface="SAS Monospace Bold" pitchFamily="49" charset="0"/>
              </a:rPr>
              <a:t>        @4  GENDER   $1.</a:t>
            </a:r>
          </a:p>
          <a:p>
            <a:r>
              <a:rPr lang="en-US" sz="1800">
                <a:latin typeface="SAS Monospace Bold" pitchFamily="49" charset="0"/>
              </a:rPr>
              <a:t>        @24 DX       $3.</a:t>
            </a:r>
          </a:p>
          <a:p>
            <a:r>
              <a:rPr lang="en-US" sz="1800">
                <a:latin typeface="SAS Monospace Bold" pitchFamily="49" charset="0"/>
              </a:rPr>
              <a:t>        @27 AE       $1.;</a:t>
            </a:r>
          </a:p>
          <a:p>
            <a:r>
              <a:rPr lang="en-US" sz="1800">
                <a:latin typeface="SAS Monospace Bold" pitchFamily="49" charset="0"/>
              </a:rPr>
              <a:t> ***Check GENDER;</a:t>
            </a:r>
          </a:p>
          <a:p>
            <a:r>
              <a:rPr lang="en-US" sz="1800">
                <a:latin typeface="SAS Monospace Bold" pitchFamily="49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IF GENDER NOT IN ('F','M',' ')</a:t>
            </a:r>
            <a:r>
              <a:rPr lang="en-US" sz="1800">
                <a:latin typeface="SAS Monospace Bold" pitchFamily="49" charset="0"/>
              </a:rPr>
              <a:t> THEN   </a:t>
            </a:r>
          </a:p>
          <a:p>
            <a:r>
              <a:rPr lang="en-US" sz="1800">
                <a:latin typeface="SAS Monospace Bold" pitchFamily="49" charset="0"/>
              </a:rPr>
              <a:t>    PUT PATNO= GENDER=; </a:t>
            </a:r>
          </a:p>
          <a:p>
            <a:r>
              <a:rPr lang="en-US" sz="1800">
                <a:latin typeface="SAS Monospace Bold" pitchFamily="49" charset="0"/>
              </a:rPr>
              <a:t> ***Check DX;</a:t>
            </a:r>
          </a:p>
          <a:p>
            <a:r>
              <a:rPr lang="en-US" sz="1800">
                <a:latin typeface="SAS Monospace Bold" pitchFamily="49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IF VERIFY(DX,' 0123456789') NE 0</a:t>
            </a:r>
            <a:r>
              <a:rPr lang="en-US" sz="1800">
                <a:latin typeface="SAS Monospace Bold" pitchFamily="49" charset="0"/>
              </a:rPr>
              <a:t> THEN </a:t>
            </a:r>
          </a:p>
          <a:p>
            <a:r>
              <a:rPr lang="en-US" sz="1800">
                <a:latin typeface="SAS Monospace Bold" pitchFamily="49" charset="0"/>
              </a:rPr>
              <a:t>    PUT PATNO= DX=;</a:t>
            </a:r>
          </a:p>
          <a:p>
            <a:r>
              <a:rPr lang="en-US" sz="1800">
                <a:latin typeface="SAS Monospace Bold" pitchFamily="49" charset="0"/>
              </a:rPr>
              <a:t> ***Check AE;</a:t>
            </a:r>
          </a:p>
          <a:p>
            <a:r>
              <a:rPr lang="en-US" sz="1800">
                <a:latin typeface="SAS Monospace Bold" pitchFamily="49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AS Monospace Bold" pitchFamily="49" charset="0"/>
              </a:rPr>
              <a:t>IF AE NOT IN ('0','1',' ')</a:t>
            </a:r>
            <a:r>
              <a:rPr lang="en-US" sz="1800">
                <a:latin typeface="SAS Monospace Bold" pitchFamily="49" charset="0"/>
              </a:rPr>
              <a:t> THEN</a:t>
            </a:r>
          </a:p>
          <a:p>
            <a:r>
              <a:rPr lang="en-US" sz="1800">
                <a:latin typeface="SAS Monospace Bold" pitchFamily="49" charset="0"/>
              </a:rPr>
              <a:t>    PUT PATNO= AE=;</a:t>
            </a:r>
          </a:p>
          <a:p>
            <a:r>
              <a:rPr lang="en-US" sz="1800">
                <a:latin typeface="SAS Monospace Bold" pitchFamily="49" charset="0"/>
              </a:rPr>
              <a:t>RUN;</a:t>
            </a:r>
          </a:p>
          <a:p>
            <a:endParaRPr lang="en-US" sz="1800">
              <a:latin typeface="SAS Monospace Bold" pitchFamily="49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943600" y="2590800"/>
            <a:ext cx="2743200" cy="2847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SAS Monospace" pitchFamily="49" charset="0"/>
              </a:rPr>
              <a:t>Listing of Invalid Data</a:t>
            </a:r>
          </a:p>
          <a:p>
            <a:r>
              <a:rPr lang="en-US" sz="1800">
                <a:solidFill>
                  <a:schemeClr val="tx2"/>
                </a:solidFill>
                <a:latin typeface="SAS Monospace" pitchFamily="49" charset="0"/>
              </a:rPr>
              <a:t>PATNO=002 DX=X</a:t>
            </a:r>
          </a:p>
          <a:p>
            <a:r>
              <a:rPr lang="en-US" sz="1800">
                <a:solidFill>
                  <a:schemeClr val="tx2"/>
                </a:solidFill>
                <a:latin typeface="SAS Monospace" pitchFamily="49" charset="0"/>
              </a:rPr>
              <a:t>PATNO=003 GENDER=X</a:t>
            </a:r>
          </a:p>
          <a:p>
            <a:r>
              <a:rPr lang="en-US" sz="1800">
                <a:solidFill>
                  <a:schemeClr val="tx2"/>
                </a:solidFill>
                <a:latin typeface="SAS Monospace" pitchFamily="49" charset="0"/>
              </a:rPr>
              <a:t>PATNO=XX5 AE=A</a:t>
            </a:r>
          </a:p>
          <a:p>
            <a:r>
              <a:rPr lang="en-US" sz="1800">
                <a:solidFill>
                  <a:schemeClr val="tx2"/>
                </a:solidFill>
                <a:latin typeface="SAS Monospace" pitchFamily="49" charset="0"/>
              </a:rPr>
              <a:t>PATNO=010 GENDER=f</a:t>
            </a:r>
          </a:p>
          <a:p>
            <a:r>
              <a:rPr lang="en-US" sz="1800">
                <a:solidFill>
                  <a:schemeClr val="tx2"/>
                </a:solidFill>
                <a:latin typeface="SAS Monospace" pitchFamily="49" charset="0"/>
              </a:rPr>
              <a:t>PATNO=013 GENDER=2</a:t>
            </a:r>
          </a:p>
          <a:p>
            <a:r>
              <a:rPr lang="en-US" sz="1800">
                <a:solidFill>
                  <a:schemeClr val="tx2"/>
                </a:solidFill>
                <a:latin typeface="SAS Monospace" pitchFamily="49" charset="0"/>
              </a:rPr>
              <a:t>PATNO=002 DX=X</a:t>
            </a:r>
          </a:p>
          <a:p>
            <a:r>
              <a:rPr lang="en-US" sz="1800">
                <a:solidFill>
                  <a:schemeClr val="tx2"/>
                </a:solidFill>
                <a:latin typeface="SAS Monospace" pitchFamily="49" charset="0"/>
              </a:rPr>
              <a:t>PATNO=023 GENDER=f</a:t>
            </a:r>
          </a:p>
          <a:p>
            <a:r>
              <a:rPr lang="en-US" sz="1800">
                <a:solidFill>
                  <a:schemeClr val="tx2"/>
                </a:solidFill>
                <a:latin typeface="SAS Monospace" pitchFamily="49" charset="0"/>
              </a:rPr>
              <a:t>PATNO=987 DX=1.3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</a:rPr>
              <a:t>Using PROC MEANS to Look for Outliers</a:t>
            </a:r>
            <a:br>
              <a:rPr lang="en-US" sz="3600">
                <a:latin typeface="Arial" charset="0"/>
              </a:rPr>
            </a:b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46125" y="1455738"/>
            <a:ext cx="7366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SAS Monospace Bold" pitchFamily="49" charset="0"/>
              </a:rPr>
              <a:t>PROC MEANS DATA=CLEAN.PATIENTS N NMISS </a:t>
            </a:r>
          </a:p>
          <a:p>
            <a:r>
              <a:rPr lang="en-US">
                <a:latin typeface="SAS Monospace Bold" pitchFamily="49" charset="0"/>
              </a:rPr>
              <a:t>           MIN MAX MAXDEC=3;</a:t>
            </a:r>
          </a:p>
          <a:p>
            <a:r>
              <a:rPr lang="en-US">
                <a:latin typeface="SAS Monospace Bold" pitchFamily="49" charset="0"/>
              </a:rPr>
              <a:t>  TITLE "Checking Numeric Variables";</a:t>
            </a:r>
          </a:p>
          <a:p>
            <a:r>
              <a:rPr lang="en-US">
                <a:latin typeface="SAS Monospace Bold" pitchFamily="49" charset="0"/>
              </a:rPr>
              <a:t>  VAR HR SBP DBP;</a:t>
            </a:r>
          </a:p>
          <a:p>
            <a:r>
              <a:rPr lang="en-US">
                <a:latin typeface="SAS Monospace Bold" pitchFamily="49" charset="0"/>
              </a:rPr>
              <a:t>RUN;</a:t>
            </a:r>
          </a:p>
          <a:p>
            <a:endParaRPr lang="en-US">
              <a:latin typeface="SAS Monospace Bold" pitchFamily="49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04800" y="3429000"/>
            <a:ext cx="8566150" cy="2298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FFFF66"/>
                </a:solidFill>
                <a:latin typeface="SAS Monospace" pitchFamily="49" charset="0"/>
              </a:rPr>
              <a:t>Checking Numeric Variables</a:t>
            </a:r>
          </a:p>
          <a:p>
            <a:endParaRPr lang="en-US" sz="1800" b="1">
              <a:solidFill>
                <a:srgbClr val="FFFF66"/>
              </a:solidFill>
              <a:latin typeface="SAS Monospace" pitchFamily="49" charset="0"/>
            </a:endParaRPr>
          </a:p>
          <a:p>
            <a:r>
              <a:rPr lang="en-US" sz="1800" b="1">
                <a:solidFill>
                  <a:srgbClr val="FFFF66"/>
                </a:solidFill>
                <a:latin typeface="SAS Monospace" pitchFamily="49" charset="0"/>
              </a:rPr>
              <a:t>Variable Label                   N Nmiss Minimum  Maximum</a:t>
            </a:r>
          </a:p>
          <a:p>
            <a:r>
              <a:rPr lang="en-US" sz="1800" b="1">
                <a:solidFill>
                  <a:srgbClr val="FFFF66"/>
                </a:solidFill>
                <a:latin typeface="SAS Monospace" pitchFamily="49" charset="0"/>
              </a:rPr>
              <a:t>----------------------------------------------------------</a:t>
            </a:r>
          </a:p>
          <a:p>
            <a:r>
              <a:rPr lang="en-US" sz="1800" b="1">
                <a:solidFill>
                  <a:srgbClr val="FFFF66"/>
                </a:solidFill>
                <a:latin typeface="SAS Monospace" pitchFamily="49" charset="0"/>
              </a:rPr>
              <a:t>HR       Heart Rate               27  3   10.000  900.000</a:t>
            </a:r>
          </a:p>
          <a:p>
            <a:r>
              <a:rPr lang="en-US" sz="1800" b="1">
                <a:solidFill>
                  <a:srgbClr val="FFFF66"/>
                </a:solidFill>
                <a:latin typeface="SAS Monospace" pitchFamily="49" charset="0"/>
              </a:rPr>
              <a:t>SBP      Systolic Blood Pressure  26  4   20.000  400.000</a:t>
            </a:r>
          </a:p>
          <a:p>
            <a:r>
              <a:rPr lang="en-US" sz="1800" b="1">
                <a:solidFill>
                  <a:srgbClr val="FFFF66"/>
                </a:solidFill>
                <a:latin typeface="SAS Monospace" pitchFamily="49" charset="0"/>
              </a:rPr>
              <a:t>DBP      Diastolic Blood Pressure 27  3    8.000  200.000</a:t>
            </a:r>
          </a:p>
          <a:p>
            <a:r>
              <a:rPr lang="en-US" sz="1800" b="1">
                <a:solidFill>
                  <a:srgbClr val="FFFF66"/>
                </a:solidFill>
                <a:latin typeface="SAS Monospace" pitchFamily="49" charset="0"/>
              </a:rPr>
              <a:t>----------------------------------------------------------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3600">
                <a:latin typeface="Arial" charset="0"/>
              </a:rPr>
              <a:t>Using PROC UNIVARIATE with an ODS Select Statement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7010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ODS SELECT EXTREMEOBS;</a:t>
            </a:r>
            <a:endParaRPr lang="en-US">
              <a:latin typeface="SAS Monospace Bold" pitchFamily="49" charset="0"/>
            </a:endParaRPr>
          </a:p>
          <a:p>
            <a:r>
              <a:rPr lang="en-US">
                <a:latin typeface="SAS Monospace Bold" pitchFamily="49" charset="0"/>
              </a:rPr>
              <a:t>PROC UNIVARIATE DATA=CLEAN.PATIENTS;</a:t>
            </a:r>
          </a:p>
          <a:p>
            <a:r>
              <a:rPr lang="en-US">
                <a:latin typeface="SAS Monospace Bold" pitchFamily="49" charset="0"/>
              </a:rPr>
              <a:t>   VAR HR SBP DBP;</a:t>
            </a:r>
          </a:p>
          <a:p>
            <a:r>
              <a:rPr lang="en-US">
                <a:latin typeface="SAS Monospace Bold" pitchFamily="49" charset="0"/>
              </a:rPr>
              <a:t>   ID PATNO;</a:t>
            </a:r>
          </a:p>
          <a:p>
            <a:r>
              <a:rPr lang="en-US">
                <a:latin typeface="SAS Monospace Bold" pitchFamily="49" charset="0"/>
              </a:rPr>
              <a:t>RUN;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6248400" cy="35242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The UNIVARIATE Procedure</a:t>
            </a:r>
          </a:p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Variable:  DBP  (Diastolic Blood Pressure)</a:t>
            </a:r>
          </a:p>
          <a:p>
            <a:endParaRPr lang="en-US" sz="1600" b="1">
              <a:solidFill>
                <a:schemeClr val="tx2"/>
              </a:solidFill>
              <a:latin typeface="SAS Monospace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                Extreme Observations</a:t>
            </a:r>
          </a:p>
          <a:p>
            <a:endParaRPr lang="en-US" sz="1600" b="1">
              <a:solidFill>
                <a:schemeClr val="tx2"/>
              </a:solidFill>
              <a:latin typeface="SAS Monospace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--------Lowest--------     --------Highest-------</a:t>
            </a:r>
          </a:p>
          <a:p>
            <a:endParaRPr lang="en-US" sz="1600" b="1">
              <a:solidFill>
                <a:schemeClr val="tx2"/>
              </a:solidFill>
              <a:latin typeface="SAS Monospace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Value   PATNO      Obs     Value   PATNO      Obs</a:t>
            </a:r>
          </a:p>
          <a:p>
            <a:endParaRPr lang="en-US" sz="1600" b="1">
              <a:solidFill>
                <a:schemeClr val="tx2"/>
              </a:solidFill>
              <a:latin typeface="SAS Monospace" pitchFamily="49" charset="0"/>
            </a:endParaRPr>
          </a:p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    8   020         23       106   027         28</a:t>
            </a:r>
          </a:p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   20   011         12       120   004          4</a:t>
            </a:r>
          </a:p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   64   013         14       120   010         11</a:t>
            </a:r>
          </a:p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   68   025         27       180   009         10</a:t>
            </a:r>
          </a:p>
          <a:p>
            <a:r>
              <a:rPr lang="en-US" sz="1600" b="1">
                <a:solidFill>
                  <a:schemeClr val="tx2"/>
                </a:solidFill>
                <a:latin typeface="SAS Monospace" pitchFamily="49" charset="0"/>
              </a:rPr>
              <a:t>   68   006          6       200   321         22</a:t>
            </a:r>
            <a:endParaRPr lang="en-US" b="1">
              <a:latin typeface="SAS Monospac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3600"/>
              <a:t>Using the NEXTROBS Option with PROC UNIVARIATE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6629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SAS Monospace Bold" pitchFamily="49" charset="0"/>
              </a:rPr>
              <a:t>ODS SELECT EXTREMEOBS;</a:t>
            </a:r>
          </a:p>
          <a:p>
            <a:pPr>
              <a:lnSpc>
                <a:spcPct val="90000"/>
              </a:lnSpc>
            </a:pPr>
            <a:r>
              <a:rPr lang="en-US">
                <a:latin typeface="SAS Monospace Bold" pitchFamily="49" charset="0"/>
              </a:rPr>
              <a:t>PROC UNIVARIATE DATA=CLEAN.PATIENTS</a:t>
            </a:r>
          </a:p>
          <a:p>
            <a:pPr>
              <a:lnSpc>
                <a:spcPct val="90000"/>
              </a:lnSpc>
            </a:pPr>
            <a:r>
              <a:rPr lang="en-US">
                <a:latin typeface="SAS Monospace Bold" pitchFamily="49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SAS Monospace Bold" pitchFamily="49" charset="0"/>
              </a:rPr>
              <a:t>NEXTROBS=3</a:t>
            </a:r>
            <a:r>
              <a:rPr lang="en-US">
                <a:latin typeface="SAS Monospace Bold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>
                <a:latin typeface="SAS Monospace Bold" pitchFamily="49" charset="0"/>
              </a:rPr>
              <a:t>   VAR HR SBP DBP;</a:t>
            </a:r>
          </a:p>
          <a:p>
            <a:pPr>
              <a:lnSpc>
                <a:spcPct val="90000"/>
              </a:lnSpc>
            </a:pPr>
            <a:r>
              <a:rPr lang="en-US">
                <a:latin typeface="SAS Monospace Bold" pitchFamily="49" charset="0"/>
              </a:rPr>
              <a:t>   ID PATNO;</a:t>
            </a:r>
          </a:p>
          <a:p>
            <a:pPr>
              <a:lnSpc>
                <a:spcPct val="90000"/>
              </a:lnSpc>
            </a:pPr>
            <a:r>
              <a:rPr lang="en-US">
                <a:latin typeface="SAS Monospace Bold" pitchFamily="49" charset="0"/>
              </a:rPr>
              <a:t>RUN;</a:t>
            </a:r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828800" y="3200400"/>
            <a:ext cx="7102475" cy="31257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FF00"/>
                </a:solidFill>
                <a:latin typeface="SAS Monospace" pitchFamily="49" charset="0"/>
              </a:rPr>
              <a:t>Variable:  DBP  (Diastolic Blood Pressure)</a:t>
            </a:r>
          </a:p>
          <a:p>
            <a:endParaRPr lang="en-US" sz="1800" b="1">
              <a:solidFill>
                <a:srgbClr val="FFFF00"/>
              </a:solidFill>
              <a:latin typeface="SAS Monospace" pitchFamily="49" charset="0"/>
            </a:endParaRPr>
          </a:p>
          <a:p>
            <a:r>
              <a:rPr lang="en-US" sz="1800" b="1">
                <a:solidFill>
                  <a:srgbClr val="FFFF00"/>
                </a:solidFill>
                <a:latin typeface="SAS Monospace" pitchFamily="49" charset="0"/>
              </a:rPr>
              <a:t>              Extreme Observations</a:t>
            </a:r>
          </a:p>
          <a:p>
            <a:endParaRPr lang="en-US" sz="1800" b="1">
              <a:solidFill>
                <a:srgbClr val="FFFF00"/>
              </a:solidFill>
              <a:latin typeface="SAS Monospace" pitchFamily="49" charset="0"/>
            </a:endParaRPr>
          </a:p>
          <a:p>
            <a:r>
              <a:rPr lang="en-US" sz="1800" b="1">
                <a:solidFill>
                  <a:srgbClr val="FFFF00"/>
                </a:solidFill>
                <a:latin typeface="SAS Monospace" pitchFamily="49" charset="0"/>
              </a:rPr>
              <a:t>--------Lowest--------      --------Highest-------</a:t>
            </a:r>
          </a:p>
          <a:p>
            <a:endParaRPr lang="en-US" sz="1800" b="1">
              <a:solidFill>
                <a:srgbClr val="FFFF00"/>
              </a:solidFill>
              <a:latin typeface="SAS Monospace" pitchFamily="49" charset="0"/>
            </a:endParaRPr>
          </a:p>
          <a:p>
            <a:r>
              <a:rPr lang="en-US" sz="1800" b="1">
                <a:solidFill>
                  <a:srgbClr val="FFFF00"/>
                </a:solidFill>
                <a:latin typeface="SAS Monospace" pitchFamily="49" charset="0"/>
              </a:rPr>
              <a:t>Value   PATNO      Obs      Value   PATNO      Obs</a:t>
            </a:r>
          </a:p>
          <a:p>
            <a:endParaRPr lang="en-US" sz="1800" b="1">
              <a:solidFill>
                <a:srgbClr val="FFFF00"/>
              </a:solidFill>
              <a:latin typeface="SAS Monospace" pitchFamily="49" charset="0"/>
            </a:endParaRPr>
          </a:p>
          <a:p>
            <a:r>
              <a:rPr lang="en-US" sz="1800" b="1">
                <a:solidFill>
                  <a:srgbClr val="FFFF00"/>
                </a:solidFill>
                <a:latin typeface="SAS Monospace" pitchFamily="49" charset="0"/>
              </a:rPr>
              <a:t>    8   020         23        120   010         11</a:t>
            </a:r>
          </a:p>
          <a:p>
            <a:r>
              <a:rPr lang="en-US" sz="1800" b="1">
                <a:solidFill>
                  <a:srgbClr val="FFFF00"/>
                </a:solidFill>
                <a:latin typeface="SAS Monospace" pitchFamily="49" charset="0"/>
              </a:rPr>
              <a:t>   20   011         12        180   009         10</a:t>
            </a:r>
          </a:p>
          <a:p>
            <a:r>
              <a:rPr lang="en-US" sz="1800" b="1">
                <a:solidFill>
                  <a:srgbClr val="FFFF00"/>
                </a:solidFill>
                <a:latin typeface="SAS Monospace" pitchFamily="49" charset="0"/>
              </a:rPr>
              <a:t>   64   013         14        200   321         22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581</TotalTime>
  <Words>2451</Words>
  <Application>Microsoft PowerPoint</Application>
  <PresentationFormat>On-screen Show (4:3)</PresentationFormat>
  <Paragraphs>576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 Rounded MT Bold</vt:lpstr>
      <vt:lpstr>SAS Monospace</vt:lpstr>
      <vt:lpstr>SAS Monospace Bold</vt:lpstr>
      <vt:lpstr>Arial</vt:lpstr>
      <vt:lpstr>Times New Roman</vt:lpstr>
      <vt:lpstr>Arial Narrow</vt:lpstr>
      <vt:lpstr>Courier New</vt:lpstr>
      <vt:lpstr>Monotype Sorts</vt:lpstr>
      <vt:lpstr>Default Design</vt:lpstr>
      <vt:lpstr>Data Cleaning 101</vt:lpstr>
      <vt:lpstr>Sample Data Set</vt:lpstr>
      <vt:lpstr>Using PROC FREQ to Look for Invalid Character Values</vt:lpstr>
      <vt:lpstr>Using PROC PRINT with a WHERE Statement </vt:lpstr>
      <vt:lpstr>Using PROC PRINT with a WHERE Statement</vt:lpstr>
      <vt:lpstr>Using a Data Step to Identify Invalid Character Values </vt:lpstr>
      <vt:lpstr>Using PROC MEANS to Look for Outliers </vt:lpstr>
      <vt:lpstr>Using PROC UNIVARIATE with an ODS Select Statement</vt:lpstr>
      <vt:lpstr>Using the NEXTROBS Option with PROC UNIVARIATE</vt:lpstr>
      <vt:lpstr>Using a WHERE statement with PROC PRINT to list out-of-range data </vt:lpstr>
      <vt:lpstr>Using a WHERE statement with PROC PRINT to list out-of-range data </vt:lpstr>
      <vt:lpstr>Using a DATA _NULL_ Data Step to list out-of-range data values</vt:lpstr>
      <vt:lpstr>Using a DATA _NULL_ Data Step to list out-of-range data values</vt:lpstr>
      <vt:lpstr>Using User Defined Formats to Detect Invalid Values</vt:lpstr>
      <vt:lpstr>Using User-defined Formats and a PUT Function</vt:lpstr>
      <vt:lpstr>Using PROC RANK to List the Highest and Lowest n% of the Data</vt:lpstr>
      <vt:lpstr>Using PROC RANK to List the Highest and Lowest n% of the Data</vt:lpstr>
      <vt:lpstr>Using PROC RANK to List the Highest and Lowest n% of the Data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Outliers Based on the Interquartile Range</vt:lpstr>
      <vt:lpstr>Slide 29</vt:lpstr>
      <vt:lpstr>Slide 30</vt:lpstr>
      <vt:lpstr>Slide 31</vt:lpstr>
      <vt:lpstr>Slide 32</vt:lpstr>
      <vt:lpstr>Slide 33</vt:lpstr>
      <vt:lpstr>Slide 34</vt:lpstr>
      <vt:lpstr>Using Perl Regular Expressions for Data Cleaning</vt:lpstr>
      <vt:lpstr>Some Regular Expression Solutions</vt:lpstr>
      <vt:lpstr>Slide 37</vt:lpstr>
    </vt:vector>
  </TitlesOfParts>
  <Company>R.W.Johnson Medical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101</dc:title>
  <dc:creator>Ronald Cody</dc:creator>
  <cp:lastModifiedBy>mathuser</cp:lastModifiedBy>
  <cp:revision>46</cp:revision>
  <dcterms:created xsi:type="dcterms:W3CDTF">1999-08-30T19:59:11Z</dcterms:created>
  <dcterms:modified xsi:type="dcterms:W3CDTF">2008-10-21T16:56:31Z</dcterms:modified>
</cp:coreProperties>
</file>