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75" r:id="rId6"/>
    <p:sldId id="261" r:id="rId7"/>
    <p:sldId id="262" r:id="rId8"/>
    <p:sldId id="269" r:id="rId9"/>
    <p:sldId id="270" r:id="rId10"/>
    <p:sldId id="271" r:id="rId11"/>
    <p:sldId id="274" r:id="rId12"/>
    <p:sldId id="272" r:id="rId13"/>
    <p:sldId id="273" r:id="rId14"/>
    <p:sldId id="276" r:id="rId15"/>
  </p:sldIdLst>
  <p:sldSz cx="9144000" cy="5143500" type="screen16x9"/>
  <p:notesSz cx="6858000" cy="9144000"/>
  <p:embeddedFontLst>
    <p:embeddedFont>
      <p:font typeface="Dosis" panose="020B0604020202020204" charset="0"/>
      <p:regular r:id="rId17"/>
      <p:bold r:id="rId18"/>
    </p:embeddedFont>
    <p:embeddedFont>
      <p:font typeface="Roboto"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6A7A87F0-2B5F-4A07-B0F8-C4FD05EA00C6}">
          <p14:sldIdLst>
            <p14:sldId id="256"/>
            <p14:sldId id="257"/>
            <p14:sldId id="258"/>
            <p14:sldId id="259"/>
            <p14:sldId id="275"/>
            <p14:sldId id="261"/>
            <p14:sldId id="262"/>
            <p14:sldId id="269"/>
            <p14:sldId id="270"/>
            <p14:sldId id="271"/>
            <p14:sldId id="274"/>
            <p14:sldId id="272"/>
            <p14:sldId id="273"/>
            <p14:sldId id="276"/>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E8C4068-E869-4E69-8CB8-A048EE4BAFE6}">
  <a:tblStyle styleId="{0E8C4068-E869-4E69-8CB8-A048EE4BAFE6}"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6" autoAdjust="0"/>
    <p:restoredTop sz="65483" autoAdjust="0"/>
  </p:normalViewPr>
  <p:slideViewPr>
    <p:cSldViewPr snapToGrid="0">
      <p:cViewPr varScale="1">
        <p:scale>
          <a:sx n="76" d="100"/>
          <a:sy n="76" d="100"/>
        </p:scale>
        <p:origin x="1440"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2A0414-6AAE-4CAD-A9DE-720ECCD8DD6F}" type="doc">
      <dgm:prSet loTypeId="urn:microsoft.com/office/officeart/2005/8/layout/cycle7" loCatId="cycle" qsTypeId="urn:microsoft.com/office/officeart/2005/8/quickstyle/3d5" qsCatId="3D" csTypeId="urn:microsoft.com/office/officeart/2005/8/colors/colorful2" csCatId="colorful" phldr="1"/>
      <dgm:spPr/>
      <dgm:t>
        <a:bodyPr/>
        <a:lstStyle/>
        <a:p>
          <a:endParaRPr lang="en-US"/>
        </a:p>
      </dgm:t>
    </dgm:pt>
    <dgm:pt modelId="{70843FBE-AA46-4511-9ABF-546984E4210D}">
      <dgm:prSet phldrT="[Text]"/>
      <dgm:spPr/>
      <dgm:t>
        <a:bodyPr/>
        <a:lstStyle/>
        <a:p>
          <a:r>
            <a:rPr lang="en-US" dirty="0"/>
            <a:t>Borrower</a:t>
          </a:r>
        </a:p>
      </dgm:t>
    </dgm:pt>
    <dgm:pt modelId="{BB5899ED-6695-4C8C-8B38-6742C9FFA086}" type="parTrans" cxnId="{CC623058-A078-44DB-9275-B175A14173FC}">
      <dgm:prSet/>
      <dgm:spPr/>
      <dgm:t>
        <a:bodyPr/>
        <a:lstStyle/>
        <a:p>
          <a:endParaRPr lang="en-US"/>
        </a:p>
      </dgm:t>
    </dgm:pt>
    <dgm:pt modelId="{D86E1865-1535-4F1D-8F1D-22389ACD224F}" type="sibTrans" cxnId="{CC623058-A078-44DB-9275-B175A14173FC}">
      <dgm:prSet/>
      <dgm:spPr/>
      <dgm:t>
        <a:bodyPr/>
        <a:lstStyle/>
        <a:p>
          <a:endParaRPr lang="en-US" dirty="0"/>
        </a:p>
      </dgm:t>
    </dgm:pt>
    <dgm:pt modelId="{FAAAD937-D659-46E2-AEAA-A6A0CA4F1B6F}">
      <dgm:prSet phldrT="[Text]"/>
      <dgm:spPr/>
      <dgm:t>
        <a:bodyPr/>
        <a:lstStyle/>
        <a:p>
          <a:r>
            <a:rPr lang="en-US" dirty="0"/>
            <a:t>Lending Club</a:t>
          </a:r>
        </a:p>
      </dgm:t>
    </dgm:pt>
    <dgm:pt modelId="{7AEA2543-2D94-4D2E-A355-7BBCAFD87CBF}" type="parTrans" cxnId="{F0426641-EB6A-4A52-8FDB-E0DE122ECBCD}">
      <dgm:prSet/>
      <dgm:spPr/>
      <dgm:t>
        <a:bodyPr/>
        <a:lstStyle/>
        <a:p>
          <a:endParaRPr lang="en-US"/>
        </a:p>
      </dgm:t>
    </dgm:pt>
    <dgm:pt modelId="{2D992716-B12A-4F21-B4F2-13A570224573}" type="sibTrans" cxnId="{F0426641-EB6A-4A52-8FDB-E0DE122ECBCD}">
      <dgm:prSet/>
      <dgm:spPr/>
      <dgm:t>
        <a:bodyPr/>
        <a:lstStyle/>
        <a:p>
          <a:endParaRPr lang="en-US" dirty="0"/>
        </a:p>
      </dgm:t>
    </dgm:pt>
    <dgm:pt modelId="{09460F19-85C5-45E4-8F0A-53705110D389}">
      <dgm:prSet phldrT="[Text]"/>
      <dgm:spPr/>
      <dgm:t>
        <a:bodyPr/>
        <a:lstStyle/>
        <a:p>
          <a:r>
            <a:rPr lang="en-US" dirty="0"/>
            <a:t>Investors</a:t>
          </a:r>
        </a:p>
      </dgm:t>
    </dgm:pt>
    <dgm:pt modelId="{C6844D2A-7F66-4D92-AE92-D54B2276EAF0}" type="parTrans" cxnId="{3A2B3862-58EC-4866-BFCB-16D0872211C4}">
      <dgm:prSet/>
      <dgm:spPr/>
      <dgm:t>
        <a:bodyPr/>
        <a:lstStyle/>
        <a:p>
          <a:endParaRPr lang="en-US"/>
        </a:p>
      </dgm:t>
    </dgm:pt>
    <dgm:pt modelId="{D18ABFD8-183A-4517-9812-D127709D8A1D}" type="sibTrans" cxnId="{3A2B3862-58EC-4866-BFCB-16D0872211C4}">
      <dgm:prSet/>
      <dgm:spPr/>
      <dgm:t>
        <a:bodyPr/>
        <a:lstStyle/>
        <a:p>
          <a:endParaRPr lang="en-US" dirty="0"/>
        </a:p>
      </dgm:t>
    </dgm:pt>
    <dgm:pt modelId="{FA1F6BAE-F257-466F-B3B8-E5224C8C67CA}" type="pres">
      <dgm:prSet presAssocID="{A42A0414-6AAE-4CAD-A9DE-720ECCD8DD6F}" presName="Name0" presStyleCnt="0">
        <dgm:presLayoutVars>
          <dgm:dir/>
          <dgm:resizeHandles val="exact"/>
        </dgm:presLayoutVars>
      </dgm:prSet>
      <dgm:spPr/>
      <dgm:t>
        <a:bodyPr/>
        <a:lstStyle/>
        <a:p>
          <a:endParaRPr lang="en-US"/>
        </a:p>
      </dgm:t>
    </dgm:pt>
    <dgm:pt modelId="{52B065F2-AFC1-4115-B812-211D766A7A64}" type="pres">
      <dgm:prSet presAssocID="{70843FBE-AA46-4511-9ABF-546984E4210D}" presName="node" presStyleLbl="node1" presStyleIdx="0" presStyleCnt="3">
        <dgm:presLayoutVars>
          <dgm:bulletEnabled val="1"/>
        </dgm:presLayoutVars>
      </dgm:prSet>
      <dgm:spPr/>
      <dgm:t>
        <a:bodyPr/>
        <a:lstStyle/>
        <a:p>
          <a:endParaRPr lang="en-US"/>
        </a:p>
      </dgm:t>
    </dgm:pt>
    <dgm:pt modelId="{D726C345-5F8D-4FF4-94BC-F1B59DF0B065}" type="pres">
      <dgm:prSet presAssocID="{D86E1865-1535-4F1D-8F1D-22389ACD224F}" presName="sibTrans" presStyleLbl="sibTrans2D1" presStyleIdx="0" presStyleCnt="3"/>
      <dgm:spPr/>
      <dgm:t>
        <a:bodyPr/>
        <a:lstStyle/>
        <a:p>
          <a:endParaRPr lang="en-US"/>
        </a:p>
      </dgm:t>
    </dgm:pt>
    <dgm:pt modelId="{B0D18671-8B46-4386-969D-2405C6EE5811}" type="pres">
      <dgm:prSet presAssocID="{D86E1865-1535-4F1D-8F1D-22389ACD224F}" presName="connectorText" presStyleLbl="sibTrans2D1" presStyleIdx="0" presStyleCnt="3"/>
      <dgm:spPr/>
      <dgm:t>
        <a:bodyPr/>
        <a:lstStyle/>
        <a:p>
          <a:endParaRPr lang="en-US"/>
        </a:p>
      </dgm:t>
    </dgm:pt>
    <dgm:pt modelId="{9A38203E-D41F-4F1F-A7BE-B35DD3E25098}" type="pres">
      <dgm:prSet presAssocID="{FAAAD937-D659-46E2-AEAA-A6A0CA4F1B6F}" presName="node" presStyleLbl="node1" presStyleIdx="1" presStyleCnt="3">
        <dgm:presLayoutVars>
          <dgm:bulletEnabled val="1"/>
        </dgm:presLayoutVars>
      </dgm:prSet>
      <dgm:spPr/>
      <dgm:t>
        <a:bodyPr/>
        <a:lstStyle/>
        <a:p>
          <a:endParaRPr lang="en-US"/>
        </a:p>
      </dgm:t>
    </dgm:pt>
    <dgm:pt modelId="{BE213F6E-6953-497E-83D7-D6BF3C7F8F27}" type="pres">
      <dgm:prSet presAssocID="{2D992716-B12A-4F21-B4F2-13A570224573}" presName="sibTrans" presStyleLbl="sibTrans2D1" presStyleIdx="1" presStyleCnt="3"/>
      <dgm:spPr/>
      <dgm:t>
        <a:bodyPr/>
        <a:lstStyle/>
        <a:p>
          <a:endParaRPr lang="en-US"/>
        </a:p>
      </dgm:t>
    </dgm:pt>
    <dgm:pt modelId="{66FD13E5-6B2A-4B50-9D4B-94542D3E7AA7}" type="pres">
      <dgm:prSet presAssocID="{2D992716-B12A-4F21-B4F2-13A570224573}" presName="connectorText" presStyleLbl="sibTrans2D1" presStyleIdx="1" presStyleCnt="3"/>
      <dgm:spPr/>
      <dgm:t>
        <a:bodyPr/>
        <a:lstStyle/>
        <a:p>
          <a:endParaRPr lang="en-US"/>
        </a:p>
      </dgm:t>
    </dgm:pt>
    <dgm:pt modelId="{BA9EB530-4849-4F26-B83D-3D63BDB062F5}" type="pres">
      <dgm:prSet presAssocID="{09460F19-85C5-45E4-8F0A-53705110D389}" presName="node" presStyleLbl="node1" presStyleIdx="2" presStyleCnt="3" custRadScaleRad="98913" custRadScaleInc="-607">
        <dgm:presLayoutVars>
          <dgm:bulletEnabled val="1"/>
        </dgm:presLayoutVars>
      </dgm:prSet>
      <dgm:spPr/>
      <dgm:t>
        <a:bodyPr/>
        <a:lstStyle/>
        <a:p>
          <a:endParaRPr lang="en-US"/>
        </a:p>
      </dgm:t>
    </dgm:pt>
    <dgm:pt modelId="{3B373407-18A7-4619-9DFD-EA5D23D4A546}" type="pres">
      <dgm:prSet presAssocID="{D18ABFD8-183A-4517-9812-D127709D8A1D}" presName="sibTrans" presStyleLbl="sibTrans2D1" presStyleIdx="2" presStyleCnt="3" custLinFactNeighborY="10272"/>
      <dgm:spPr/>
      <dgm:t>
        <a:bodyPr/>
        <a:lstStyle/>
        <a:p>
          <a:endParaRPr lang="en-US"/>
        </a:p>
      </dgm:t>
    </dgm:pt>
    <dgm:pt modelId="{AFE67FE6-B123-4624-A345-2A322803E2B3}" type="pres">
      <dgm:prSet presAssocID="{D18ABFD8-183A-4517-9812-D127709D8A1D}" presName="connectorText" presStyleLbl="sibTrans2D1" presStyleIdx="2" presStyleCnt="3"/>
      <dgm:spPr/>
      <dgm:t>
        <a:bodyPr/>
        <a:lstStyle/>
        <a:p>
          <a:endParaRPr lang="en-US"/>
        </a:p>
      </dgm:t>
    </dgm:pt>
  </dgm:ptLst>
  <dgm:cxnLst>
    <dgm:cxn modelId="{F0426641-EB6A-4A52-8FDB-E0DE122ECBCD}" srcId="{A42A0414-6AAE-4CAD-A9DE-720ECCD8DD6F}" destId="{FAAAD937-D659-46E2-AEAA-A6A0CA4F1B6F}" srcOrd="1" destOrd="0" parTransId="{7AEA2543-2D94-4D2E-A355-7BBCAFD87CBF}" sibTransId="{2D992716-B12A-4F21-B4F2-13A570224573}"/>
    <dgm:cxn modelId="{DFCAD9A2-1E48-4164-86AA-7BDB6FB0E733}" type="presOf" srcId="{2D992716-B12A-4F21-B4F2-13A570224573}" destId="{BE213F6E-6953-497E-83D7-D6BF3C7F8F27}" srcOrd="0" destOrd="0" presId="urn:microsoft.com/office/officeart/2005/8/layout/cycle7"/>
    <dgm:cxn modelId="{100DB43A-9820-4D72-BA90-D2D148171BB8}" type="presOf" srcId="{FAAAD937-D659-46E2-AEAA-A6A0CA4F1B6F}" destId="{9A38203E-D41F-4F1F-A7BE-B35DD3E25098}" srcOrd="0" destOrd="0" presId="urn:microsoft.com/office/officeart/2005/8/layout/cycle7"/>
    <dgm:cxn modelId="{8ECCB6C6-5227-4E48-861D-FC8887997B49}" type="presOf" srcId="{A42A0414-6AAE-4CAD-A9DE-720ECCD8DD6F}" destId="{FA1F6BAE-F257-466F-B3B8-E5224C8C67CA}" srcOrd="0" destOrd="0" presId="urn:microsoft.com/office/officeart/2005/8/layout/cycle7"/>
    <dgm:cxn modelId="{9A2417E8-2C6D-4B93-AA5E-BF875931E43D}" type="presOf" srcId="{2D992716-B12A-4F21-B4F2-13A570224573}" destId="{66FD13E5-6B2A-4B50-9D4B-94542D3E7AA7}" srcOrd="1" destOrd="0" presId="urn:microsoft.com/office/officeart/2005/8/layout/cycle7"/>
    <dgm:cxn modelId="{23AC83DA-D591-4F66-A1C4-E42908DE17E7}" type="presOf" srcId="{D86E1865-1535-4F1D-8F1D-22389ACD224F}" destId="{B0D18671-8B46-4386-969D-2405C6EE5811}" srcOrd="1" destOrd="0" presId="urn:microsoft.com/office/officeart/2005/8/layout/cycle7"/>
    <dgm:cxn modelId="{735B6F50-038F-4652-A1C6-F257A228AAA2}" type="presOf" srcId="{D18ABFD8-183A-4517-9812-D127709D8A1D}" destId="{AFE67FE6-B123-4624-A345-2A322803E2B3}" srcOrd="1" destOrd="0" presId="urn:microsoft.com/office/officeart/2005/8/layout/cycle7"/>
    <dgm:cxn modelId="{2AF5350B-3440-4BF7-9A53-E0D7CD93031E}" type="presOf" srcId="{70843FBE-AA46-4511-9ABF-546984E4210D}" destId="{52B065F2-AFC1-4115-B812-211D766A7A64}" srcOrd="0" destOrd="0" presId="urn:microsoft.com/office/officeart/2005/8/layout/cycle7"/>
    <dgm:cxn modelId="{8A420AEB-D624-4A56-9F97-5326C0958EF5}" type="presOf" srcId="{09460F19-85C5-45E4-8F0A-53705110D389}" destId="{BA9EB530-4849-4F26-B83D-3D63BDB062F5}" srcOrd="0" destOrd="0" presId="urn:microsoft.com/office/officeart/2005/8/layout/cycle7"/>
    <dgm:cxn modelId="{634EBB5D-C8D0-49AA-AE2D-5DEFC0505EF9}" type="presOf" srcId="{D18ABFD8-183A-4517-9812-D127709D8A1D}" destId="{3B373407-18A7-4619-9DFD-EA5D23D4A546}" srcOrd="0" destOrd="0" presId="urn:microsoft.com/office/officeart/2005/8/layout/cycle7"/>
    <dgm:cxn modelId="{3A2B3862-58EC-4866-BFCB-16D0872211C4}" srcId="{A42A0414-6AAE-4CAD-A9DE-720ECCD8DD6F}" destId="{09460F19-85C5-45E4-8F0A-53705110D389}" srcOrd="2" destOrd="0" parTransId="{C6844D2A-7F66-4D92-AE92-D54B2276EAF0}" sibTransId="{D18ABFD8-183A-4517-9812-D127709D8A1D}"/>
    <dgm:cxn modelId="{8E9815DB-F810-4646-B041-23A403C23ADE}" type="presOf" srcId="{D86E1865-1535-4F1D-8F1D-22389ACD224F}" destId="{D726C345-5F8D-4FF4-94BC-F1B59DF0B065}" srcOrd="0" destOrd="0" presId="urn:microsoft.com/office/officeart/2005/8/layout/cycle7"/>
    <dgm:cxn modelId="{CC623058-A078-44DB-9275-B175A14173FC}" srcId="{A42A0414-6AAE-4CAD-A9DE-720ECCD8DD6F}" destId="{70843FBE-AA46-4511-9ABF-546984E4210D}" srcOrd="0" destOrd="0" parTransId="{BB5899ED-6695-4C8C-8B38-6742C9FFA086}" sibTransId="{D86E1865-1535-4F1D-8F1D-22389ACD224F}"/>
    <dgm:cxn modelId="{3CF30F41-223A-49FC-B486-C18EFF1EA88D}" type="presParOf" srcId="{FA1F6BAE-F257-466F-B3B8-E5224C8C67CA}" destId="{52B065F2-AFC1-4115-B812-211D766A7A64}" srcOrd="0" destOrd="0" presId="urn:microsoft.com/office/officeart/2005/8/layout/cycle7"/>
    <dgm:cxn modelId="{9FC1A856-B0BE-45BD-B90C-DEA43C59BC89}" type="presParOf" srcId="{FA1F6BAE-F257-466F-B3B8-E5224C8C67CA}" destId="{D726C345-5F8D-4FF4-94BC-F1B59DF0B065}" srcOrd="1" destOrd="0" presId="urn:microsoft.com/office/officeart/2005/8/layout/cycle7"/>
    <dgm:cxn modelId="{42BFC922-729B-4D83-9EFA-2278FAB373C6}" type="presParOf" srcId="{D726C345-5F8D-4FF4-94BC-F1B59DF0B065}" destId="{B0D18671-8B46-4386-969D-2405C6EE5811}" srcOrd="0" destOrd="0" presId="urn:microsoft.com/office/officeart/2005/8/layout/cycle7"/>
    <dgm:cxn modelId="{0D631195-4551-4C04-BD5C-0D940E7A91B6}" type="presParOf" srcId="{FA1F6BAE-F257-466F-B3B8-E5224C8C67CA}" destId="{9A38203E-D41F-4F1F-A7BE-B35DD3E25098}" srcOrd="2" destOrd="0" presId="urn:microsoft.com/office/officeart/2005/8/layout/cycle7"/>
    <dgm:cxn modelId="{617560CD-A287-47E6-A0DA-7495B84240DC}" type="presParOf" srcId="{FA1F6BAE-F257-466F-B3B8-E5224C8C67CA}" destId="{BE213F6E-6953-497E-83D7-D6BF3C7F8F27}" srcOrd="3" destOrd="0" presId="urn:microsoft.com/office/officeart/2005/8/layout/cycle7"/>
    <dgm:cxn modelId="{92D4616F-999B-4CB0-8933-76C6CAA8BBA3}" type="presParOf" srcId="{BE213F6E-6953-497E-83D7-D6BF3C7F8F27}" destId="{66FD13E5-6B2A-4B50-9D4B-94542D3E7AA7}" srcOrd="0" destOrd="0" presId="urn:microsoft.com/office/officeart/2005/8/layout/cycle7"/>
    <dgm:cxn modelId="{9F5C4DCC-EAA6-462F-952E-67C1716B0C18}" type="presParOf" srcId="{FA1F6BAE-F257-466F-B3B8-E5224C8C67CA}" destId="{BA9EB530-4849-4F26-B83D-3D63BDB062F5}" srcOrd="4" destOrd="0" presId="urn:microsoft.com/office/officeart/2005/8/layout/cycle7"/>
    <dgm:cxn modelId="{AF6562B7-045A-4CE2-B6A8-AA8A16958D07}" type="presParOf" srcId="{FA1F6BAE-F257-466F-B3B8-E5224C8C67CA}" destId="{3B373407-18A7-4619-9DFD-EA5D23D4A546}" srcOrd="5" destOrd="0" presId="urn:microsoft.com/office/officeart/2005/8/layout/cycle7"/>
    <dgm:cxn modelId="{D842B915-B386-4A8E-B42C-2366B4116620}" type="presParOf" srcId="{3B373407-18A7-4619-9DFD-EA5D23D4A546}" destId="{AFE67FE6-B123-4624-A345-2A322803E2B3}" srcOrd="0" destOrd="0" presId="urn:microsoft.com/office/officeart/2005/8/layout/cycle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D82F9F-DBC6-461F-BB44-CC39F8789652}"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ACF6FC92-819C-4AFF-9918-F87C15290C2A}">
      <dgm:prSet phldrT="[Text]"/>
      <dgm:spPr/>
      <dgm:t>
        <a:bodyPr/>
        <a:lstStyle/>
        <a:p>
          <a:r>
            <a:rPr lang="en-US" b="0" i="0" dirty="0">
              <a:latin typeface="Roboto" panose="020B0604020202020204" charset="0"/>
              <a:ea typeface="Roboto" panose="020B0604020202020204" charset="0"/>
            </a:rPr>
            <a:t>LOGISTIC REGRESSION</a:t>
          </a:r>
        </a:p>
      </dgm:t>
    </dgm:pt>
    <dgm:pt modelId="{C824EFC7-8A94-45F5-9185-4731F2F99DEE}" type="parTrans" cxnId="{EAC3F3CB-DC5F-4E9D-83D5-80C9E0891022}">
      <dgm:prSet/>
      <dgm:spPr/>
      <dgm:t>
        <a:bodyPr/>
        <a:lstStyle/>
        <a:p>
          <a:endParaRPr lang="en-US"/>
        </a:p>
      </dgm:t>
    </dgm:pt>
    <dgm:pt modelId="{09426116-7FDA-4A47-85C0-C6434F710739}" type="sibTrans" cxnId="{EAC3F3CB-DC5F-4E9D-83D5-80C9E0891022}">
      <dgm:prSet/>
      <dgm:spPr/>
      <dgm:t>
        <a:bodyPr/>
        <a:lstStyle/>
        <a:p>
          <a:endParaRPr lang="en-US"/>
        </a:p>
      </dgm:t>
    </dgm:pt>
    <dgm:pt modelId="{01A87FCB-FAE0-43F9-B064-56AE60C8D89B}">
      <dgm:prSet phldrT="[Text]"/>
      <dgm:spPr/>
      <dgm:t>
        <a:bodyPr/>
        <a:lstStyle/>
        <a:p>
          <a:r>
            <a:rPr lang="en-US" b="0" i="0" dirty="0">
              <a:latin typeface="Roboto" panose="020B0604020202020204" charset="0"/>
              <a:ea typeface="Roboto" panose="020B0604020202020204" charset="0"/>
            </a:rPr>
            <a:t>DECISION TREES</a:t>
          </a:r>
        </a:p>
      </dgm:t>
    </dgm:pt>
    <dgm:pt modelId="{A4F591E1-9DE4-4F97-8A78-61C4AE18A540}" type="parTrans" cxnId="{57F59A11-CD60-447A-9037-5DA041F730E4}">
      <dgm:prSet/>
      <dgm:spPr/>
      <dgm:t>
        <a:bodyPr/>
        <a:lstStyle/>
        <a:p>
          <a:endParaRPr lang="en-US"/>
        </a:p>
      </dgm:t>
    </dgm:pt>
    <dgm:pt modelId="{ECD93C67-9D72-4397-8EA0-A6D5ECF36470}" type="sibTrans" cxnId="{57F59A11-CD60-447A-9037-5DA041F730E4}">
      <dgm:prSet/>
      <dgm:spPr/>
      <dgm:t>
        <a:bodyPr/>
        <a:lstStyle/>
        <a:p>
          <a:endParaRPr lang="en-US"/>
        </a:p>
      </dgm:t>
    </dgm:pt>
    <dgm:pt modelId="{5287D4A6-719C-4595-882D-7F06D1C10C26}">
      <dgm:prSet phldrT="[Text]"/>
      <dgm:spPr/>
      <dgm:t>
        <a:bodyPr/>
        <a:lstStyle/>
        <a:p>
          <a:r>
            <a:rPr lang="en-US" b="0" i="1" dirty="0">
              <a:latin typeface="Roboto" panose="020B0604020202020204" charset="0"/>
              <a:ea typeface="Roboto" panose="020B0604020202020204" charset="0"/>
            </a:rPr>
            <a:t>k</a:t>
          </a:r>
          <a:r>
            <a:rPr lang="en-US" b="0" i="0" dirty="0">
              <a:latin typeface="Roboto" panose="020B0604020202020204" charset="0"/>
              <a:ea typeface="Roboto" panose="020B0604020202020204" charset="0"/>
            </a:rPr>
            <a:t>-NEAREST NEIGHBOR</a:t>
          </a:r>
        </a:p>
      </dgm:t>
    </dgm:pt>
    <dgm:pt modelId="{2BF3D4FF-4AFB-4346-8646-1A1C6B22DCBB}" type="parTrans" cxnId="{7B81F816-4EF8-4190-9649-82330A2DBEFB}">
      <dgm:prSet/>
      <dgm:spPr/>
      <dgm:t>
        <a:bodyPr/>
        <a:lstStyle/>
        <a:p>
          <a:endParaRPr lang="en-US"/>
        </a:p>
      </dgm:t>
    </dgm:pt>
    <dgm:pt modelId="{5FB9C0F5-726F-45EE-879D-F862476832E0}" type="sibTrans" cxnId="{7B81F816-4EF8-4190-9649-82330A2DBEFB}">
      <dgm:prSet/>
      <dgm:spPr/>
      <dgm:t>
        <a:bodyPr/>
        <a:lstStyle/>
        <a:p>
          <a:endParaRPr lang="en-US"/>
        </a:p>
      </dgm:t>
    </dgm:pt>
    <dgm:pt modelId="{C94EA83B-DE45-432D-AF58-F4800F6A8513}">
      <dgm:prSet phldrT="[Text]"/>
      <dgm:spPr/>
      <dgm:t>
        <a:bodyPr/>
        <a:lstStyle/>
        <a:p>
          <a:r>
            <a:rPr lang="en-US" b="0" i="0" dirty="0">
              <a:latin typeface="Roboto" panose="020B0604020202020204" charset="0"/>
              <a:ea typeface="Roboto" panose="020B0604020202020204" charset="0"/>
            </a:rPr>
            <a:t>NEURAL NETWORKS</a:t>
          </a:r>
        </a:p>
      </dgm:t>
    </dgm:pt>
    <dgm:pt modelId="{88786131-7685-4147-9A43-D39EE2E5465A}" type="parTrans" cxnId="{FB15B6D2-1686-44C7-B469-E8E124FC973C}">
      <dgm:prSet/>
      <dgm:spPr/>
      <dgm:t>
        <a:bodyPr/>
        <a:lstStyle/>
        <a:p>
          <a:endParaRPr lang="en-US"/>
        </a:p>
      </dgm:t>
    </dgm:pt>
    <dgm:pt modelId="{72ECAEF4-93D7-4D07-B3FB-520CAD52D2D2}" type="sibTrans" cxnId="{FB15B6D2-1686-44C7-B469-E8E124FC973C}">
      <dgm:prSet/>
      <dgm:spPr/>
      <dgm:t>
        <a:bodyPr/>
        <a:lstStyle/>
        <a:p>
          <a:endParaRPr lang="en-US"/>
        </a:p>
      </dgm:t>
    </dgm:pt>
    <dgm:pt modelId="{447A29E4-93F6-47E7-8056-DAE130D944F5}" type="pres">
      <dgm:prSet presAssocID="{B7D82F9F-DBC6-461F-BB44-CC39F8789652}" presName="Name0" presStyleCnt="0">
        <dgm:presLayoutVars>
          <dgm:chMax val="7"/>
          <dgm:chPref val="7"/>
          <dgm:dir/>
        </dgm:presLayoutVars>
      </dgm:prSet>
      <dgm:spPr/>
      <dgm:t>
        <a:bodyPr/>
        <a:lstStyle/>
        <a:p>
          <a:endParaRPr lang="en-US"/>
        </a:p>
      </dgm:t>
    </dgm:pt>
    <dgm:pt modelId="{B5131751-D732-4470-BA5F-F7FD3F5DFD2B}" type="pres">
      <dgm:prSet presAssocID="{B7D82F9F-DBC6-461F-BB44-CC39F8789652}" presName="Name1" presStyleCnt="0"/>
      <dgm:spPr/>
    </dgm:pt>
    <dgm:pt modelId="{6C967A28-C790-475F-A661-59890F9150F6}" type="pres">
      <dgm:prSet presAssocID="{B7D82F9F-DBC6-461F-BB44-CC39F8789652}" presName="cycle" presStyleCnt="0"/>
      <dgm:spPr/>
    </dgm:pt>
    <dgm:pt modelId="{4CFC75E0-2635-4BAF-B812-901D80BAEE33}" type="pres">
      <dgm:prSet presAssocID="{B7D82F9F-DBC6-461F-BB44-CC39F8789652}" presName="srcNode" presStyleLbl="node1" presStyleIdx="0" presStyleCnt="4"/>
      <dgm:spPr/>
    </dgm:pt>
    <dgm:pt modelId="{849323FE-1DBC-40B3-B3FB-7144EC360628}" type="pres">
      <dgm:prSet presAssocID="{B7D82F9F-DBC6-461F-BB44-CC39F8789652}" presName="conn" presStyleLbl="parChTrans1D2" presStyleIdx="0" presStyleCnt="1"/>
      <dgm:spPr/>
      <dgm:t>
        <a:bodyPr/>
        <a:lstStyle/>
        <a:p>
          <a:endParaRPr lang="en-US"/>
        </a:p>
      </dgm:t>
    </dgm:pt>
    <dgm:pt modelId="{71B06E53-1E14-4BEE-9DC6-34FD98C3CB1B}" type="pres">
      <dgm:prSet presAssocID="{B7D82F9F-DBC6-461F-BB44-CC39F8789652}" presName="extraNode" presStyleLbl="node1" presStyleIdx="0" presStyleCnt="4"/>
      <dgm:spPr/>
    </dgm:pt>
    <dgm:pt modelId="{A783B2AE-F420-46ED-96C9-AE7BC4EC4471}" type="pres">
      <dgm:prSet presAssocID="{B7D82F9F-DBC6-461F-BB44-CC39F8789652}" presName="dstNode" presStyleLbl="node1" presStyleIdx="0" presStyleCnt="4"/>
      <dgm:spPr/>
    </dgm:pt>
    <dgm:pt modelId="{1AA57950-5505-437A-859B-67FE07BFB83A}" type="pres">
      <dgm:prSet presAssocID="{ACF6FC92-819C-4AFF-9918-F87C15290C2A}" presName="text_1" presStyleLbl="node1" presStyleIdx="0" presStyleCnt="4">
        <dgm:presLayoutVars>
          <dgm:bulletEnabled val="1"/>
        </dgm:presLayoutVars>
      </dgm:prSet>
      <dgm:spPr/>
      <dgm:t>
        <a:bodyPr/>
        <a:lstStyle/>
        <a:p>
          <a:endParaRPr lang="en-US"/>
        </a:p>
      </dgm:t>
    </dgm:pt>
    <dgm:pt modelId="{F8A81415-657A-4615-88A1-45B414FF7223}" type="pres">
      <dgm:prSet presAssocID="{ACF6FC92-819C-4AFF-9918-F87C15290C2A}" presName="accent_1" presStyleCnt="0"/>
      <dgm:spPr/>
    </dgm:pt>
    <dgm:pt modelId="{3D8BAB51-AF59-4A32-9398-57A871387423}" type="pres">
      <dgm:prSet presAssocID="{ACF6FC92-819C-4AFF-9918-F87C15290C2A}" presName="accentRepeatNode" presStyleLbl="solidFgAcc1" presStyleIdx="0" presStyleCnt="4"/>
      <dgm:spPr/>
    </dgm:pt>
    <dgm:pt modelId="{13E0AA2C-FF6B-4046-A455-A22522171D91}" type="pres">
      <dgm:prSet presAssocID="{01A87FCB-FAE0-43F9-B064-56AE60C8D89B}" presName="text_2" presStyleLbl="node1" presStyleIdx="1" presStyleCnt="4">
        <dgm:presLayoutVars>
          <dgm:bulletEnabled val="1"/>
        </dgm:presLayoutVars>
      </dgm:prSet>
      <dgm:spPr/>
      <dgm:t>
        <a:bodyPr/>
        <a:lstStyle/>
        <a:p>
          <a:endParaRPr lang="en-US"/>
        </a:p>
      </dgm:t>
    </dgm:pt>
    <dgm:pt modelId="{CF331164-577C-4F98-A7E1-3E4A0C9B2B18}" type="pres">
      <dgm:prSet presAssocID="{01A87FCB-FAE0-43F9-B064-56AE60C8D89B}" presName="accent_2" presStyleCnt="0"/>
      <dgm:spPr/>
    </dgm:pt>
    <dgm:pt modelId="{DA24BB41-BC28-4B3A-95D0-810E3BC235E9}" type="pres">
      <dgm:prSet presAssocID="{01A87FCB-FAE0-43F9-B064-56AE60C8D89B}" presName="accentRepeatNode" presStyleLbl="solidFgAcc1" presStyleIdx="1" presStyleCnt="4"/>
      <dgm:spPr/>
    </dgm:pt>
    <dgm:pt modelId="{36A31EC0-92DB-4034-84A7-62D99EABCB07}" type="pres">
      <dgm:prSet presAssocID="{5287D4A6-719C-4595-882D-7F06D1C10C26}" presName="text_3" presStyleLbl="node1" presStyleIdx="2" presStyleCnt="4">
        <dgm:presLayoutVars>
          <dgm:bulletEnabled val="1"/>
        </dgm:presLayoutVars>
      </dgm:prSet>
      <dgm:spPr/>
      <dgm:t>
        <a:bodyPr/>
        <a:lstStyle/>
        <a:p>
          <a:endParaRPr lang="en-US"/>
        </a:p>
      </dgm:t>
    </dgm:pt>
    <dgm:pt modelId="{49C16726-C01E-43A3-827A-566487B43ED4}" type="pres">
      <dgm:prSet presAssocID="{5287D4A6-719C-4595-882D-7F06D1C10C26}" presName="accent_3" presStyleCnt="0"/>
      <dgm:spPr/>
    </dgm:pt>
    <dgm:pt modelId="{8D36E474-41E9-42E7-9F42-142F4AADB06A}" type="pres">
      <dgm:prSet presAssocID="{5287D4A6-719C-4595-882D-7F06D1C10C26}" presName="accentRepeatNode" presStyleLbl="solidFgAcc1" presStyleIdx="2" presStyleCnt="4"/>
      <dgm:spPr/>
    </dgm:pt>
    <dgm:pt modelId="{91627986-4F6F-4C55-8EEA-DEDA58A9AB45}" type="pres">
      <dgm:prSet presAssocID="{C94EA83B-DE45-432D-AF58-F4800F6A8513}" presName="text_4" presStyleLbl="node1" presStyleIdx="3" presStyleCnt="4">
        <dgm:presLayoutVars>
          <dgm:bulletEnabled val="1"/>
        </dgm:presLayoutVars>
      </dgm:prSet>
      <dgm:spPr/>
      <dgm:t>
        <a:bodyPr/>
        <a:lstStyle/>
        <a:p>
          <a:endParaRPr lang="en-US"/>
        </a:p>
      </dgm:t>
    </dgm:pt>
    <dgm:pt modelId="{8C631F0C-74D2-48A0-8D98-97182977F0C5}" type="pres">
      <dgm:prSet presAssocID="{C94EA83B-DE45-432D-AF58-F4800F6A8513}" presName="accent_4" presStyleCnt="0"/>
      <dgm:spPr/>
    </dgm:pt>
    <dgm:pt modelId="{531C9823-3D4C-46F3-9196-084C709C1900}" type="pres">
      <dgm:prSet presAssocID="{C94EA83B-DE45-432D-AF58-F4800F6A8513}" presName="accentRepeatNode" presStyleLbl="solidFgAcc1" presStyleIdx="3" presStyleCnt="4"/>
      <dgm:spPr/>
    </dgm:pt>
  </dgm:ptLst>
  <dgm:cxnLst>
    <dgm:cxn modelId="{57D7C769-9F4A-4728-A4A1-FFD63EA8B963}" type="presOf" srcId="{B7D82F9F-DBC6-461F-BB44-CC39F8789652}" destId="{447A29E4-93F6-47E7-8056-DAE130D944F5}" srcOrd="0" destOrd="0" presId="urn:microsoft.com/office/officeart/2008/layout/VerticalCurvedList"/>
    <dgm:cxn modelId="{EAC3F3CB-DC5F-4E9D-83D5-80C9E0891022}" srcId="{B7D82F9F-DBC6-461F-BB44-CC39F8789652}" destId="{ACF6FC92-819C-4AFF-9918-F87C15290C2A}" srcOrd="0" destOrd="0" parTransId="{C824EFC7-8A94-45F5-9185-4731F2F99DEE}" sibTransId="{09426116-7FDA-4A47-85C0-C6434F710739}"/>
    <dgm:cxn modelId="{7B81F816-4EF8-4190-9649-82330A2DBEFB}" srcId="{B7D82F9F-DBC6-461F-BB44-CC39F8789652}" destId="{5287D4A6-719C-4595-882D-7F06D1C10C26}" srcOrd="2" destOrd="0" parTransId="{2BF3D4FF-4AFB-4346-8646-1A1C6B22DCBB}" sibTransId="{5FB9C0F5-726F-45EE-879D-F862476832E0}"/>
    <dgm:cxn modelId="{2BD7F59C-7AFB-4B93-A527-9A3D697392C8}" type="presOf" srcId="{C94EA83B-DE45-432D-AF58-F4800F6A8513}" destId="{91627986-4F6F-4C55-8EEA-DEDA58A9AB45}" srcOrd="0" destOrd="0" presId="urn:microsoft.com/office/officeart/2008/layout/VerticalCurvedList"/>
    <dgm:cxn modelId="{2F6E66ED-CF4E-4E32-BCDA-721C0EE31A60}" type="presOf" srcId="{ACF6FC92-819C-4AFF-9918-F87C15290C2A}" destId="{1AA57950-5505-437A-859B-67FE07BFB83A}" srcOrd="0" destOrd="0" presId="urn:microsoft.com/office/officeart/2008/layout/VerticalCurvedList"/>
    <dgm:cxn modelId="{142355A5-AEBB-4791-A74D-CD9C32443F66}" type="presOf" srcId="{5287D4A6-719C-4595-882D-7F06D1C10C26}" destId="{36A31EC0-92DB-4034-84A7-62D99EABCB07}" srcOrd="0" destOrd="0" presId="urn:microsoft.com/office/officeart/2008/layout/VerticalCurvedList"/>
    <dgm:cxn modelId="{FB15B6D2-1686-44C7-B469-E8E124FC973C}" srcId="{B7D82F9F-DBC6-461F-BB44-CC39F8789652}" destId="{C94EA83B-DE45-432D-AF58-F4800F6A8513}" srcOrd="3" destOrd="0" parTransId="{88786131-7685-4147-9A43-D39EE2E5465A}" sibTransId="{72ECAEF4-93D7-4D07-B3FB-520CAD52D2D2}"/>
    <dgm:cxn modelId="{020FFD93-1640-47E0-ADC1-030F17DEBE26}" type="presOf" srcId="{09426116-7FDA-4A47-85C0-C6434F710739}" destId="{849323FE-1DBC-40B3-B3FB-7144EC360628}" srcOrd="0" destOrd="0" presId="urn:microsoft.com/office/officeart/2008/layout/VerticalCurvedList"/>
    <dgm:cxn modelId="{57F59A11-CD60-447A-9037-5DA041F730E4}" srcId="{B7D82F9F-DBC6-461F-BB44-CC39F8789652}" destId="{01A87FCB-FAE0-43F9-B064-56AE60C8D89B}" srcOrd="1" destOrd="0" parTransId="{A4F591E1-9DE4-4F97-8A78-61C4AE18A540}" sibTransId="{ECD93C67-9D72-4397-8EA0-A6D5ECF36470}"/>
    <dgm:cxn modelId="{BD45454F-E57B-4167-B424-44B5695CF9CE}" type="presOf" srcId="{01A87FCB-FAE0-43F9-B064-56AE60C8D89B}" destId="{13E0AA2C-FF6B-4046-A455-A22522171D91}" srcOrd="0" destOrd="0" presId="urn:microsoft.com/office/officeart/2008/layout/VerticalCurvedList"/>
    <dgm:cxn modelId="{BDC1B465-39B6-4989-AAB2-9E2757AC2E9D}" type="presParOf" srcId="{447A29E4-93F6-47E7-8056-DAE130D944F5}" destId="{B5131751-D732-4470-BA5F-F7FD3F5DFD2B}" srcOrd="0" destOrd="0" presId="urn:microsoft.com/office/officeart/2008/layout/VerticalCurvedList"/>
    <dgm:cxn modelId="{085BF99F-346A-4420-873E-E49B5FB154B0}" type="presParOf" srcId="{B5131751-D732-4470-BA5F-F7FD3F5DFD2B}" destId="{6C967A28-C790-475F-A661-59890F9150F6}" srcOrd="0" destOrd="0" presId="urn:microsoft.com/office/officeart/2008/layout/VerticalCurvedList"/>
    <dgm:cxn modelId="{F42B7763-B9E3-41FE-8445-72469F1DB595}" type="presParOf" srcId="{6C967A28-C790-475F-A661-59890F9150F6}" destId="{4CFC75E0-2635-4BAF-B812-901D80BAEE33}" srcOrd="0" destOrd="0" presId="urn:microsoft.com/office/officeart/2008/layout/VerticalCurvedList"/>
    <dgm:cxn modelId="{40C0A91A-A2CD-4FE1-A938-1652094DC06D}" type="presParOf" srcId="{6C967A28-C790-475F-A661-59890F9150F6}" destId="{849323FE-1DBC-40B3-B3FB-7144EC360628}" srcOrd="1" destOrd="0" presId="urn:microsoft.com/office/officeart/2008/layout/VerticalCurvedList"/>
    <dgm:cxn modelId="{390906FA-6591-4F9F-A384-5BE7CDD4B034}" type="presParOf" srcId="{6C967A28-C790-475F-A661-59890F9150F6}" destId="{71B06E53-1E14-4BEE-9DC6-34FD98C3CB1B}" srcOrd="2" destOrd="0" presId="urn:microsoft.com/office/officeart/2008/layout/VerticalCurvedList"/>
    <dgm:cxn modelId="{7107C449-9797-4A25-B425-976A0C07C3FB}" type="presParOf" srcId="{6C967A28-C790-475F-A661-59890F9150F6}" destId="{A783B2AE-F420-46ED-96C9-AE7BC4EC4471}" srcOrd="3" destOrd="0" presId="urn:microsoft.com/office/officeart/2008/layout/VerticalCurvedList"/>
    <dgm:cxn modelId="{1325364A-D0B0-4A04-B517-2B69770B8574}" type="presParOf" srcId="{B5131751-D732-4470-BA5F-F7FD3F5DFD2B}" destId="{1AA57950-5505-437A-859B-67FE07BFB83A}" srcOrd="1" destOrd="0" presId="urn:microsoft.com/office/officeart/2008/layout/VerticalCurvedList"/>
    <dgm:cxn modelId="{1DDD06C8-9A72-46BC-8FB7-93E69BACBBCE}" type="presParOf" srcId="{B5131751-D732-4470-BA5F-F7FD3F5DFD2B}" destId="{F8A81415-657A-4615-88A1-45B414FF7223}" srcOrd="2" destOrd="0" presId="urn:microsoft.com/office/officeart/2008/layout/VerticalCurvedList"/>
    <dgm:cxn modelId="{B375E8A0-9FB2-44D9-8FDA-66C7733952B8}" type="presParOf" srcId="{F8A81415-657A-4615-88A1-45B414FF7223}" destId="{3D8BAB51-AF59-4A32-9398-57A871387423}" srcOrd="0" destOrd="0" presId="urn:microsoft.com/office/officeart/2008/layout/VerticalCurvedList"/>
    <dgm:cxn modelId="{C112FAAF-B83B-47F5-9D4A-893BF4FC7D83}" type="presParOf" srcId="{B5131751-D732-4470-BA5F-F7FD3F5DFD2B}" destId="{13E0AA2C-FF6B-4046-A455-A22522171D91}" srcOrd="3" destOrd="0" presId="urn:microsoft.com/office/officeart/2008/layout/VerticalCurvedList"/>
    <dgm:cxn modelId="{F2F2832F-4BF3-4748-858D-AA74536D5B7D}" type="presParOf" srcId="{B5131751-D732-4470-BA5F-F7FD3F5DFD2B}" destId="{CF331164-577C-4F98-A7E1-3E4A0C9B2B18}" srcOrd="4" destOrd="0" presId="urn:microsoft.com/office/officeart/2008/layout/VerticalCurvedList"/>
    <dgm:cxn modelId="{25BD7B68-0256-4F97-86B1-ECCCF23E7576}" type="presParOf" srcId="{CF331164-577C-4F98-A7E1-3E4A0C9B2B18}" destId="{DA24BB41-BC28-4B3A-95D0-810E3BC235E9}" srcOrd="0" destOrd="0" presId="urn:microsoft.com/office/officeart/2008/layout/VerticalCurvedList"/>
    <dgm:cxn modelId="{1077D016-8160-4D00-AC23-BDC2F11251E7}" type="presParOf" srcId="{B5131751-D732-4470-BA5F-F7FD3F5DFD2B}" destId="{36A31EC0-92DB-4034-84A7-62D99EABCB07}" srcOrd="5" destOrd="0" presId="urn:microsoft.com/office/officeart/2008/layout/VerticalCurvedList"/>
    <dgm:cxn modelId="{22A50F76-F890-4BA2-B72D-A16D7320545B}" type="presParOf" srcId="{B5131751-D732-4470-BA5F-F7FD3F5DFD2B}" destId="{49C16726-C01E-43A3-827A-566487B43ED4}" srcOrd="6" destOrd="0" presId="urn:microsoft.com/office/officeart/2008/layout/VerticalCurvedList"/>
    <dgm:cxn modelId="{E2086679-10EC-4BEC-83F1-9B444E055FC8}" type="presParOf" srcId="{49C16726-C01E-43A3-827A-566487B43ED4}" destId="{8D36E474-41E9-42E7-9F42-142F4AADB06A}" srcOrd="0" destOrd="0" presId="urn:microsoft.com/office/officeart/2008/layout/VerticalCurvedList"/>
    <dgm:cxn modelId="{9B903313-DA72-4C63-B1F3-75E46E3E89C5}" type="presParOf" srcId="{B5131751-D732-4470-BA5F-F7FD3F5DFD2B}" destId="{91627986-4F6F-4C55-8EEA-DEDA58A9AB45}" srcOrd="7" destOrd="0" presId="urn:microsoft.com/office/officeart/2008/layout/VerticalCurvedList"/>
    <dgm:cxn modelId="{EA515B34-1B88-42AA-B80F-8A094CE350A1}" type="presParOf" srcId="{B5131751-D732-4470-BA5F-F7FD3F5DFD2B}" destId="{8C631F0C-74D2-48A0-8D98-97182977F0C5}" srcOrd="8" destOrd="0" presId="urn:microsoft.com/office/officeart/2008/layout/VerticalCurvedList"/>
    <dgm:cxn modelId="{540C2BF9-CE7D-48A3-AC82-E8B5E62076DF}" type="presParOf" srcId="{8C631F0C-74D2-48A0-8D98-97182977F0C5}" destId="{531C9823-3D4C-46F3-9196-084C709C1900}"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EF57796-7C62-431E-9B62-F25583CD33CE}" type="doc">
      <dgm:prSet loTypeId="urn:microsoft.com/office/officeart/2005/8/layout/process2" loCatId="process" qsTypeId="urn:microsoft.com/office/officeart/2005/8/quickstyle/simple1" qsCatId="simple" csTypeId="urn:microsoft.com/office/officeart/2005/8/colors/colorful1" csCatId="colorful" phldr="1"/>
      <dgm:spPr/>
      <dgm:t>
        <a:bodyPr/>
        <a:lstStyle/>
        <a:p>
          <a:endParaRPr lang="en-US"/>
        </a:p>
      </dgm:t>
    </dgm:pt>
    <dgm:pt modelId="{4F0BA699-0145-4667-BB10-8B4661A01222}">
      <dgm:prSet phldrT="[Text]"/>
      <dgm:spPr/>
      <dgm:t>
        <a:bodyPr/>
        <a:lstStyle/>
        <a:p>
          <a:pPr algn="ctr"/>
          <a:r>
            <a:rPr lang="en-US" dirty="0"/>
            <a:t>Multi-Variate Analysis</a:t>
          </a:r>
        </a:p>
      </dgm:t>
    </dgm:pt>
    <dgm:pt modelId="{31B9B177-933D-4C4B-A84D-170155434580}" type="parTrans" cxnId="{36A41417-2CD7-4D43-AA05-1DB971C8D91E}">
      <dgm:prSet/>
      <dgm:spPr/>
      <dgm:t>
        <a:bodyPr/>
        <a:lstStyle/>
        <a:p>
          <a:endParaRPr lang="en-US"/>
        </a:p>
      </dgm:t>
    </dgm:pt>
    <dgm:pt modelId="{CA5279ED-B93D-4036-9EA9-32D949EE0A27}" type="sibTrans" cxnId="{36A41417-2CD7-4D43-AA05-1DB971C8D91E}">
      <dgm:prSet/>
      <dgm:spPr/>
      <dgm:t>
        <a:bodyPr/>
        <a:lstStyle/>
        <a:p>
          <a:endParaRPr lang="en-US" dirty="0"/>
        </a:p>
      </dgm:t>
    </dgm:pt>
    <dgm:pt modelId="{D30EA430-AA70-49E6-9C95-E90D8A2A6D8A}">
      <dgm:prSet phldrT="[Text]"/>
      <dgm:spPr/>
      <dgm:t>
        <a:bodyPr/>
        <a:lstStyle/>
        <a:p>
          <a:r>
            <a:rPr lang="en-US" dirty="0"/>
            <a:t>Bi-Variate Analysis</a:t>
          </a:r>
        </a:p>
      </dgm:t>
    </dgm:pt>
    <dgm:pt modelId="{8E4DC561-013B-47A7-96DC-1258C68759FA}" type="parTrans" cxnId="{2FD1EDAB-ECC5-4C53-9C54-7A3F0DA93300}">
      <dgm:prSet/>
      <dgm:spPr/>
      <dgm:t>
        <a:bodyPr/>
        <a:lstStyle/>
        <a:p>
          <a:endParaRPr lang="en-US"/>
        </a:p>
      </dgm:t>
    </dgm:pt>
    <dgm:pt modelId="{0907E427-C55A-4520-9D1D-40A29F3CEB86}" type="sibTrans" cxnId="{2FD1EDAB-ECC5-4C53-9C54-7A3F0DA93300}">
      <dgm:prSet/>
      <dgm:spPr/>
      <dgm:t>
        <a:bodyPr/>
        <a:lstStyle/>
        <a:p>
          <a:endParaRPr lang="en-US" dirty="0"/>
        </a:p>
      </dgm:t>
    </dgm:pt>
    <dgm:pt modelId="{0613738C-92C7-4305-9B79-89C652A4F91F}">
      <dgm:prSet phldrT="[Text]"/>
      <dgm:spPr/>
      <dgm:t>
        <a:bodyPr/>
        <a:lstStyle/>
        <a:p>
          <a:r>
            <a:rPr lang="en-US" dirty="0"/>
            <a:t>Logistic Regression</a:t>
          </a:r>
        </a:p>
      </dgm:t>
    </dgm:pt>
    <dgm:pt modelId="{3D6C90A8-41DD-4D47-ACD2-E75D11AD26CD}" type="parTrans" cxnId="{C56B552D-6CE5-4DDE-A94D-9F62BA9CBC10}">
      <dgm:prSet/>
      <dgm:spPr/>
      <dgm:t>
        <a:bodyPr/>
        <a:lstStyle/>
        <a:p>
          <a:endParaRPr lang="en-US"/>
        </a:p>
      </dgm:t>
    </dgm:pt>
    <dgm:pt modelId="{BF6C5A19-D2E5-40DE-944B-8D2982972E86}" type="sibTrans" cxnId="{C56B552D-6CE5-4DDE-A94D-9F62BA9CBC10}">
      <dgm:prSet/>
      <dgm:spPr/>
      <dgm:t>
        <a:bodyPr/>
        <a:lstStyle/>
        <a:p>
          <a:endParaRPr lang="en-US"/>
        </a:p>
      </dgm:t>
    </dgm:pt>
    <dgm:pt modelId="{536B0E3B-F2D0-4797-B326-A378C000019C}" type="pres">
      <dgm:prSet presAssocID="{8EF57796-7C62-431E-9B62-F25583CD33CE}" presName="linearFlow" presStyleCnt="0">
        <dgm:presLayoutVars>
          <dgm:resizeHandles val="exact"/>
        </dgm:presLayoutVars>
      </dgm:prSet>
      <dgm:spPr/>
      <dgm:t>
        <a:bodyPr/>
        <a:lstStyle/>
        <a:p>
          <a:endParaRPr lang="en-US"/>
        </a:p>
      </dgm:t>
    </dgm:pt>
    <dgm:pt modelId="{1EA2176E-AFDF-4E65-B70F-FD7E278BFDB8}" type="pres">
      <dgm:prSet presAssocID="{4F0BA699-0145-4667-BB10-8B4661A01222}" presName="node" presStyleLbl="node1" presStyleIdx="0" presStyleCnt="3">
        <dgm:presLayoutVars>
          <dgm:bulletEnabled val="1"/>
        </dgm:presLayoutVars>
      </dgm:prSet>
      <dgm:spPr/>
      <dgm:t>
        <a:bodyPr/>
        <a:lstStyle/>
        <a:p>
          <a:endParaRPr lang="en-US"/>
        </a:p>
      </dgm:t>
    </dgm:pt>
    <dgm:pt modelId="{BD8B326B-A670-4CF3-ABEA-C9C5E3C03EDD}" type="pres">
      <dgm:prSet presAssocID="{CA5279ED-B93D-4036-9EA9-32D949EE0A27}" presName="sibTrans" presStyleLbl="sibTrans2D1" presStyleIdx="0" presStyleCnt="2"/>
      <dgm:spPr/>
      <dgm:t>
        <a:bodyPr/>
        <a:lstStyle/>
        <a:p>
          <a:endParaRPr lang="en-US"/>
        </a:p>
      </dgm:t>
    </dgm:pt>
    <dgm:pt modelId="{EECCE7A5-1482-4B63-975B-204E1187036E}" type="pres">
      <dgm:prSet presAssocID="{CA5279ED-B93D-4036-9EA9-32D949EE0A27}" presName="connectorText" presStyleLbl="sibTrans2D1" presStyleIdx="0" presStyleCnt="2"/>
      <dgm:spPr/>
      <dgm:t>
        <a:bodyPr/>
        <a:lstStyle/>
        <a:p>
          <a:endParaRPr lang="en-US"/>
        </a:p>
      </dgm:t>
    </dgm:pt>
    <dgm:pt modelId="{C5E2535E-6493-4A24-B3FA-AA4739EBD5A3}" type="pres">
      <dgm:prSet presAssocID="{D30EA430-AA70-49E6-9C95-E90D8A2A6D8A}" presName="node" presStyleLbl="node1" presStyleIdx="1" presStyleCnt="3">
        <dgm:presLayoutVars>
          <dgm:bulletEnabled val="1"/>
        </dgm:presLayoutVars>
      </dgm:prSet>
      <dgm:spPr/>
      <dgm:t>
        <a:bodyPr/>
        <a:lstStyle/>
        <a:p>
          <a:endParaRPr lang="en-US"/>
        </a:p>
      </dgm:t>
    </dgm:pt>
    <dgm:pt modelId="{588D3952-A728-476E-894E-FA5B27570677}" type="pres">
      <dgm:prSet presAssocID="{0907E427-C55A-4520-9D1D-40A29F3CEB86}" presName="sibTrans" presStyleLbl="sibTrans2D1" presStyleIdx="1" presStyleCnt="2"/>
      <dgm:spPr/>
      <dgm:t>
        <a:bodyPr/>
        <a:lstStyle/>
        <a:p>
          <a:endParaRPr lang="en-US"/>
        </a:p>
      </dgm:t>
    </dgm:pt>
    <dgm:pt modelId="{D7713264-87BD-4EA8-9DDD-F4750336CFB5}" type="pres">
      <dgm:prSet presAssocID="{0907E427-C55A-4520-9D1D-40A29F3CEB86}" presName="connectorText" presStyleLbl="sibTrans2D1" presStyleIdx="1" presStyleCnt="2"/>
      <dgm:spPr/>
      <dgm:t>
        <a:bodyPr/>
        <a:lstStyle/>
        <a:p>
          <a:endParaRPr lang="en-US"/>
        </a:p>
      </dgm:t>
    </dgm:pt>
    <dgm:pt modelId="{57A88805-1BFC-4233-8E2E-D418FF7B7956}" type="pres">
      <dgm:prSet presAssocID="{0613738C-92C7-4305-9B79-89C652A4F91F}" presName="node" presStyleLbl="node1" presStyleIdx="2" presStyleCnt="3">
        <dgm:presLayoutVars>
          <dgm:bulletEnabled val="1"/>
        </dgm:presLayoutVars>
      </dgm:prSet>
      <dgm:spPr/>
      <dgm:t>
        <a:bodyPr/>
        <a:lstStyle/>
        <a:p>
          <a:endParaRPr lang="en-US"/>
        </a:p>
      </dgm:t>
    </dgm:pt>
  </dgm:ptLst>
  <dgm:cxnLst>
    <dgm:cxn modelId="{695E9AD5-AC0B-4BDA-A670-5A8C4FEE0A71}" type="presOf" srcId="{0613738C-92C7-4305-9B79-89C652A4F91F}" destId="{57A88805-1BFC-4233-8E2E-D418FF7B7956}" srcOrd="0" destOrd="0" presId="urn:microsoft.com/office/officeart/2005/8/layout/process2"/>
    <dgm:cxn modelId="{8DEFA6A2-2A85-4E5A-A81B-3D99200DA62A}" type="presOf" srcId="{0907E427-C55A-4520-9D1D-40A29F3CEB86}" destId="{D7713264-87BD-4EA8-9DDD-F4750336CFB5}" srcOrd="1" destOrd="0" presId="urn:microsoft.com/office/officeart/2005/8/layout/process2"/>
    <dgm:cxn modelId="{C56B552D-6CE5-4DDE-A94D-9F62BA9CBC10}" srcId="{8EF57796-7C62-431E-9B62-F25583CD33CE}" destId="{0613738C-92C7-4305-9B79-89C652A4F91F}" srcOrd="2" destOrd="0" parTransId="{3D6C90A8-41DD-4D47-ACD2-E75D11AD26CD}" sibTransId="{BF6C5A19-D2E5-40DE-944B-8D2982972E86}"/>
    <dgm:cxn modelId="{819FBA63-37C2-4FB3-B320-171BE58BADFB}" type="presOf" srcId="{CA5279ED-B93D-4036-9EA9-32D949EE0A27}" destId="{EECCE7A5-1482-4B63-975B-204E1187036E}" srcOrd="1" destOrd="0" presId="urn:microsoft.com/office/officeart/2005/8/layout/process2"/>
    <dgm:cxn modelId="{65B00D42-ECF8-44C4-B635-0F4422342A8B}" type="presOf" srcId="{8EF57796-7C62-431E-9B62-F25583CD33CE}" destId="{536B0E3B-F2D0-4797-B326-A378C000019C}" srcOrd="0" destOrd="0" presId="urn:microsoft.com/office/officeart/2005/8/layout/process2"/>
    <dgm:cxn modelId="{513E99D6-140A-42BF-A4C7-465D7CA51B7D}" type="presOf" srcId="{D30EA430-AA70-49E6-9C95-E90D8A2A6D8A}" destId="{C5E2535E-6493-4A24-B3FA-AA4739EBD5A3}" srcOrd="0" destOrd="0" presId="urn:microsoft.com/office/officeart/2005/8/layout/process2"/>
    <dgm:cxn modelId="{ACACD08B-2580-441E-973D-37CDC59BCC7B}" type="presOf" srcId="{CA5279ED-B93D-4036-9EA9-32D949EE0A27}" destId="{BD8B326B-A670-4CF3-ABEA-C9C5E3C03EDD}" srcOrd="0" destOrd="0" presId="urn:microsoft.com/office/officeart/2005/8/layout/process2"/>
    <dgm:cxn modelId="{1C66D25B-C3C4-4478-B1AE-5D5134419D41}" type="presOf" srcId="{4F0BA699-0145-4667-BB10-8B4661A01222}" destId="{1EA2176E-AFDF-4E65-B70F-FD7E278BFDB8}" srcOrd="0" destOrd="0" presId="urn:microsoft.com/office/officeart/2005/8/layout/process2"/>
    <dgm:cxn modelId="{2FD1EDAB-ECC5-4C53-9C54-7A3F0DA93300}" srcId="{8EF57796-7C62-431E-9B62-F25583CD33CE}" destId="{D30EA430-AA70-49E6-9C95-E90D8A2A6D8A}" srcOrd="1" destOrd="0" parTransId="{8E4DC561-013B-47A7-96DC-1258C68759FA}" sibTransId="{0907E427-C55A-4520-9D1D-40A29F3CEB86}"/>
    <dgm:cxn modelId="{EE7B4377-24A4-4B06-876E-338929C38991}" type="presOf" srcId="{0907E427-C55A-4520-9D1D-40A29F3CEB86}" destId="{588D3952-A728-476E-894E-FA5B27570677}" srcOrd="0" destOrd="0" presId="urn:microsoft.com/office/officeart/2005/8/layout/process2"/>
    <dgm:cxn modelId="{36A41417-2CD7-4D43-AA05-1DB971C8D91E}" srcId="{8EF57796-7C62-431E-9B62-F25583CD33CE}" destId="{4F0BA699-0145-4667-BB10-8B4661A01222}" srcOrd="0" destOrd="0" parTransId="{31B9B177-933D-4C4B-A84D-170155434580}" sibTransId="{CA5279ED-B93D-4036-9EA9-32D949EE0A27}"/>
    <dgm:cxn modelId="{83C78EF8-1165-4652-8CD9-E2A72D57B64E}" type="presParOf" srcId="{536B0E3B-F2D0-4797-B326-A378C000019C}" destId="{1EA2176E-AFDF-4E65-B70F-FD7E278BFDB8}" srcOrd="0" destOrd="0" presId="urn:microsoft.com/office/officeart/2005/8/layout/process2"/>
    <dgm:cxn modelId="{39304453-81F7-4C97-86D0-D190EAD387A8}" type="presParOf" srcId="{536B0E3B-F2D0-4797-B326-A378C000019C}" destId="{BD8B326B-A670-4CF3-ABEA-C9C5E3C03EDD}" srcOrd="1" destOrd="0" presId="urn:microsoft.com/office/officeart/2005/8/layout/process2"/>
    <dgm:cxn modelId="{C655409D-AE60-446B-B2C1-6AAFFBE75FA5}" type="presParOf" srcId="{BD8B326B-A670-4CF3-ABEA-C9C5E3C03EDD}" destId="{EECCE7A5-1482-4B63-975B-204E1187036E}" srcOrd="0" destOrd="0" presId="urn:microsoft.com/office/officeart/2005/8/layout/process2"/>
    <dgm:cxn modelId="{B033B111-A127-4229-8CE5-3512F0F2E211}" type="presParOf" srcId="{536B0E3B-F2D0-4797-B326-A378C000019C}" destId="{C5E2535E-6493-4A24-B3FA-AA4739EBD5A3}" srcOrd="2" destOrd="0" presId="urn:microsoft.com/office/officeart/2005/8/layout/process2"/>
    <dgm:cxn modelId="{93BB110F-C776-445D-BFC5-558C7BFDE40C}" type="presParOf" srcId="{536B0E3B-F2D0-4797-B326-A378C000019C}" destId="{588D3952-A728-476E-894E-FA5B27570677}" srcOrd="3" destOrd="0" presId="urn:microsoft.com/office/officeart/2005/8/layout/process2"/>
    <dgm:cxn modelId="{96F1181E-16E4-46B7-9100-9D6E03881D59}" type="presParOf" srcId="{588D3952-A728-476E-894E-FA5B27570677}" destId="{D7713264-87BD-4EA8-9DDD-F4750336CFB5}" srcOrd="0" destOrd="0" presId="urn:microsoft.com/office/officeart/2005/8/layout/process2"/>
    <dgm:cxn modelId="{932F50CC-D086-41E5-B492-409AA854F6A1}" type="presParOf" srcId="{536B0E3B-F2D0-4797-B326-A378C000019C}" destId="{57A88805-1BFC-4233-8E2E-D418FF7B7956}"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1E01FF0-0AE0-42EE-A01D-DDDBC86A6817}" type="doc">
      <dgm:prSet loTypeId="urn:microsoft.com/office/officeart/2005/8/layout/hList1" loCatId="list" qsTypeId="urn:microsoft.com/office/officeart/2005/8/quickstyle/simple1" qsCatId="simple" csTypeId="urn:microsoft.com/office/officeart/2005/8/colors/accent3_2" csCatId="accent3" phldr="1"/>
      <dgm:spPr/>
      <dgm:t>
        <a:bodyPr/>
        <a:lstStyle/>
        <a:p>
          <a:endParaRPr lang="en-US"/>
        </a:p>
      </dgm:t>
    </dgm:pt>
    <dgm:pt modelId="{DC5BFAFF-2DF3-44DC-B589-052A3B8A8EFE}">
      <dgm:prSet phldrT="[Text]"/>
      <dgm:spPr/>
      <dgm:t>
        <a:bodyPr/>
        <a:lstStyle/>
        <a:p>
          <a:r>
            <a:rPr lang="en-US" b="0" i="0" dirty="0">
              <a:latin typeface="Roboto" panose="020B0604020202020204" charset="0"/>
              <a:ea typeface="Roboto" panose="020B0604020202020204" charset="0"/>
            </a:rPr>
            <a:t>CONFUSION MATRIX</a:t>
          </a:r>
        </a:p>
      </dgm:t>
    </dgm:pt>
    <dgm:pt modelId="{515EB8D3-9DB7-4872-9251-B980E67C064C}" type="parTrans" cxnId="{78075E12-8CC3-458E-8C9B-73BD297477EA}">
      <dgm:prSet/>
      <dgm:spPr/>
      <dgm:t>
        <a:bodyPr/>
        <a:lstStyle/>
        <a:p>
          <a:endParaRPr lang="en-US"/>
        </a:p>
      </dgm:t>
    </dgm:pt>
    <dgm:pt modelId="{BC01F772-0C9E-4DDC-A9A2-1CB3E42D3912}" type="sibTrans" cxnId="{78075E12-8CC3-458E-8C9B-73BD297477EA}">
      <dgm:prSet/>
      <dgm:spPr/>
      <dgm:t>
        <a:bodyPr/>
        <a:lstStyle/>
        <a:p>
          <a:endParaRPr lang="en-US"/>
        </a:p>
      </dgm:t>
    </dgm:pt>
    <dgm:pt modelId="{4CFC4362-F1E1-4E63-95A5-5308E6B54826}">
      <dgm:prSet phldrT="[Text]"/>
      <dgm:spPr/>
      <dgm:t>
        <a:bodyPr/>
        <a:lstStyle/>
        <a:p>
          <a:pPr algn="l"/>
          <a:r>
            <a:rPr lang="en-US" b="0" i="0" dirty="0">
              <a:latin typeface="Roboto" panose="020B0604020202020204" charset="0"/>
              <a:ea typeface="Roboto" panose="020B0604020202020204" charset="0"/>
            </a:rPr>
            <a:t>Accuracy</a:t>
          </a:r>
        </a:p>
      </dgm:t>
    </dgm:pt>
    <dgm:pt modelId="{8D4AA6DF-E33E-4792-8127-90EBDCF4775F}" type="parTrans" cxnId="{395695B5-634B-4659-99F6-0EE050CB48F5}">
      <dgm:prSet/>
      <dgm:spPr/>
      <dgm:t>
        <a:bodyPr/>
        <a:lstStyle/>
        <a:p>
          <a:endParaRPr lang="en-US"/>
        </a:p>
      </dgm:t>
    </dgm:pt>
    <dgm:pt modelId="{71E058AB-21BB-4DDE-8CB1-A8297A166590}" type="sibTrans" cxnId="{395695B5-634B-4659-99F6-0EE050CB48F5}">
      <dgm:prSet/>
      <dgm:spPr/>
      <dgm:t>
        <a:bodyPr/>
        <a:lstStyle/>
        <a:p>
          <a:endParaRPr lang="en-US"/>
        </a:p>
      </dgm:t>
    </dgm:pt>
    <dgm:pt modelId="{1CF53AA9-2B82-4F53-8556-DC7950F9558D}">
      <dgm:prSet phldrT="[Text]"/>
      <dgm:spPr/>
      <dgm:t>
        <a:bodyPr/>
        <a:lstStyle/>
        <a:p>
          <a:pPr algn="l"/>
          <a:r>
            <a:rPr lang="en-US" b="0" i="0" dirty="0">
              <a:latin typeface="Roboto" panose="020B0604020202020204" charset="0"/>
              <a:ea typeface="Roboto" panose="020B0604020202020204" charset="0"/>
            </a:rPr>
            <a:t>Sensitivity</a:t>
          </a:r>
        </a:p>
      </dgm:t>
    </dgm:pt>
    <dgm:pt modelId="{BCB4D719-996B-4D21-A21A-A9131C24AD90}" type="parTrans" cxnId="{819FBF3F-2417-4C40-93AC-87E165CE0F77}">
      <dgm:prSet/>
      <dgm:spPr/>
      <dgm:t>
        <a:bodyPr/>
        <a:lstStyle/>
        <a:p>
          <a:endParaRPr lang="en-US"/>
        </a:p>
      </dgm:t>
    </dgm:pt>
    <dgm:pt modelId="{AC9230F6-A52C-454F-BB94-85DFA7B19EBF}" type="sibTrans" cxnId="{819FBF3F-2417-4C40-93AC-87E165CE0F77}">
      <dgm:prSet/>
      <dgm:spPr/>
      <dgm:t>
        <a:bodyPr/>
        <a:lstStyle/>
        <a:p>
          <a:endParaRPr lang="en-US"/>
        </a:p>
      </dgm:t>
    </dgm:pt>
    <dgm:pt modelId="{0E32CBE6-8559-4C82-A8F4-660D2B8B9665}">
      <dgm:prSet phldrT="[Text]"/>
      <dgm:spPr/>
      <dgm:t>
        <a:bodyPr/>
        <a:lstStyle/>
        <a:p>
          <a:r>
            <a:rPr lang="en-US" b="0" i="0" dirty="0">
              <a:latin typeface="Roboto" panose="020B0604020202020204" charset="0"/>
              <a:ea typeface="Roboto" panose="020B0604020202020204" charset="0"/>
            </a:rPr>
            <a:t>RECEIVER OPERATING CHARACTERISTIC (ROC)</a:t>
          </a:r>
        </a:p>
      </dgm:t>
    </dgm:pt>
    <dgm:pt modelId="{9A2676E0-F259-4B90-BDC4-67E331F51BC8}" type="parTrans" cxnId="{85BD5D7D-92FB-4BBA-9BA2-94F8BC4C546D}">
      <dgm:prSet/>
      <dgm:spPr/>
      <dgm:t>
        <a:bodyPr/>
        <a:lstStyle/>
        <a:p>
          <a:endParaRPr lang="en-US"/>
        </a:p>
      </dgm:t>
    </dgm:pt>
    <dgm:pt modelId="{4CAE9B83-BD7A-4F82-AF79-35A17C31A57E}" type="sibTrans" cxnId="{85BD5D7D-92FB-4BBA-9BA2-94F8BC4C546D}">
      <dgm:prSet/>
      <dgm:spPr/>
      <dgm:t>
        <a:bodyPr/>
        <a:lstStyle/>
        <a:p>
          <a:endParaRPr lang="en-US"/>
        </a:p>
      </dgm:t>
    </dgm:pt>
    <dgm:pt modelId="{0F5D94F7-46CE-4977-814D-FF7A68E2F3EF}">
      <dgm:prSet phldrT="[Text]"/>
      <dgm:spPr/>
      <dgm:t>
        <a:bodyPr/>
        <a:lstStyle/>
        <a:p>
          <a:pPr algn="l"/>
          <a:r>
            <a:rPr lang="en-US" b="0" i="0" dirty="0">
              <a:latin typeface="Roboto" panose="020B0604020202020204" charset="0"/>
              <a:ea typeface="Roboto" panose="020B0604020202020204" charset="0"/>
            </a:rPr>
            <a:t>Area Under Curve (AUC)</a:t>
          </a:r>
        </a:p>
      </dgm:t>
    </dgm:pt>
    <dgm:pt modelId="{4DB6A4C5-7E61-46AA-80F8-843BCAF01F55}" type="parTrans" cxnId="{6683B4A3-E4A1-4917-85F4-1FF308EC9C74}">
      <dgm:prSet/>
      <dgm:spPr/>
      <dgm:t>
        <a:bodyPr/>
        <a:lstStyle/>
        <a:p>
          <a:endParaRPr lang="en-US"/>
        </a:p>
      </dgm:t>
    </dgm:pt>
    <dgm:pt modelId="{DCDFC10B-888A-45CB-8180-C39FE732C054}" type="sibTrans" cxnId="{6683B4A3-E4A1-4917-85F4-1FF308EC9C74}">
      <dgm:prSet/>
      <dgm:spPr/>
      <dgm:t>
        <a:bodyPr/>
        <a:lstStyle/>
        <a:p>
          <a:endParaRPr lang="en-US"/>
        </a:p>
      </dgm:t>
    </dgm:pt>
    <dgm:pt modelId="{AD9BDF51-2CF3-47E8-9C9A-180499E96C1B}">
      <dgm:prSet phldrT="[Text]"/>
      <dgm:spPr/>
      <dgm:t>
        <a:bodyPr/>
        <a:lstStyle/>
        <a:p>
          <a:r>
            <a:rPr lang="en-US" b="0" i="0" dirty="0">
              <a:latin typeface="Roboto" panose="020B0604020202020204" charset="0"/>
              <a:ea typeface="Roboto" panose="020B0604020202020204" charset="0"/>
            </a:rPr>
            <a:t>LIFT CHART</a:t>
          </a:r>
        </a:p>
      </dgm:t>
    </dgm:pt>
    <dgm:pt modelId="{1483472A-2066-4217-81A4-8F742F84A47D}" type="parTrans" cxnId="{97C816AE-B082-4382-8C1A-EC00D2404CFD}">
      <dgm:prSet/>
      <dgm:spPr/>
      <dgm:t>
        <a:bodyPr/>
        <a:lstStyle/>
        <a:p>
          <a:endParaRPr lang="en-US"/>
        </a:p>
      </dgm:t>
    </dgm:pt>
    <dgm:pt modelId="{9B95DFA4-8532-47AE-B488-80711D08C17E}" type="sibTrans" cxnId="{97C816AE-B082-4382-8C1A-EC00D2404CFD}">
      <dgm:prSet/>
      <dgm:spPr/>
      <dgm:t>
        <a:bodyPr/>
        <a:lstStyle/>
        <a:p>
          <a:endParaRPr lang="en-US"/>
        </a:p>
      </dgm:t>
    </dgm:pt>
    <dgm:pt modelId="{F71D7F27-7FCF-47F2-92BC-884C8E6A737A}">
      <dgm:prSet phldrT="[Text]"/>
      <dgm:spPr/>
      <dgm:t>
        <a:bodyPr/>
        <a:lstStyle/>
        <a:p>
          <a:r>
            <a:rPr lang="en-US" b="0" i="0" dirty="0">
              <a:latin typeface="Roboto" panose="020B0604020202020204" charset="0"/>
              <a:ea typeface="Roboto" panose="020B0604020202020204" charset="0"/>
            </a:rPr>
            <a:t>FIT DETAILS</a:t>
          </a:r>
        </a:p>
      </dgm:t>
    </dgm:pt>
    <dgm:pt modelId="{F3E2F114-FE3A-4B07-8E9A-DD6FA0AC12CA}" type="parTrans" cxnId="{C2F9DD22-1D9D-45A4-865D-061B8088AD7B}">
      <dgm:prSet/>
      <dgm:spPr/>
      <dgm:t>
        <a:bodyPr/>
        <a:lstStyle/>
        <a:p>
          <a:endParaRPr lang="en-US"/>
        </a:p>
      </dgm:t>
    </dgm:pt>
    <dgm:pt modelId="{816FA510-AAB5-4BB9-9F8E-CF38699955B6}" type="sibTrans" cxnId="{C2F9DD22-1D9D-45A4-865D-061B8088AD7B}">
      <dgm:prSet/>
      <dgm:spPr/>
      <dgm:t>
        <a:bodyPr/>
        <a:lstStyle/>
        <a:p>
          <a:endParaRPr lang="en-US"/>
        </a:p>
      </dgm:t>
    </dgm:pt>
    <dgm:pt modelId="{77678843-040F-4838-8909-266F366A207F}">
      <dgm:prSet phldrT="[Text]"/>
      <dgm:spPr/>
      <dgm:t>
        <a:bodyPr/>
        <a:lstStyle/>
        <a:p>
          <a:r>
            <a:rPr lang="en-US" b="0" i="0" dirty="0">
              <a:latin typeface="Roboto" panose="020B0604020202020204" charset="0"/>
              <a:ea typeface="Roboto" panose="020B0604020202020204" charset="0"/>
            </a:rPr>
            <a:t>R-Square value</a:t>
          </a:r>
        </a:p>
      </dgm:t>
    </dgm:pt>
    <dgm:pt modelId="{B816B4A7-2D4A-406A-B2C0-AF214E0B4A9D}" type="parTrans" cxnId="{4A9742FD-6D6B-4A5C-8B50-5DCEB2C24926}">
      <dgm:prSet/>
      <dgm:spPr/>
      <dgm:t>
        <a:bodyPr/>
        <a:lstStyle/>
        <a:p>
          <a:endParaRPr lang="en-US"/>
        </a:p>
      </dgm:t>
    </dgm:pt>
    <dgm:pt modelId="{583B86A8-5A7F-45EA-A84C-824E48F41C8C}" type="sibTrans" cxnId="{4A9742FD-6D6B-4A5C-8B50-5DCEB2C24926}">
      <dgm:prSet/>
      <dgm:spPr/>
      <dgm:t>
        <a:bodyPr/>
        <a:lstStyle/>
        <a:p>
          <a:endParaRPr lang="en-US"/>
        </a:p>
      </dgm:t>
    </dgm:pt>
    <dgm:pt modelId="{2B1E2B00-1A91-4A92-BFA3-41C5BFD0AC9B}">
      <dgm:prSet phldrT="[Text]"/>
      <dgm:spPr/>
      <dgm:t>
        <a:bodyPr/>
        <a:lstStyle/>
        <a:p>
          <a:pPr algn="l"/>
          <a:r>
            <a:rPr lang="en-US" b="0" i="0" dirty="0">
              <a:latin typeface="Roboto" panose="020B0604020202020204" charset="0"/>
              <a:ea typeface="Roboto" panose="020B0604020202020204" charset="0"/>
            </a:rPr>
            <a:t>Visual verification of lift</a:t>
          </a:r>
        </a:p>
      </dgm:t>
    </dgm:pt>
    <dgm:pt modelId="{2EFBCC31-AD50-4D87-B36A-DFAF0A01E01D}" type="parTrans" cxnId="{BDA7A478-D47C-4EF7-BD02-EB33F09BC047}">
      <dgm:prSet/>
      <dgm:spPr/>
      <dgm:t>
        <a:bodyPr/>
        <a:lstStyle/>
        <a:p>
          <a:endParaRPr lang="en-US"/>
        </a:p>
      </dgm:t>
    </dgm:pt>
    <dgm:pt modelId="{39DB6045-33B8-41A5-BAB7-6367EB4ADB14}" type="sibTrans" cxnId="{BDA7A478-D47C-4EF7-BD02-EB33F09BC047}">
      <dgm:prSet/>
      <dgm:spPr/>
      <dgm:t>
        <a:bodyPr/>
        <a:lstStyle/>
        <a:p>
          <a:endParaRPr lang="en-US"/>
        </a:p>
      </dgm:t>
    </dgm:pt>
    <dgm:pt modelId="{9FE02E33-2EA1-453F-A324-23551E97F11D}">
      <dgm:prSet phldrT="[Text]"/>
      <dgm:spPr/>
      <dgm:t>
        <a:bodyPr/>
        <a:lstStyle/>
        <a:p>
          <a:pPr algn="l"/>
          <a:r>
            <a:rPr lang="en-US" b="0" i="0" dirty="0">
              <a:latin typeface="Roboto" panose="020B0604020202020204" charset="0"/>
              <a:ea typeface="Roboto" panose="020B0604020202020204" charset="0"/>
            </a:rPr>
            <a:t>Specificity</a:t>
          </a:r>
        </a:p>
      </dgm:t>
    </dgm:pt>
    <dgm:pt modelId="{ADDEBF7D-26CA-4289-BC82-06F226B23FDA}" type="parTrans" cxnId="{AAE9DDDA-67F0-4A5A-930F-CE074147B2F4}">
      <dgm:prSet/>
      <dgm:spPr/>
      <dgm:t>
        <a:bodyPr/>
        <a:lstStyle/>
        <a:p>
          <a:endParaRPr lang="en-US"/>
        </a:p>
      </dgm:t>
    </dgm:pt>
    <dgm:pt modelId="{DD0E85F9-022F-4531-B4CE-D2AFC3CDB9AC}" type="sibTrans" cxnId="{AAE9DDDA-67F0-4A5A-930F-CE074147B2F4}">
      <dgm:prSet/>
      <dgm:spPr/>
      <dgm:t>
        <a:bodyPr/>
        <a:lstStyle/>
        <a:p>
          <a:endParaRPr lang="en-US"/>
        </a:p>
      </dgm:t>
    </dgm:pt>
    <dgm:pt modelId="{747A6BF1-687C-45E3-94F3-F301605E8012}">
      <dgm:prSet phldrT="[Text]"/>
      <dgm:spPr/>
      <dgm:t>
        <a:bodyPr/>
        <a:lstStyle/>
        <a:p>
          <a:r>
            <a:rPr lang="en-US" b="0" i="0" dirty="0">
              <a:latin typeface="Roboto" panose="020B0604020202020204" charset="0"/>
              <a:ea typeface="Roboto" panose="020B0604020202020204" charset="0"/>
            </a:rPr>
            <a:t>RMSE</a:t>
          </a:r>
        </a:p>
      </dgm:t>
    </dgm:pt>
    <dgm:pt modelId="{23EEAE4A-3F41-4904-8BD7-0968F99FD002}" type="parTrans" cxnId="{95A6230D-C69E-4B8B-B0D7-869CE5AE92E2}">
      <dgm:prSet/>
      <dgm:spPr/>
      <dgm:t>
        <a:bodyPr/>
        <a:lstStyle/>
        <a:p>
          <a:endParaRPr lang="en-US"/>
        </a:p>
      </dgm:t>
    </dgm:pt>
    <dgm:pt modelId="{16EFD7DD-FE26-46B5-AA22-31631A398E9D}" type="sibTrans" cxnId="{95A6230D-C69E-4B8B-B0D7-869CE5AE92E2}">
      <dgm:prSet/>
      <dgm:spPr/>
      <dgm:t>
        <a:bodyPr/>
        <a:lstStyle/>
        <a:p>
          <a:endParaRPr lang="en-US"/>
        </a:p>
      </dgm:t>
    </dgm:pt>
    <dgm:pt modelId="{13E5C927-0A2C-4DE3-B80D-75F95D4707DF}">
      <dgm:prSet phldrT="[Text]"/>
      <dgm:spPr/>
      <dgm:t>
        <a:bodyPr/>
        <a:lstStyle/>
        <a:p>
          <a:r>
            <a:rPr lang="en-US" b="0" i="0" dirty="0">
              <a:latin typeface="Roboto" panose="020B0604020202020204" charset="0"/>
              <a:ea typeface="Roboto" panose="020B0604020202020204" charset="0"/>
            </a:rPr>
            <a:t>Mean Abs Dev</a:t>
          </a:r>
        </a:p>
      </dgm:t>
    </dgm:pt>
    <dgm:pt modelId="{2D34F0CE-66F0-4B65-B1C0-35B7120A1F7F}" type="parTrans" cxnId="{1956AB52-6BC8-49E4-BAE6-E1FC232952C2}">
      <dgm:prSet/>
      <dgm:spPr/>
      <dgm:t>
        <a:bodyPr/>
        <a:lstStyle/>
        <a:p>
          <a:endParaRPr lang="en-US"/>
        </a:p>
      </dgm:t>
    </dgm:pt>
    <dgm:pt modelId="{E1F301BE-DD17-445A-B2A8-A4A8C6BD5797}" type="sibTrans" cxnId="{1956AB52-6BC8-49E4-BAE6-E1FC232952C2}">
      <dgm:prSet/>
      <dgm:spPr/>
      <dgm:t>
        <a:bodyPr/>
        <a:lstStyle/>
        <a:p>
          <a:endParaRPr lang="en-US"/>
        </a:p>
      </dgm:t>
    </dgm:pt>
    <dgm:pt modelId="{25AEB8EF-5419-4B9E-97D1-112B4633C131}">
      <dgm:prSet phldrT="[Text]"/>
      <dgm:spPr/>
      <dgm:t>
        <a:bodyPr/>
        <a:lstStyle/>
        <a:p>
          <a:r>
            <a:rPr lang="en-US" b="0" i="0" dirty="0">
              <a:latin typeface="Roboto" panose="020B0604020202020204" charset="0"/>
              <a:ea typeface="Roboto" panose="020B0604020202020204" charset="0"/>
            </a:rPr>
            <a:t>Misclassification Rate</a:t>
          </a:r>
        </a:p>
      </dgm:t>
    </dgm:pt>
    <dgm:pt modelId="{E973DD28-9969-4E79-BF00-B5ADAC7BF8CE}" type="parTrans" cxnId="{86C70D34-74C6-47DA-9FEC-B5059B9D4B64}">
      <dgm:prSet/>
      <dgm:spPr/>
      <dgm:t>
        <a:bodyPr/>
        <a:lstStyle/>
        <a:p>
          <a:endParaRPr lang="en-US"/>
        </a:p>
      </dgm:t>
    </dgm:pt>
    <dgm:pt modelId="{F9CBB685-B1B6-46CD-8934-D34C730D1292}" type="sibTrans" cxnId="{86C70D34-74C6-47DA-9FEC-B5059B9D4B64}">
      <dgm:prSet/>
      <dgm:spPr/>
      <dgm:t>
        <a:bodyPr/>
        <a:lstStyle/>
        <a:p>
          <a:endParaRPr lang="en-US"/>
        </a:p>
      </dgm:t>
    </dgm:pt>
    <dgm:pt modelId="{318B7E50-5A55-4EB7-82CE-55FAE7A217B4}">
      <dgm:prSet phldrT="[Text]"/>
      <dgm:spPr/>
      <dgm:t>
        <a:bodyPr/>
        <a:lstStyle/>
        <a:p>
          <a:r>
            <a:rPr lang="en-US" b="0" i="0" dirty="0">
              <a:latin typeface="Roboto" panose="020B0604020202020204" charset="0"/>
              <a:ea typeface="Roboto" panose="020B0604020202020204" charset="0"/>
            </a:rPr>
            <a:t>-LogLikelihood</a:t>
          </a:r>
        </a:p>
      </dgm:t>
    </dgm:pt>
    <dgm:pt modelId="{505DDD72-697A-4AC6-B3D9-F1DE942ADC1C}" type="parTrans" cxnId="{0CF0ACFD-B2F1-49CE-8AEF-F97B97E906F8}">
      <dgm:prSet/>
      <dgm:spPr/>
      <dgm:t>
        <a:bodyPr/>
        <a:lstStyle/>
        <a:p>
          <a:endParaRPr lang="en-US"/>
        </a:p>
      </dgm:t>
    </dgm:pt>
    <dgm:pt modelId="{3DED812A-363D-435E-8802-F3EEEC284583}" type="sibTrans" cxnId="{0CF0ACFD-B2F1-49CE-8AEF-F97B97E906F8}">
      <dgm:prSet/>
      <dgm:spPr/>
      <dgm:t>
        <a:bodyPr/>
        <a:lstStyle/>
        <a:p>
          <a:endParaRPr lang="en-US"/>
        </a:p>
      </dgm:t>
    </dgm:pt>
    <dgm:pt modelId="{1EBB0DB3-9DC7-4A27-B87B-308A2B2B02B4}" type="pres">
      <dgm:prSet presAssocID="{81E01FF0-0AE0-42EE-A01D-DDDBC86A6817}" presName="Name0" presStyleCnt="0">
        <dgm:presLayoutVars>
          <dgm:dir/>
          <dgm:animLvl val="lvl"/>
          <dgm:resizeHandles val="exact"/>
        </dgm:presLayoutVars>
      </dgm:prSet>
      <dgm:spPr/>
      <dgm:t>
        <a:bodyPr/>
        <a:lstStyle/>
        <a:p>
          <a:endParaRPr lang="en-US"/>
        </a:p>
      </dgm:t>
    </dgm:pt>
    <dgm:pt modelId="{BFA4A9AB-233C-4536-B534-5AA28B68CC66}" type="pres">
      <dgm:prSet presAssocID="{DC5BFAFF-2DF3-44DC-B589-052A3B8A8EFE}" presName="composite" presStyleCnt="0"/>
      <dgm:spPr/>
    </dgm:pt>
    <dgm:pt modelId="{C32E5E16-644F-41C6-8F20-319CCE6AD16E}" type="pres">
      <dgm:prSet presAssocID="{DC5BFAFF-2DF3-44DC-B589-052A3B8A8EFE}" presName="parTx" presStyleLbl="alignNode1" presStyleIdx="0" presStyleCnt="4">
        <dgm:presLayoutVars>
          <dgm:chMax val="0"/>
          <dgm:chPref val="0"/>
          <dgm:bulletEnabled val="1"/>
        </dgm:presLayoutVars>
      </dgm:prSet>
      <dgm:spPr/>
      <dgm:t>
        <a:bodyPr/>
        <a:lstStyle/>
        <a:p>
          <a:endParaRPr lang="en-US"/>
        </a:p>
      </dgm:t>
    </dgm:pt>
    <dgm:pt modelId="{27AB3F45-9D26-4931-959A-DE99EDC7B24C}" type="pres">
      <dgm:prSet presAssocID="{DC5BFAFF-2DF3-44DC-B589-052A3B8A8EFE}" presName="desTx" presStyleLbl="alignAccFollowNode1" presStyleIdx="0" presStyleCnt="4">
        <dgm:presLayoutVars>
          <dgm:bulletEnabled val="1"/>
        </dgm:presLayoutVars>
      </dgm:prSet>
      <dgm:spPr/>
      <dgm:t>
        <a:bodyPr/>
        <a:lstStyle/>
        <a:p>
          <a:endParaRPr lang="en-US"/>
        </a:p>
      </dgm:t>
    </dgm:pt>
    <dgm:pt modelId="{59B7CD94-0DAE-463A-A922-B156B888E86F}" type="pres">
      <dgm:prSet presAssocID="{BC01F772-0C9E-4DDC-A9A2-1CB3E42D3912}" presName="space" presStyleCnt="0"/>
      <dgm:spPr/>
    </dgm:pt>
    <dgm:pt modelId="{6804B31A-943F-4723-97D7-2C07551F05F2}" type="pres">
      <dgm:prSet presAssocID="{0E32CBE6-8559-4C82-A8F4-660D2B8B9665}" presName="composite" presStyleCnt="0"/>
      <dgm:spPr/>
    </dgm:pt>
    <dgm:pt modelId="{AB15B932-0A7E-41E1-A9A3-DE268CF55B65}" type="pres">
      <dgm:prSet presAssocID="{0E32CBE6-8559-4C82-A8F4-660D2B8B9665}" presName="parTx" presStyleLbl="alignNode1" presStyleIdx="1" presStyleCnt="4">
        <dgm:presLayoutVars>
          <dgm:chMax val="0"/>
          <dgm:chPref val="0"/>
          <dgm:bulletEnabled val="1"/>
        </dgm:presLayoutVars>
      </dgm:prSet>
      <dgm:spPr/>
      <dgm:t>
        <a:bodyPr/>
        <a:lstStyle/>
        <a:p>
          <a:endParaRPr lang="en-US"/>
        </a:p>
      </dgm:t>
    </dgm:pt>
    <dgm:pt modelId="{10DBFCAC-F49A-431F-A154-95D8E123CA25}" type="pres">
      <dgm:prSet presAssocID="{0E32CBE6-8559-4C82-A8F4-660D2B8B9665}" presName="desTx" presStyleLbl="alignAccFollowNode1" presStyleIdx="1" presStyleCnt="4">
        <dgm:presLayoutVars>
          <dgm:bulletEnabled val="1"/>
        </dgm:presLayoutVars>
      </dgm:prSet>
      <dgm:spPr/>
      <dgm:t>
        <a:bodyPr/>
        <a:lstStyle/>
        <a:p>
          <a:endParaRPr lang="en-US"/>
        </a:p>
      </dgm:t>
    </dgm:pt>
    <dgm:pt modelId="{BEB7AD89-04BD-4060-9E43-6D947F7E01BB}" type="pres">
      <dgm:prSet presAssocID="{4CAE9B83-BD7A-4F82-AF79-35A17C31A57E}" presName="space" presStyleCnt="0"/>
      <dgm:spPr/>
    </dgm:pt>
    <dgm:pt modelId="{3F421AA5-25FF-4229-B934-54C12A291E05}" type="pres">
      <dgm:prSet presAssocID="{AD9BDF51-2CF3-47E8-9C9A-180499E96C1B}" presName="composite" presStyleCnt="0"/>
      <dgm:spPr/>
    </dgm:pt>
    <dgm:pt modelId="{DC1A350C-C28B-4292-B4B9-008D7CCE1386}" type="pres">
      <dgm:prSet presAssocID="{AD9BDF51-2CF3-47E8-9C9A-180499E96C1B}" presName="parTx" presStyleLbl="alignNode1" presStyleIdx="2" presStyleCnt="4">
        <dgm:presLayoutVars>
          <dgm:chMax val="0"/>
          <dgm:chPref val="0"/>
          <dgm:bulletEnabled val="1"/>
        </dgm:presLayoutVars>
      </dgm:prSet>
      <dgm:spPr/>
      <dgm:t>
        <a:bodyPr/>
        <a:lstStyle/>
        <a:p>
          <a:endParaRPr lang="en-US"/>
        </a:p>
      </dgm:t>
    </dgm:pt>
    <dgm:pt modelId="{1CBDED32-2942-46F5-9272-99E230EAB02E}" type="pres">
      <dgm:prSet presAssocID="{AD9BDF51-2CF3-47E8-9C9A-180499E96C1B}" presName="desTx" presStyleLbl="alignAccFollowNode1" presStyleIdx="2" presStyleCnt="4">
        <dgm:presLayoutVars>
          <dgm:bulletEnabled val="1"/>
        </dgm:presLayoutVars>
      </dgm:prSet>
      <dgm:spPr/>
      <dgm:t>
        <a:bodyPr/>
        <a:lstStyle/>
        <a:p>
          <a:endParaRPr lang="en-US"/>
        </a:p>
      </dgm:t>
    </dgm:pt>
    <dgm:pt modelId="{A846B206-B646-4B09-B955-ADFAE5F781DC}" type="pres">
      <dgm:prSet presAssocID="{9B95DFA4-8532-47AE-B488-80711D08C17E}" presName="space" presStyleCnt="0"/>
      <dgm:spPr/>
    </dgm:pt>
    <dgm:pt modelId="{AE1261B0-6F33-41A4-B235-4772427DA6BC}" type="pres">
      <dgm:prSet presAssocID="{F71D7F27-7FCF-47F2-92BC-884C8E6A737A}" presName="composite" presStyleCnt="0"/>
      <dgm:spPr/>
    </dgm:pt>
    <dgm:pt modelId="{4887D2E9-D476-4621-AD9F-F2CDD0D09C5F}" type="pres">
      <dgm:prSet presAssocID="{F71D7F27-7FCF-47F2-92BC-884C8E6A737A}" presName="parTx" presStyleLbl="alignNode1" presStyleIdx="3" presStyleCnt="4">
        <dgm:presLayoutVars>
          <dgm:chMax val="0"/>
          <dgm:chPref val="0"/>
          <dgm:bulletEnabled val="1"/>
        </dgm:presLayoutVars>
      </dgm:prSet>
      <dgm:spPr/>
      <dgm:t>
        <a:bodyPr/>
        <a:lstStyle/>
        <a:p>
          <a:endParaRPr lang="en-US"/>
        </a:p>
      </dgm:t>
    </dgm:pt>
    <dgm:pt modelId="{42F64AF1-D11F-45FE-98AF-ADA36F1B725B}" type="pres">
      <dgm:prSet presAssocID="{F71D7F27-7FCF-47F2-92BC-884C8E6A737A}" presName="desTx" presStyleLbl="alignAccFollowNode1" presStyleIdx="3" presStyleCnt="4">
        <dgm:presLayoutVars>
          <dgm:bulletEnabled val="1"/>
        </dgm:presLayoutVars>
      </dgm:prSet>
      <dgm:spPr/>
      <dgm:t>
        <a:bodyPr/>
        <a:lstStyle/>
        <a:p>
          <a:endParaRPr lang="en-US"/>
        </a:p>
      </dgm:t>
    </dgm:pt>
  </dgm:ptLst>
  <dgm:cxnLst>
    <dgm:cxn modelId="{BF47C861-0883-490E-A322-3EF2AEEE2CE8}" type="presOf" srcId="{2B1E2B00-1A91-4A92-BFA3-41C5BFD0AC9B}" destId="{1CBDED32-2942-46F5-9272-99E230EAB02E}" srcOrd="0" destOrd="0" presId="urn:microsoft.com/office/officeart/2005/8/layout/hList1"/>
    <dgm:cxn modelId="{4A9742FD-6D6B-4A5C-8B50-5DCEB2C24926}" srcId="{F71D7F27-7FCF-47F2-92BC-884C8E6A737A}" destId="{77678843-040F-4838-8909-266F366A207F}" srcOrd="0" destOrd="0" parTransId="{B816B4A7-2D4A-406A-B2C0-AF214E0B4A9D}" sibTransId="{583B86A8-5A7F-45EA-A84C-824E48F41C8C}"/>
    <dgm:cxn modelId="{86C70D34-74C6-47DA-9FEC-B5059B9D4B64}" srcId="{F71D7F27-7FCF-47F2-92BC-884C8E6A737A}" destId="{25AEB8EF-5419-4B9E-97D1-112B4633C131}" srcOrd="3" destOrd="0" parTransId="{E973DD28-9969-4E79-BF00-B5ADAC7BF8CE}" sibTransId="{F9CBB685-B1B6-46CD-8934-D34C730D1292}"/>
    <dgm:cxn modelId="{B89BE824-1936-4BD7-A611-F32EB7056591}" type="presOf" srcId="{318B7E50-5A55-4EB7-82CE-55FAE7A217B4}" destId="{42F64AF1-D11F-45FE-98AF-ADA36F1B725B}" srcOrd="0" destOrd="4" presId="urn:microsoft.com/office/officeart/2005/8/layout/hList1"/>
    <dgm:cxn modelId="{3315F9BC-C9BE-42CE-B2FA-C75AB4F09312}" type="presOf" srcId="{0E32CBE6-8559-4C82-A8F4-660D2B8B9665}" destId="{AB15B932-0A7E-41E1-A9A3-DE268CF55B65}" srcOrd="0" destOrd="0" presId="urn:microsoft.com/office/officeart/2005/8/layout/hList1"/>
    <dgm:cxn modelId="{1956AB52-6BC8-49E4-BAE6-E1FC232952C2}" srcId="{F71D7F27-7FCF-47F2-92BC-884C8E6A737A}" destId="{13E5C927-0A2C-4DE3-B80D-75F95D4707DF}" srcOrd="2" destOrd="0" parTransId="{2D34F0CE-66F0-4B65-B1C0-35B7120A1F7F}" sibTransId="{E1F301BE-DD17-445A-B2A8-A4A8C6BD5797}"/>
    <dgm:cxn modelId="{D8DAE323-4FEC-4204-B4C3-5D7530CA45EE}" type="presOf" srcId="{F71D7F27-7FCF-47F2-92BC-884C8E6A737A}" destId="{4887D2E9-D476-4621-AD9F-F2CDD0D09C5F}" srcOrd="0" destOrd="0" presId="urn:microsoft.com/office/officeart/2005/8/layout/hList1"/>
    <dgm:cxn modelId="{78075E12-8CC3-458E-8C9B-73BD297477EA}" srcId="{81E01FF0-0AE0-42EE-A01D-DDDBC86A6817}" destId="{DC5BFAFF-2DF3-44DC-B589-052A3B8A8EFE}" srcOrd="0" destOrd="0" parTransId="{515EB8D3-9DB7-4872-9251-B980E67C064C}" sibTransId="{BC01F772-0C9E-4DDC-A9A2-1CB3E42D3912}"/>
    <dgm:cxn modelId="{16CEA351-0E20-4D04-8B3F-964133D90453}" type="presOf" srcId="{DC5BFAFF-2DF3-44DC-B589-052A3B8A8EFE}" destId="{C32E5E16-644F-41C6-8F20-319CCE6AD16E}" srcOrd="0" destOrd="0" presId="urn:microsoft.com/office/officeart/2005/8/layout/hList1"/>
    <dgm:cxn modelId="{819FBF3F-2417-4C40-93AC-87E165CE0F77}" srcId="{DC5BFAFF-2DF3-44DC-B589-052A3B8A8EFE}" destId="{1CF53AA9-2B82-4F53-8556-DC7950F9558D}" srcOrd="1" destOrd="0" parTransId="{BCB4D719-996B-4D21-A21A-A9131C24AD90}" sibTransId="{AC9230F6-A52C-454F-BB94-85DFA7B19EBF}"/>
    <dgm:cxn modelId="{155B7ECA-EB9B-4FD2-B1CC-72666CABD258}" type="presOf" srcId="{13E5C927-0A2C-4DE3-B80D-75F95D4707DF}" destId="{42F64AF1-D11F-45FE-98AF-ADA36F1B725B}" srcOrd="0" destOrd="2" presId="urn:microsoft.com/office/officeart/2005/8/layout/hList1"/>
    <dgm:cxn modelId="{95A6230D-C69E-4B8B-B0D7-869CE5AE92E2}" srcId="{F71D7F27-7FCF-47F2-92BC-884C8E6A737A}" destId="{747A6BF1-687C-45E3-94F3-F301605E8012}" srcOrd="1" destOrd="0" parTransId="{23EEAE4A-3F41-4904-8BD7-0968F99FD002}" sibTransId="{16EFD7DD-FE26-46B5-AA22-31631A398E9D}"/>
    <dgm:cxn modelId="{85BD5D7D-92FB-4BBA-9BA2-94F8BC4C546D}" srcId="{81E01FF0-0AE0-42EE-A01D-DDDBC86A6817}" destId="{0E32CBE6-8559-4C82-A8F4-660D2B8B9665}" srcOrd="1" destOrd="0" parTransId="{9A2676E0-F259-4B90-BDC4-67E331F51BC8}" sibTransId="{4CAE9B83-BD7A-4F82-AF79-35A17C31A57E}"/>
    <dgm:cxn modelId="{D0C3F845-8D9A-4CA8-8CDE-399F45C8CDFF}" type="presOf" srcId="{4CFC4362-F1E1-4E63-95A5-5308E6B54826}" destId="{27AB3F45-9D26-4931-959A-DE99EDC7B24C}" srcOrd="0" destOrd="0" presId="urn:microsoft.com/office/officeart/2005/8/layout/hList1"/>
    <dgm:cxn modelId="{BDA7A478-D47C-4EF7-BD02-EB33F09BC047}" srcId="{AD9BDF51-2CF3-47E8-9C9A-180499E96C1B}" destId="{2B1E2B00-1A91-4A92-BFA3-41C5BFD0AC9B}" srcOrd="0" destOrd="0" parTransId="{2EFBCC31-AD50-4D87-B36A-DFAF0A01E01D}" sibTransId="{39DB6045-33B8-41A5-BAB7-6367EB4ADB14}"/>
    <dgm:cxn modelId="{97C816AE-B082-4382-8C1A-EC00D2404CFD}" srcId="{81E01FF0-0AE0-42EE-A01D-DDDBC86A6817}" destId="{AD9BDF51-2CF3-47E8-9C9A-180499E96C1B}" srcOrd="2" destOrd="0" parTransId="{1483472A-2066-4217-81A4-8F742F84A47D}" sibTransId="{9B95DFA4-8532-47AE-B488-80711D08C17E}"/>
    <dgm:cxn modelId="{C2F9DD22-1D9D-45A4-865D-061B8088AD7B}" srcId="{81E01FF0-0AE0-42EE-A01D-DDDBC86A6817}" destId="{F71D7F27-7FCF-47F2-92BC-884C8E6A737A}" srcOrd="3" destOrd="0" parTransId="{F3E2F114-FE3A-4B07-8E9A-DD6FA0AC12CA}" sibTransId="{816FA510-AAB5-4BB9-9F8E-CF38699955B6}"/>
    <dgm:cxn modelId="{97149D87-6FF0-4596-AEA8-3F310B70420D}" type="presOf" srcId="{0F5D94F7-46CE-4977-814D-FF7A68E2F3EF}" destId="{10DBFCAC-F49A-431F-A154-95D8E123CA25}" srcOrd="0" destOrd="0" presId="urn:microsoft.com/office/officeart/2005/8/layout/hList1"/>
    <dgm:cxn modelId="{6683B4A3-E4A1-4917-85F4-1FF308EC9C74}" srcId="{0E32CBE6-8559-4C82-A8F4-660D2B8B9665}" destId="{0F5D94F7-46CE-4977-814D-FF7A68E2F3EF}" srcOrd="0" destOrd="0" parTransId="{4DB6A4C5-7E61-46AA-80F8-843BCAF01F55}" sibTransId="{DCDFC10B-888A-45CB-8180-C39FE732C054}"/>
    <dgm:cxn modelId="{395695B5-634B-4659-99F6-0EE050CB48F5}" srcId="{DC5BFAFF-2DF3-44DC-B589-052A3B8A8EFE}" destId="{4CFC4362-F1E1-4E63-95A5-5308E6B54826}" srcOrd="0" destOrd="0" parTransId="{8D4AA6DF-E33E-4792-8127-90EBDCF4775F}" sibTransId="{71E058AB-21BB-4DDE-8CB1-A8297A166590}"/>
    <dgm:cxn modelId="{EF68E4AF-B07B-4BEC-981C-8F35D20BD410}" type="presOf" srcId="{747A6BF1-687C-45E3-94F3-F301605E8012}" destId="{42F64AF1-D11F-45FE-98AF-ADA36F1B725B}" srcOrd="0" destOrd="1" presId="urn:microsoft.com/office/officeart/2005/8/layout/hList1"/>
    <dgm:cxn modelId="{81886A81-7E97-46E0-8448-0C710187981D}" type="presOf" srcId="{AD9BDF51-2CF3-47E8-9C9A-180499E96C1B}" destId="{DC1A350C-C28B-4292-B4B9-008D7CCE1386}" srcOrd="0" destOrd="0" presId="urn:microsoft.com/office/officeart/2005/8/layout/hList1"/>
    <dgm:cxn modelId="{973FCD97-D278-42E5-8963-BEBF546D2C8F}" type="presOf" srcId="{25AEB8EF-5419-4B9E-97D1-112B4633C131}" destId="{42F64AF1-D11F-45FE-98AF-ADA36F1B725B}" srcOrd="0" destOrd="3" presId="urn:microsoft.com/office/officeart/2005/8/layout/hList1"/>
    <dgm:cxn modelId="{F8285358-8A4A-465B-A135-8AD2FF652489}" type="presOf" srcId="{77678843-040F-4838-8909-266F366A207F}" destId="{42F64AF1-D11F-45FE-98AF-ADA36F1B725B}" srcOrd="0" destOrd="0" presId="urn:microsoft.com/office/officeart/2005/8/layout/hList1"/>
    <dgm:cxn modelId="{92DB90B9-6E3E-4FC8-929C-BCC919195583}" type="presOf" srcId="{1CF53AA9-2B82-4F53-8556-DC7950F9558D}" destId="{27AB3F45-9D26-4931-959A-DE99EDC7B24C}" srcOrd="0" destOrd="1" presId="urn:microsoft.com/office/officeart/2005/8/layout/hList1"/>
    <dgm:cxn modelId="{AAE9DDDA-67F0-4A5A-930F-CE074147B2F4}" srcId="{DC5BFAFF-2DF3-44DC-B589-052A3B8A8EFE}" destId="{9FE02E33-2EA1-453F-A324-23551E97F11D}" srcOrd="2" destOrd="0" parTransId="{ADDEBF7D-26CA-4289-BC82-06F226B23FDA}" sibTransId="{DD0E85F9-022F-4531-B4CE-D2AFC3CDB9AC}"/>
    <dgm:cxn modelId="{8EDF93EA-74E5-4C42-ABDD-552CA90BE39B}" type="presOf" srcId="{9FE02E33-2EA1-453F-A324-23551E97F11D}" destId="{27AB3F45-9D26-4931-959A-DE99EDC7B24C}" srcOrd="0" destOrd="2" presId="urn:microsoft.com/office/officeart/2005/8/layout/hList1"/>
    <dgm:cxn modelId="{CAD43D46-2FFE-4716-B593-58778DF6CD9C}" type="presOf" srcId="{81E01FF0-0AE0-42EE-A01D-DDDBC86A6817}" destId="{1EBB0DB3-9DC7-4A27-B87B-308A2B2B02B4}" srcOrd="0" destOrd="0" presId="urn:microsoft.com/office/officeart/2005/8/layout/hList1"/>
    <dgm:cxn modelId="{0CF0ACFD-B2F1-49CE-8AEF-F97B97E906F8}" srcId="{F71D7F27-7FCF-47F2-92BC-884C8E6A737A}" destId="{318B7E50-5A55-4EB7-82CE-55FAE7A217B4}" srcOrd="4" destOrd="0" parTransId="{505DDD72-697A-4AC6-B3D9-F1DE942ADC1C}" sibTransId="{3DED812A-363D-435E-8802-F3EEEC284583}"/>
    <dgm:cxn modelId="{AC0EBE02-F3FB-4F3F-8B0C-B760FFAB0376}" type="presParOf" srcId="{1EBB0DB3-9DC7-4A27-B87B-308A2B2B02B4}" destId="{BFA4A9AB-233C-4536-B534-5AA28B68CC66}" srcOrd="0" destOrd="0" presId="urn:microsoft.com/office/officeart/2005/8/layout/hList1"/>
    <dgm:cxn modelId="{17F8D438-122D-43E1-8DAC-51234766AB8D}" type="presParOf" srcId="{BFA4A9AB-233C-4536-B534-5AA28B68CC66}" destId="{C32E5E16-644F-41C6-8F20-319CCE6AD16E}" srcOrd="0" destOrd="0" presId="urn:microsoft.com/office/officeart/2005/8/layout/hList1"/>
    <dgm:cxn modelId="{5E020D4C-F20D-43D6-91D8-7A6646364AE2}" type="presParOf" srcId="{BFA4A9AB-233C-4536-B534-5AA28B68CC66}" destId="{27AB3F45-9D26-4931-959A-DE99EDC7B24C}" srcOrd="1" destOrd="0" presId="urn:microsoft.com/office/officeart/2005/8/layout/hList1"/>
    <dgm:cxn modelId="{944BBB1E-D735-4D81-8598-C6F738BA9247}" type="presParOf" srcId="{1EBB0DB3-9DC7-4A27-B87B-308A2B2B02B4}" destId="{59B7CD94-0DAE-463A-A922-B156B888E86F}" srcOrd="1" destOrd="0" presId="urn:microsoft.com/office/officeart/2005/8/layout/hList1"/>
    <dgm:cxn modelId="{57BDCF8C-3259-4AAE-87D7-AF114BF9072E}" type="presParOf" srcId="{1EBB0DB3-9DC7-4A27-B87B-308A2B2B02B4}" destId="{6804B31A-943F-4723-97D7-2C07551F05F2}" srcOrd="2" destOrd="0" presId="urn:microsoft.com/office/officeart/2005/8/layout/hList1"/>
    <dgm:cxn modelId="{DE0E2B6F-3776-45A4-8E7C-304F4C4C8310}" type="presParOf" srcId="{6804B31A-943F-4723-97D7-2C07551F05F2}" destId="{AB15B932-0A7E-41E1-A9A3-DE268CF55B65}" srcOrd="0" destOrd="0" presId="urn:microsoft.com/office/officeart/2005/8/layout/hList1"/>
    <dgm:cxn modelId="{8DD16C62-BDF7-4A19-BC15-3CE4BA610933}" type="presParOf" srcId="{6804B31A-943F-4723-97D7-2C07551F05F2}" destId="{10DBFCAC-F49A-431F-A154-95D8E123CA25}" srcOrd="1" destOrd="0" presId="urn:microsoft.com/office/officeart/2005/8/layout/hList1"/>
    <dgm:cxn modelId="{EF152758-FA50-4FDE-AC2D-A47B1F9AC105}" type="presParOf" srcId="{1EBB0DB3-9DC7-4A27-B87B-308A2B2B02B4}" destId="{BEB7AD89-04BD-4060-9E43-6D947F7E01BB}" srcOrd="3" destOrd="0" presId="urn:microsoft.com/office/officeart/2005/8/layout/hList1"/>
    <dgm:cxn modelId="{5B7DA351-C6F6-4378-9F0A-89C9FB31B731}" type="presParOf" srcId="{1EBB0DB3-9DC7-4A27-B87B-308A2B2B02B4}" destId="{3F421AA5-25FF-4229-B934-54C12A291E05}" srcOrd="4" destOrd="0" presId="urn:microsoft.com/office/officeart/2005/8/layout/hList1"/>
    <dgm:cxn modelId="{8C6FCB29-0DCB-4CE7-BF9D-7BE079B97AB2}" type="presParOf" srcId="{3F421AA5-25FF-4229-B934-54C12A291E05}" destId="{DC1A350C-C28B-4292-B4B9-008D7CCE1386}" srcOrd="0" destOrd="0" presId="urn:microsoft.com/office/officeart/2005/8/layout/hList1"/>
    <dgm:cxn modelId="{9A593FF6-364A-4F46-B59F-A2B4FF15BD28}" type="presParOf" srcId="{3F421AA5-25FF-4229-B934-54C12A291E05}" destId="{1CBDED32-2942-46F5-9272-99E230EAB02E}" srcOrd="1" destOrd="0" presId="urn:microsoft.com/office/officeart/2005/8/layout/hList1"/>
    <dgm:cxn modelId="{A591C3A9-62D4-4D12-93E9-D44B74163770}" type="presParOf" srcId="{1EBB0DB3-9DC7-4A27-B87B-308A2B2B02B4}" destId="{A846B206-B646-4B09-B955-ADFAE5F781DC}" srcOrd="5" destOrd="0" presId="urn:microsoft.com/office/officeart/2005/8/layout/hList1"/>
    <dgm:cxn modelId="{DA0FE68E-3760-455C-89F3-52310273B30D}" type="presParOf" srcId="{1EBB0DB3-9DC7-4A27-B87B-308A2B2B02B4}" destId="{AE1261B0-6F33-41A4-B235-4772427DA6BC}" srcOrd="6" destOrd="0" presId="urn:microsoft.com/office/officeart/2005/8/layout/hList1"/>
    <dgm:cxn modelId="{DBCB5338-A717-4442-8B3E-EADDECDD9C3B}" type="presParOf" srcId="{AE1261B0-6F33-41A4-B235-4772427DA6BC}" destId="{4887D2E9-D476-4621-AD9F-F2CDD0D09C5F}" srcOrd="0" destOrd="0" presId="urn:microsoft.com/office/officeart/2005/8/layout/hList1"/>
    <dgm:cxn modelId="{0F969B0A-9342-4816-89F3-67ECD2926916}" type="presParOf" srcId="{AE1261B0-6F33-41A4-B235-4772427DA6BC}" destId="{42F64AF1-D11F-45FE-98AF-ADA36F1B725B}"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B065F2-AFC1-4115-B812-211D766A7A64}">
      <dsp:nvSpPr>
        <dsp:cNvPr id="0" name=""/>
        <dsp:cNvSpPr/>
      </dsp:nvSpPr>
      <dsp:spPr>
        <a:xfrm>
          <a:off x="793646" y="595455"/>
          <a:ext cx="960337" cy="480168"/>
        </a:xfrm>
        <a:prstGeom prst="roundRect">
          <a:avLst>
            <a:gd name="adj" fmla="val 10000"/>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a:t>Borrower</a:t>
          </a:r>
        </a:p>
      </dsp:txBody>
      <dsp:txXfrm>
        <a:off x="807710" y="609519"/>
        <a:ext cx="932209" cy="452040"/>
      </dsp:txXfrm>
    </dsp:sp>
    <dsp:sp modelId="{D726C345-5F8D-4FF4-94BC-F1B59DF0B065}">
      <dsp:nvSpPr>
        <dsp:cNvPr id="0" name=""/>
        <dsp:cNvSpPr/>
      </dsp:nvSpPr>
      <dsp:spPr>
        <a:xfrm rot="3600000">
          <a:off x="1424679" y="1438198"/>
          <a:ext cx="491190" cy="168058"/>
        </a:xfrm>
        <a:prstGeom prst="leftRightArrow">
          <a:avLst>
            <a:gd name="adj1" fmla="val 60000"/>
            <a:gd name="adj2" fmla="val 50000"/>
          </a:avLst>
        </a:prstGeom>
        <a:solidFill>
          <a:schemeClr val="accent2">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dirty="0"/>
        </a:p>
      </dsp:txBody>
      <dsp:txXfrm>
        <a:off x="1475096" y="1471810"/>
        <a:ext cx="390356" cy="100834"/>
      </dsp:txXfrm>
    </dsp:sp>
    <dsp:sp modelId="{9A38203E-D41F-4F1F-A7BE-B35DD3E25098}">
      <dsp:nvSpPr>
        <dsp:cNvPr id="0" name=""/>
        <dsp:cNvSpPr/>
      </dsp:nvSpPr>
      <dsp:spPr>
        <a:xfrm>
          <a:off x="1586565" y="1968831"/>
          <a:ext cx="960337" cy="480168"/>
        </a:xfrm>
        <a:prstGeom prst="roundRect">
          <a:avLst>
            <a:gd name="adj" fmla="val 10000"/>
          </a:avLst>
        </a:prstGeom>
        <a:solidFill>
          <a:schemeClr val="accent2">
            <a:hueOff val="1193893"/>
            <a:satOff val="-11392"/>
            <a:lumOff val="-353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a:t>Lending Club</a:t>
          </a:r>
        </a:p>
      </dsp:txBody>
      <dsp:txXfrm>
        <a:off x="1600629" y="1982895"/>
        <a:ext cx="932209" cy="452040"/>
      </dsp:txXfrm>
    </dsp:sp>
    <dsp:sp modelId="{BE213F6E-6953-497E-83D7-D6BF3C7F8F27}">
      <dsp:nvSpPr>
        <dsp:cNvPr id="0" name=""/>
        <dsp:cNvSpPr/>
      </dsp:nvSpPr>
      <dsp:spPr>
        <a:xfrm rot="10800000">
          <a:off x="1033976" y="2124886"/>
          <a:ext cx="491190" cy="168058"/>
        </a:xfrm>
        <a:prstGeom prst="leftRightArrow">
          <a:avLst>
            <a:gd name="adj1" fmla="val 60000"/>
            <a:gd name="adj2" fmla="val 50000"/>
          </a:avLst>
        </a:prstGeom>
        <a:solidFill>
          <a:schemeClr val="accent2">
            <a:hueOff val="1193893"/>
            <a:satOff val="-11392"/>
            <a:lumOff val="-353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dirty="0"/>
        </a:p>
      </dsp:txBody>
      <dsp:txXfrm rot="10800000">
        <a:off x="1084393" y="2158498"/>
        <a:ext cx="390356" cy="100834"/>
      </dsp:txXfrm>
    </dsp:sp>
    <dsp:sp modelId="{BA9EB530-4849-4F26-B83D-3D63BDB062F5}">
      <dsp:nvSpPr>
        <dsp:cNvPr id="0" name=""/>
        <dsp:cNvSpPr/>
      </dsp:nvSpPr>
      <dsp:spPr>
        <a:xfrm>
          <a:off x="12240" y="1968831"/>
          <a:ext cx="960337" cy="480168"/>
        </a:xfrm>
        <a:prstGeom prst="roundRect">
          <a:avLst>
            <a:gd name="adj" fmla="val 10000"/>
          </a:avLst>
        </a:prstGeom>
        <a:solidFill>
          <a:schemeClr val="accent2">
            <a:hueOff val="2387787"/>
            <a:satOff val="-22785"/>
            <a:lumOff val="-7059"/>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a:t>Investors</a:t>
          </a:r>
        </a:p>
      </dsp:txBody>
      <dsp:txXfrm>
        <a:off x="26304" y="1982895"/>
        <a:ext cx="932209" cy="452040"/>
      </dsp:txXfrm>
    </dsp:sp>
    <dsp:sp modelId="{3B373407-18A7-4619-9DFD-EA5D23D4A546}">
      <dsp:nvSpPr>
        <dsp:cNvPr id="0" name=""/>
        <dsp:cNvSpPr/>
      </dsp:nvSpPr>
      <dsp:spPr>
        <a:xfrm rot="17978307">
          <a:off x="637516" y="1455461"/>
          <a:ext cx="491190" cy="168058"/>
        </a:xfrm>
        <a:prstGeom prst="leftRightArrow">
          <a:avLst>
            <a:gd name="adj1" fmla="val 60000"/>
            <a:gd name="adj2" fmla="val 50000"/>
          </a:avLst>
        </a:prstGeom>
        <a:solidFill>
          <a:schemeClr val="accent2">
            <a:hueOff val="2387787"/>
            <a:satOff val="-22785"/>
            <a:lumOff val="-7059"/>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dirty="0"/>
        </a:p>
      </dsp:txBody>
      <dsp:txXfrm>
        <a:off x="687933" y="1489073"/>
        <a:ext cx="390356" cy="1008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9323FE-1DBC-40B3-B3FB-7144EC360628}">
      <dsp:nvSpPr>
        <dsp:cNvPr id="0" name=""/>
        <dsp:cNvSpPr/>
      </dsp:nvSpPr>
      <dsp:spPr>
        <a:xfrm>
          <a:off x="-3967209" y="-609068"/>
          <a:ext cx="4727835" cy="4727835"/>
        </a:xfrm>
        <a:prstGeom prst="blockArc">
          <a:avLst>
            <a:gd name="adj1" fmla="val 18900000"/>
            <a:gd name="adj2" fmla="val 2700000"/>
            <a:gd name="adj3" fmla="val 457"/>
          </a:avLst>
        </a:prstGeom>
        <a:noFill/>
        <a:ln w="9525" cap="flat"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AA57950-5505-437A-859B-67FE07BFB83A}">
      <dsp:nvSpPr>
        <dsp:cNvPr id="0" name=""/>
        <dsp:cNvSpPr/>
      </dsp:nvSpPr>
      <dsp:spPr>
        <a:xfrm>
          <a:off x="398597" y="269825"/>
          <a:ext cx="2998004" cy="539932"/>
        </a:xfrm>
        <a:prstGeom prst="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28571" tIns="43180" rIns="43180" bIns="43180" numCol="1" spcCol="1270" anchor="ctr" anchorCtr="0">
          <a:noAutofit/>
        </a:bodyPr>
        <a:lstStyle/>
        <a:p>
          <a:pPr lvl="0" algn="l" defTabSz="755650">
            <a:lnSpc>
              <a:spcPct val="90000"/>
            </a:lnSpc>
            <a:spcBef>
              <a:spcPct val="0"/>
            </a:spcBef>
            <a:spcAft>
              <a:spcPct val="35000"/>
            </a:spcAft>
          </a:pPr>
          <a:r>
            <a:rPr lang="en-US" sz="1700" b="0" i="0" kern="1200" dirty="0">
              <a:latin typeface="Roboto" panose="020B0604020202020204" charset="0"/>
              <a:ea typeface="Roboto" panose="020B0604020202020204" charset="0"/>
            </a:rPr>
            <a:t>LOGISTIC REGRESSION</a:t>
          </a:r>
        </a:p>
      </dsp:txBody>
      <dsp:txXfrm>
        <a:off x="398597" y="269825"/>
        <a:ext cx="2998004" cy="539932"/>
      </dsp:txXfrm>
    </dsp:sp>
    <dsp:sp modelId="{3D8BAB51-AF59-4A32-9398-57A871387423}">
      <dsp:nvSpPr>
        <dsp:cNvPr id="0" name=""/>
        <dsp:cNvSpPr/>
      </dsp:nvSpPr>
      <dsp:spPr>
        <a:xfrm>
          <a:off x="61140" y="202334"/>
          <a:ext cx="674915" cy="674915"/>
        </a:xfrm>
        <a:prstGeom prst="ellipse">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3E0AA2C-FF6B-4046-A455-A22522171D91}">
      <dsp:nvSpPr>
        <dsp:cNvPr id="0" name=""/>
        <dsp:cNvSpPr/>
      </dsp:nvSpPr>
      <dsp:spPr>
        <a:xfrm>
          <a:off x="708153" y="1079864"/>
          <a:ext cx="2688448" cy="539932"/>
        </a:xfrm>
        <a:prstGeom prst="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28571" tIns="43180" rIns="43180" bIns="43180" numCol="1" spcCol="1270" anchor="ctr" anchorCtr="0">
          <a:noAutofit/>
        </a:bodyPr>
        <a:lstStyle/>
        <a:p>
          <a:pPr lvl="0" algn="l" defTabSz="755650">
            <a:lnSpc>
              <a:spcPct val="90000"/>
            </a:lnSpc>
            <a:spcBef>
              <a:spcPct val="0"/>
            </a:spcBef>
            <a:spcAft>
              <a:spcPct val="35000"/>
            </a:spcAft>
          </a:pPr>
          <a:r>
            <a:rPr lang="en-US" sz="1700" b="0" i="0" kern="1200" dirty="0">
              <a:latin typeface="Roboto" panose="020B0604020202020204" charset="0"/>
              <a:ea typeface="Roboto" panose="020B0604020202020204" charset="0"/>
            </a:rPr>
            <a:t>DECISION TREES</a:t>
          </a:r>
        </a:p>
      </dsp:txBody>
      <dsp:txXfrm>
        <a:off x="708153" y="1079864"/>
        <a:ext cx="2688448" cy="539932"/>
      </dsp:txXfrm>
    </dsp:sp>
    <dsp:sp modelId="{DA24BB41-BC28-4B3A-95D0-810E3BC235E9}">
      <dsp:nvSpPr>
        <dsp:cNvPr id="0" name=""/>
        <dsp:cNvSpPr/>
      </dsp:nvSpPr>
      <dsp:spPr>
        <a:xfrm>
          <a:off x="370695" y="1012372"/>
          <a:ext cx="674915" cy="674915"/>
        </a:xfrm>
        <a:prstGeom prst="ellipse">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6A31EC0-92DB-4034-84A7-62D99EABCB07}">
      <dsp:nvSpPr>
        <dsp:cNvPr id="0" name=""/>
        <dsp:cNvSpPr/>
      </dsp:nvSpPr>
      <dsp:spPr>
        <a:xfrm>
          <a:off x="708153" y="1889902"/>
          <a:ext cx="2688448" cy="539932"/>
        </a:xfrm>
        <a:prstGeom prst="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28571" tIns="43180" rIns="43180" bIns="43180" numCol="1" spcCol="1270" anchor="ctr" anchorCtr="0">
          <a:noAutofit/>
        </a:bodyPr>
        <a:lstStyle/>
        <a:p>
          <a:pPr lvl="0" algn="l" defTabSz="755650">
            <a:lnSpc>
              <a:spcPct val="90000"/>
            </a:lnSpc>
            <a:spcBef>
              <a:spcPct val="0"/>
            </a:spcBef>
            <a:spcAft>
              <a:spcPct val="35000"/>
            </a:spcAft>
          </a:pPr>
          <a:r>
            <a:rPr lang="en-US" sz="1700" b="0" i="1" kern="1200" dirty="0">
              <a:latin typeface="Roboto" panose="020B0604020202020204" charset="0"/>
              <a:ea typeface="Roboto" panose="020B0604020202020204" charset="0"/>
            </a:rPr>
            <a:t>k</a:t>
          </a:r>
          <a:r>
            <a:rPr lang="en-US" sz="1700" b="0" i="0" kern="1200" dirty="0">
              <a:latin typeface="Roboto" panose="020B0604020202020204" charset="0"/>
              <a:ea typeface="Roboto" panose="020B0604020202020204" charset="0"/>
            </a:rPr>
            <a:t>-NEAREST NEIGHBOR</a:t>
          </a:r>
        </a:p>
      </dsp:txBody>
      <dsp:txXfrm>
        <a:off x="708153" y="1889902"/>
        <a:ext cx="2688448" cy="539932"/>
      </dsp:txXfrm>
    </dsp:sp>
    <dsp:sp modelId="{8D36E474-41E9-42E7-9F42-142F4AADB06A}">
      <dsp:nvSpPr>
        <dsp:cNvPr id="0" name=""/>
        <dsp:cNvSpPr/>
      </dsp:nvSpPr>
      <dsp:spPr>
        <a:xfrm>
          <a:off x="370695" y="1822411"/>
          <a:ext cx="674915" cy="674915"/>
        </a:xfrm>
        <a:prstGeom prst="ellipse">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1627986-4F6F-4C55-8EEA-DEDA58A9AB45}">
      <dsp:nvSpPr>
        <dsp:cNvPr id="0" name=""/>
        <dsp:cNvSpPr/>
      </dsp:nvSpPr>
      <dsp:spPr>
        <a:xfrm>
          <a:off x="398597" y="2699941"/>
          <a:ext cx="2998004" cy="539932"/>
        </a:xfrm>
        <a:prstGeom prst="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28571" tIns="43180" rIns="43180" bIns="43180" numCol="1" spcCol="1270" anchor="ctr" anchorCtr="0">
          <a:noAutofit/>
        </a:bodyPr>
        <a:lstStyle/>
        <a:p>
          <a:pPr lvl="0" algn="l" defTabSz="755650">
            <a:lnSpc>
              <a:spcPct val="90000"/>
            </a:lnSpc>
            <a:spcBef>
              <a:spcPct val="0"/>
            </a:spcBef>
            <a:spcAft>
              <a:spcPct val="35000"/>
            </a:spcAft>
          </a:pPr>
          <a:r>
            <a:rPr lang="en-US" sz="1700" b="0" i="0" kern="1200" dirty="0">
              <a:latin typeface="Roboto" panose="020B0604020202020204" charset="0"/>
              <a:ea typeface="Roboto" panose="020B0604020202020204" charset="0"/>
            </a:rPr>
            <a:t>NEURAL NETWORKS</a:t>
          </a:r>
        </a:p>
      </dsp:txBody>
      <dsp:txXfrm>
        <a:off x="398597" y="2699941"/>
        <a:ext cx="2998004" cy="539932"/>
      </dsp:txXfrm>
    </dsp:sp>
    <dsp:sp modelId="{531C9823-3D4C-46F3-9196-084C709C1900}">
      <dsp:nvSpPr>
        <dsp:cNvPr id="0" name=""/>
        <dsp:cNvSpPr/>
      </dsp:nvSpPr>
      <dsp:spPr>
        <a:xfrm>
          <a:off x="61140" y="2632449"/>
          <a:ext cx="674915" cy="674915"/>
        </a:xfrm>
        <a:prstGeom prst="ellipse">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A2176E-AFDF-4E65-B70F-FD7E278BFDB8}">
      <dsp:nvSpPr>
        <dsp:cNvPr id="0" name=""/>
        <dsp:cNvSpPr/>
      </dsp:nvSpPr>
      <dsp:spPr>
        <a:xfrm>
          <a:off x="374355" y="0"/>
          <a:ext cx="1621509" cy="900838"/>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Multi-Variate Analysis</a:t>
          </a:r>
        </a:p>
      </dsp:txBody>
      <dsp:txXfrm>
        <a:off x="400740" y="26385"/>
        <a:ext cx="1568739" cy="848068"/>
      </dsp:txXfrm>
    </dsp:sp>
    <dsp:sp modelId="{BD8B326B-A670-4CF3-ABEA-C9C5E3C03EDD}">
      <dsp:nvSpPr>
        <dsp:cNvPr id="0" name=""/>
        <dsp:cNvSpPr/>
      </dsp:nvSpPr>
      <dsp:spPr>
        <a:xfrm rot="5400000">
          <a:off x="1016203" y="923359"/>
          <a:ext cx="337814" cy="405377"/>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dirty="0"/>
        </a:p>
      </dsp:txBody>
      <dsp:txXfrm rot="-5400000">
        <a:off x="1063497" y="957140"/>
        <a:ext cx="243227" cy="236470"/>
      </dsp:txXfrm>
    </dsp:sp>
    <dsp:sp modelId="{C5E2535E-6493-4A24-B3FA-AA4739EBD5A3}">
      <dsp:nvSpPr>
        <dsp:cNvPr id="0" name=""/>
        <dsp:cNvSpPr/>
      </dsp:nvSpPr>
      <dsp:spPr>
        <a:xfrm>
          <a:off x="374355" y="1351258"/>
          <a:ext cx="1621509" cy="900838"/>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Bi-Variate Analysis</a:t>
          </a:r>
        </a:p>
      </dsp:txBody>
      <dsp:txXfrm>
        <a:off x="400740" y="1377643"/>
        <a:ext cx="1568739" cy="848068"/>
      </dsp:txXfrm>
    </dsp:sp>
    <dsp:sp modelId="{588D3952-A728-476E-894E-FA5B27570677}">
      <dsp:nvSpPr>
        <dsp:cNvPr id="0" name=""/>
        <dsp:cNvSpPr/>
      </dsp:nvSpPr>
      <dsp:spPr>
        <a:xfrm rot="5400000">
          <a:off x="1016203" y="2274617"/>
          <a:ext cx="337814" cy="405377"/>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dirty="0"/>
        </a:p>
      </dsp:txBody>
      <dsp:txXfrm rot="-5400000">
        <a:off x="1063497" y="2308398"/>
        <a:ext cx="243227" cy="236470"/>
      </dsp:txXfrm>
    </dsp:sp>
    <dsp:sp modelId="{57A88805-1BFC-4233-8E2E-D418FF7B7956}">
      <dsp:nvSpPr>
        <dsp:cNvPr id="0" name=""/>
        <dsp:cNvSpPr/>
      </dsp:nvSpPr>
      <dsp:spPr>
        <a:xfrm>
          <a:off x="374355" y="2702516"/>
          <a:ext cx="1621509" cy="900838"/>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Logistic Regression</a:t>
          </a:r>
        </a:p>
      </dsp:txBody>
      <dsp:txXfrm>
        <a:off x="400740" y="2728901"/>
        <a:ext cx="1568739" cy="84806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2E5E16-644F-41C6-8F20-319CCE6AD16E}">
      <dsp:nvSpPr>
        <dsp:cNvPr id="0" name=""/>
        <dsp:cNvSpPr/>
      </dsp:nvSpPr>
      <dsp:spPr>
        <a:xfrm>
          <a:off x="3005" y="93214"/>
          <a:ext cx="1807299" cy="593216"/>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en-US" sz="1200" b="0" i="0" kern="1200" dirty="0">
              <a:latin typeface="Roboto" panose="020B0604020202020204" charset="0"/>
              <a:ea typeface="Roboto" panose="020B0604020202020204" charset="0"/>
            </a:rPr>
            <a:t>CONFUSION MATRIX</a:t>
          </a:r>
        </a:p>
      </dsp:txBody>
      <dsp:txXfrm>
        <a:off x="3005" y="93214"/>
        <a:ext cx="1807299" cy="593216"/>
      </dsp:txXfrm>
    </dsp:sp>
    <dsp:sp modelId="{27AB3F45-9D26-4931-959A-DE99EDC7B24C}">
      <dsp:nvSpPr>
        <dsp:cNvPr id="0" name=""/>
        <dsp:cNvSpPr/>
      </dsp:nvSpPr>
      <dsp:spPr>
        <a:xfrm>
          <a:off x="3005" y="686430"/>
          <a:ext cx="1807299" cy="1109666"/>
        </a:xfrm>
        <a:prstGeom prst="rect">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b="0" i="0" kern="1200" dirty="0">
              <a:latin typeface="Roboto" panose="020B0604020202020204" charset="0"/>
              <a:ea typeface="Roboto" panose="020B0604020202020204" charset="0"/>
            </a:rPr>
            <a:t>Accuracy</a:t>
          </a:r>
        </a:p>
        <a:p>
          <a:pPr marL="114300" lvl="1" indent="-114300" algn="l" defTabSz="533400">
            <a:lnSpc>
              <a:spcPct val="90000"/>
            </a:lnSpc>
            <a:spcBef>
              <a:spcPct val="0"/>
            </a:spcBef>
            <a:spcAft>
              <a:spcPct val="15000"/>
            </a:spcAft>
            <a:buChar char="••"/>
          </a:pPr>
          <a:r>
            <a:rPr lang="en-US" sz="1200" b="0" i="0" kern="1200" dirty="0">
              <a:latin typeface="Roboto" panose="020B0604020202020204" charset="0"/>
              <a:ea typeface="Roboto" panose="020B0604020202020204" charset="0"/>
            </a:rPr>
            <a:t>Sensitivity</a:t>
          </a:r>
        </a:p>
        <a:p>
          <a:pPr marL="114300" lvl="1" indent="-114300" algn="l" defTabSz="533400">
            <a:lnSpc>
              <a:spcPct val="90000"/>
            </a:lnSpc>
            <a:spcBef>
              <a:spcPct val="0"/>
            </a:spcBef>
            <a:spcAft>
              <a:spcPct val="15000"/>
            </a:spcAft>
            <a:buChar char="••"/>
          </a:pPr>
          <a:r>
            <a:rPr lang="en-US" sz="1200" b="0" i="0" kern="1200" dirty="0">
              <a:latin typeface="Roboto" panose="020B0604020202020204" charset="0"/>
              <a:ea typeface="Roboto" panose="020B0604020202020204" charset="0"/>
            </a:rPr>
            <a:t>Specificity</a:t>
          </a:r>
        </a:p>
      </dsp:txBody>
      <dsp:txXfrm>
        <a:off x="3005" y="686430"/>
        <a:ext cx="1807299" cy="1109666"/>
      </dsp:txXfrm>
    </dsp:sp>
    <dsp:sp modelId="{AB15B932-0A7E-41E1-A9A3-DE268CF55B65}">
      <dsp:nvSpPr>
        <dsp:cNvPr id="0" name=""/>
        <dsp:cNvSpPr/>
      </dsp:nvSpPr>
      <dsp:spPr>
        <a:xfrm>
          <a:off x="2063327" y="93214"/>
          <a:ext cx="1807299" cy="593216"/>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en-US" sz="1200" b="0" i="0" kern="1200" dirty="0">
              <a:latin typeface="Roboto" panose="020B0604020202020204" charset="0"/>
              <a:ea typeface="Roboto" panose="020B0604020202020204" charset="0"/>
            </a:rPr>
            <a:t>RECEIVER OPERATING CHARACTERISTIC (ROC)</a:t>
          </a:r>
        </a:p>
      </dsp:txBody>
      <dsp:txXfrm>
        <a:off x="2063327" y="93214"/>
        <a:ext cx="1807299" cy="593216"/>
      </dsp:txXfrm>
    </dsp:sp>
    <dsp:sp modelId="{10DBFCAC-F49A-431F-A154-95D8E123CA25}">
      <dsp:nvSpPr>
        <dsp:cNvPr id="0" name=""/>
        <dsp:cNvSpPr/>
      </dsp:nvSpPr>
      <dsp:spPr>
        <a:xfrm>
          <a:off x="2063327" y="686430"/>
          <a:ext cx="1807299" cy="1109666"/>
        </a:xfrm>
        <a:prstGeom prst="rect">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b="0" i="0" kern="1200" dirty="0">
              <a:latin typeface="Roboto" panose="020B0604020202020204" charset="0"/>
              <a:ea typeface="Roboto" panose="020B0604020202020204" charset="0"/>
            </a:rPr>
            <a:t>Area Under Curve (AUC)</a:t>
          </a:r>
        </a:p>
      </dsp:txBody>
      <dsp:txXfrm>
        <a:off x="2063327" y="686430"/>
        <a:ext cx="1807299" cy="1109666"/>
      </dsp:txXfrm>
    </dsp:sp>
    <dsp:sp modelId="{DC1A350C-C28B-4292-B4B9-008D7CCE1386}">
      <dsp:nvSpPr>
        <dsp:cNvPr id="0" name=""/>
        <dsp:cNvSpPr/>
      </dsp:nvSpPr>
      <dsp:spPr>
        <a:xfrm>
          <a:off x="4123648" y="93214"/>
          <a:ext cx="1807299" cy="593216"/>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en-US" sz="1200" b="0" i="0" kern="1200" dirty="0">
              <a:latin typeface="Roboto" panose="020B0604020202020204" charset="0"/>
              <a:ea typeface="Roboto" panose="020B0604020202020204" charset="0"/>
            </a:rPr>
            <a:t>LIFT CHART</a:t>
          </a:r>
        </a:p>
      </dsp:txBody>
      <dsp:txXfrm>
        <a:off x="4123648" y="93214"/>
        <a:ext cx="1807299" cy="593216"/>
      </dsp:txXfrm>
    </dsp:sp>
    <dsp:sp modelId="{1CBDED32-2942-46F5-9272-99E230EAB02E}">
      <dsp:nvSpPr>
        <dsp:cNvPr id="0" name=""/>
        <dsp:cNvSpPr/>
      </dsp:nvSpPr>
      <dsp:spPr>
        <a:xfrm>
          <a:off x="4123648" y="686430"/>
          <a:ext cx="1807299" cy="1109666"/>
        </a:xfrm>
        <a:prstGeom prst="rect">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b="0" i="0" kern="1200" dirty="0">
              <a:latin typeface="Roboto" panose="020B0604020202020204" charset="0"/>
              <a:ea typeface="Roboto" panose="020B0604020202020204" charset="0"/>
            </a:rPr>
            <a:t>Visual verification of lift</a:t>
          </a:r>
        </a:p>
      </dsp:txBody>
      <dsp:txXfrm>
        <a:off x="4123648" y="686430"/>
        <a:ext cx="1807299" cy="1109666"/>
      </dsp:txXfrm>
    </dsp:sp>
    <dsp:sp modelId="{4887D2E9-D476-4621-AD9F-F2CDD0D09C5F}">
      <dsp:nvSpPr>
        <dsp:cNvPr id="0" name=""/>
        <dsp:cNvSpPr/>
      </dsp:nvSpPr>
      <dsp:spPr>
        <a:xfrm>
          <a:off x="6183970" y="93214"/>
          <a:ext cx="1807299" cy="593216"/>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en-US" sz="1200" b="0" i="0" kern="1200" dirty="0">
              <a:latin typeface="Roboto" panose="020B0604020202020204" charset="0"/>
              <a:ea typeface="Roboto" panose="020B0604020202020204" charset="0"/>
            </a:rPr>
            <a:t>FIT DETAILS</a:t>
          </a:r>
        </a:p>
      </dsp:txBody>
      <dsp:txXfrm>
        <a:off x="6183970" y="93214"/>
        <a:ext cx="1807299" cy="593216"/>
      </dsp:txXfrm>
    </dsp:sp>
    <dsp:sp modelId="{42F64AF1-D11F-45FE-98AF-ADA36F1B725B}">
      <dsp:nvSpPr>
        <dsp:cNvPr id="0" name=""/>
        <dsp:cNvSpPr/>
      </dsp:nvSpPr>
      <dsp:spPr>
        <a:xfrm>
          <a:off x="6183970" y="686430"/>
          <a:ext cx="1807299" cy="1109666"/>
        </a:xfrm>
        <a:prstGeom prst="rect">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b="0" i="0" kern="1200" dirty="0">
              <a:latin typeface="Roboto" panose="020B0604020202020204" charset="0"/>
              <a:ea typeface="Roboto" panose="020B0604020202020204" charset="0"/>
            </a:rPr>
            <a:t>R-Square value</a:t>
          </a:r>
        </a:p>
        <a:p>
          <a:pPr marL="114300" lvl="1" indent="-114300" algn="l" defTabSz="533400">
            <a:lnSpc>
              <a:spcPct val="90000"/>
            </a:lnSpc>
            <a:spcBef>
              <a:spcPct val="0"/>
            </a:spcBef>
            <a:spcAft>
              <a:spcPct val="15000"/>
            </a:spcAft>
            <a:buChar char="••"/>
          </a:pPr>
          <a:r>
            <a:rPr lang="en-US" sz="1200" b="0" i="0" kern="1200" dirty="0">
              <a:latin typeface="Roboto" panose="020B0604020202020204" charset="0"/>
              <a:ea typeface="Roboto" panose="020B0604020202020204" charset="0"/>
            </a:rPr>
            <a:t>RMSE</a:t>
          </a:r>
        </a:p>
        <a:p>
          <a:pPr marL="114300" lvl="1" indent="-114300" algn="l" defTabSz="533400">
            <a:lnSpc>
              <a:spcPct val="90000"/>
            </a:lnSpc>
            <a:spcBef>
              <a:spcPct val="0"/>
            </a:spcBef>
            <a:spcAft>
              <a:spcPct val="15000"/>
            </a:spcAft>
            <a:buChar char="••"/>
          </a:pPr>
          <a:r>
            <a:rPr lang="en-US" sz="1200" b="0" i="0" kern="1200" dirty="0">
              <a:latin typeface="Roboto" panose="020B0604020202020204" charset="0"/>
              <a:ea typeface="Roboto" panose="020B0604020202020204" charset="0"/>
            </a:rPr>
            <a:t>Mean Abs Dev</a:t>
          </a:r>
        </a:p>
        <a:p>
          <a:pPr marL="114300" lvl="1" indent="-114300" algn="l" defTabSz="533400">
            <a:lnSpc>
              <a:spcPct val="90000"/>
            </a:lnSpc>
            <a:spcBef>
              <a:spcPct val="0"/>
            </a:spcBef>
            <a:spcAft>
              <a:spcPct val="15000"/>
            </a:spcAft>
            <a:buChar char="••"/>
          </a:pPr>
          <a:r>
            <a:rPr lang="en-US" sz="1200" b="0" i="0" kern="1200" dirty="0">
              <a:latin typeface="Roboto" panose="020B0604020202020204" charset="0"/>
              <a:ea typeface="Roboto" panose="020B0604020202020204" charset="0"/>
            </a:rPr>
            <a:t>Misclassification Rate</a:t>
          </a:r>
        </a:p>
        <a:p>
          <a:pPr marL="114300" lvl="1" indent="-114300" algn="l" defTabSz="533400">
            <a:lnSpc>
              <a:spcPct val="90000"/>
            </a:lnSpc>
            <a:spcBef>
              <a:spcPct val="0"/>
            </a:spcBef>
            <a:spcAft>
              <a:spcPct val="15000"/>
            </a:spcAft>
            <a:buChar char="••"/>
          </a:pPr>
          <a:r>
            <a:rPr lang="en-US" sz="1200" b="0" i="0" kern="1200" dirty="0">
              <a:latin typeface="Roboto" panose="020B0604020202020204" charset="0"/>
              <a:ea typeface="Roboto" panose="020B0604020202020204" charset="0"/>
            </a:rPr>
            <a:t>-LogLikelihood</a:t>
          </a:r>
        </a:p>
      </dsp:txBody>
      <dsp:txXfrm>
        <a:off x="6183970" y="686430"/>
        <a:ext cx="1807299" cy="1109666"/>
      </dsp:txXfrm>
    </dsp:sp>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402923383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smtClean="0"/>
              <a:t>Hello</a:t>
            </a:r>
            <a:r>
              <a:rPr lang="en-US" baseline="0" dirty="0" smtClean="0"/>
              <a:t> and thank you for taking time to view this presentation which is the result of our semester project undertaken for the course BIT5535 Applied Business Intelligence and Analytics at Virginia Tech.  The project group, which consists of Travis Blackwell, </a:t>
            </a:r>
            <a:r>
              <a:rPr lang="en-US" baseline="0" dirty="0" err="1" smtClean="0"/>
              <a:t>Prathap</a:t>
            </a:r>
            <a:r>
              <a:rPr lang="en-US" baseline="0" dirty="0" smtClean="0"/>
              <a:t> </a:t>
            </a:r>
            <a:r>
              <a:rPr lang="en-US" baseline="0" dirty="0" err="1" smtClean="0"/>
              <a:t>Harihan</a:t>
            </a:r>
            <a:r>
              <a:rPr lang="en-US" baseline="0" dirty="0" smtClean="0"/>
              <a:t> and myself (Joseph Anderson) performed data mining analysis on loan data retrieved from the Lending Club web site. We would like to thank professor Raymond Major for this opportunity and his guidance during the semester. Every data set has a story to tell we hope that this presentation will  help unlock the story that we found with the Lending Club data.</a:t>
            </a:r>
            <a:endParaRPr dirty="0"/>
          </a:p>
        </p:txBody>
      </p:sp>
    </p:spTree>
    <p:extLst>
      <p:ext uri="{BB962C8B-B14F-4D97-AF65-F5344CB8AC3E}">
        <p14:creationId xmlns:p14="http://schemas.microsoft.com/office/powerpoint/2010/main" val="35451282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kern="1200" dirty="0" smtClean="0">
                <a:solidFill>
                  <a:schemeClr val="tx1"/>
                </a:solidFill>
                <a:effectLst/>
                <a:latin typeface="+mn-lt"/>
                <a:ea typeface="+mn-ea"/>
                <a:cs typeface="+mn-cs"/>
              </a:rPr>
              <a:t>For Neural Networks analysis, we also selected a random subset of 1000 records from the data set.  We initially identified all relationships that existed between the input variables (X) and the response variable (Y) that had a good fit. For</a:t>
            </a:r>
            <a:r>
              <a:rPr lang="en-US" sz="1100" kern="1200" baseline="0" dirty="0" smtClean="0">
                <a:solidFill>
                  <a:schemeClr val="tx1"/>
                </a:solidFill>
                <a:effectLst/>
                <a:latin typeface="+mn-lt"/>
                <a:ea typeface="+mn-ea"/>
                <a:cs typeface="+mn-cs"/>
              </a:rPr>
              <a:t> good fit we applied </a:t>
            </a:r>
            <a:r>
              <a:rPr lang="en-US" sz="1100" kern="1200" dirty="0" smtClean="0">
                <a:solidFill>
                  <a:schemeClr val="tx1"/>
                </a:solidFill>
                <a:effectLst/>
                <a:latin typeface="+mn-lt"/>
                <a:ea typeface="+mn-ea"/>
                <a:cs typeface="+mn-cs"/>
              </a:rPr>
              <a:t>a limiter of </a:t>
            </a:r>
            <a:r>
              <a:rPr lang="en-US" sz="1100" b="1" kern="1200" dirty="0" smtClean="0">
                <a:solidFill>
                  <a:schemeClr val="tx1"/>
                </a:solidFill>
                <a:effectLst/>
                <a:latin typeface="+mn-lt"/>
                <a:ea typeface="+mn-ea"/>
                <a:cs typeface="+mn-cs"/>
              </a:rPr>
              <a:t>&lt;5 for the difference of the R Squared</a:t>
            </a:r>
            <a:r>
              <a:rPr lang="en-US" sz="1100" kern="1200" dirty="0" smtClean="0">
                <a:solidFill>
                  <a:schemeClr val="tx1"/>
                </a:solidFill>
                <a:effectLst/>
                <a:latin typeface="+mn-lt"/>
                <a:ea typeface="+mn-ea"/>
                <a:cs typeface="+mn-cs"/>
              </a:rPr>
              <a:t> value between the training and validation data sets.</a:t>
            </a:r>
          </a:p>
          <a:p>
            <a:r>
              <a:rPr lang="en-US" sz="1100" kern="1200" dirty="0" smtClean="0">
                <a:solidFill>
                  <a:schemeClr val="tx1"/>
                </a:solidFill>
                <a:effectLst/>
                <a:latin typeface="+mn-lt"/>
                <a:ea typeface="+mn-ea"/>
                <a:cs typeface="+mn-cs"/>
              </a:rPr>
              <a:t>We found that using the standard validation method of holdback, with a proportion of 1/3 with a single layer model utilizing 3 nodes and one linear activation produced the best results when boosted by a factor of 10 with a learning rate of 10%.</a:t>
            </a:r>
            <a:r>
              <a:rPr lang="en-US" sz="1100" kern="1200" baseline="0" dirty="0" smtClean="0">
                <a:solidFill>
                  <a:schemeClr val="tx1"/>
                </a:solidFill>
                <a:effectLst/>
                <a:latin typeface="+mn-lt"/>
                <a:ea typeface="+mn-ea"/>
                <a:cs typeface="+mn-cs"/>
              </a:rPr>
              <a:t> Additional nodes and layers did not yield improved results.</a:t>
            </a:r>
            <a:endParaRPr lang="en-US" sz="11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6328559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Before actually comparing the models, we re-confirmed the parameters that were going to be used for the comparison. These were the Accuracy, Sensitivity and Specificity values from the Confusion Matrix, the AUC value from the Receiver Operative Characteristic (or ROC) Curve, the R-Square, RMSE, Mean Abs Dev, Misclassification rate and Log Likelihood values from the Fit measures and finally, a visual verification of the Lift chart. As a guideline, higher values of Accuracy, Sensitivity, Specificity, AUC and R-Square are better.  For</a:t>
            </a:r>
            <a:r>
              <a:rPr lang="en-US" sz="1100" kern="1200" baseline="0" dirty="0" smtClean="0">
                <a:solidFill>
                  <a:schemeClr val="tx1"/>
                </a:solidFill>
                <a:effectLst/>
                <a:latin typeface="+mn-lt"/>
                <a:ea typeface="+mn-ea"/>
                <a:cs typeface="+mn-cs"/>
              </a:rPr>
              <a:t> </a:t>
            </a:r>
            <a:r>
              <a:rPr lang="en-US" sz="1100" kern="1200" dirty="0" smtClean="0">
                <a:solidFill>
                  <a:schemeClr val="tx1"/>
                </a:solidFill>
                <a:effectLst/>
                <a:latin typeface="+mn-lt"/>
                <a:ea typeface="+mn-ea"/>
                <a:cs typeface="+mn-cs"/>
              </a:rPr>
              <a:t>Log likelihood, RMSE, Mean Abs Dev and Misclassification rate smaller values are better.</a:t>
            </a:r>
          </a:p>
          <a:p>
            <a:endParaRPr lang="en-US" dirty="0"/>
          </a:p>
        </p:txBody>
      </p:sp>
    </p:spTree>
    <p:extLst>
      <p:ext uri="{BB962C8B-B14F-4D97-AF65-F5344CB8AC3E}">
        <p14:creationId xmlns:p14="http://schemas.microsoft.com/office/powerpoint/2010/main" val="27573493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From the Model comparison, it is obvious that with respect to fit measures, the decision tree (which is listed in the Measures of fit as partition) has the highest R-Square value of 0.84, lowest RMSE of 0.16, lowest log likelihood of 0.0852, lowest Mean Abs dev of 0.06 and lowest misclassification rate of 0.04. The decision tree also has the highest AUC 0.99, highest accuracy value of 0.96, highest sensitivity value of 0.85 and a high specificity value of 0.98 which is comparable to that of the other models. The lift chart also reveals that the decision tree curve (shown in green) has the highest lift.</a:t>
            </a:r>
          </a:p>
          <a:p>
            <a:endParaRPr lang="en-US" dirty="0"/>
          </a:p>
        </p:txBody>
      </p:sp>
    </p:spTree>
    <p:extLst>
      <p:ext uri="{BB962C8B-B14F-4D97-AF65-F5344CB8AC3E}">
        <p14:creationId xmlns:p14="http://schemas.microsoft.com/office/powerpoint/2010/main" val="22038800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kern="1200" dirty="0" smtClean="0">
                <a:solidFill>
                  <a:schemeClr val="tx1"/>
                </a:solidFill>
                <a:effectLst/>
                <a:latin typeface="+mn-lt"/>
                <a:ea typeface="+mn-ea"/>
                <a:cs typeface="+mn-cs"/>
              </a:rPr>
              <a:t>Thus, we can see that the Decision tree model comes up with the best score for predictive capability as compared to the other three models for this particular data set. Logistic regression followed closely with comparable results. Neural networks rated high in most areas, with the exception of sensitivity, while k-nearest neighbor resulted in the lowest performance.  Other significant findings were that independent variables relating to the </a:t>
            </a:r>
            <a:r>
              <a:rPr lang="en-US" sz="1100" b="1" kern="1200" dirty="0" smtClean="0">
                <a:solidFill>
                  <a:schemeClr val="tx1"/>
                </a:solidFill>
                <a:effectLst/>
                <a:latin typeface="+mn-lt"/>
                <a:ea typeface="+mn-ea"/>
                <a:cs typeface="+mn-cs"/>
              </a:rPr>
              <a:t>total amount of payments </a:t>
            </a:r>
            <a:r>
              <a:rPr lang="en-US" sz="1100" kern="1200" dirty="0" smtClean="0">
                <a:solidFill>
                  <a:schemeClr val="tx1"/>
                </a:solidFill>
                <a:effectLst/>
                <a:latin typeface="+mn-lt"/>
                <a:ea typeface="+mn-ea"/>
                <a:cs typeface="+mn-cs"/>
              </a:rPr>
              <a:t>that a borrower had made and the </a:t>
            </a:r>
            <a:r>
              <a:rPr lang="en-US" sz="1100" b="1" kern="1200" dirty="0" smtClean="0">
                <a:solidFill>
                  <a:schemeClr val="tx1"/>
                </a:solidFill>
                <a:effectLst/>
                <a:latin typeface="+mn-lt"/>
                <a:ea typeface="+mn-ea"/>
                <a:cs typeface="+mn-cs"/>
              </a:rPr>
              <a:t>amount of the loan </a:t>
            </a:r>
            <a:r>
              <a:rPr lang="en-US" sz="1100" kern="1200" dirty="0" smtClean="0">
                <a:solidFill>
                  <a:schemeClr val="tx1"/>
                </a:solidFill>
                <a:effectLst/>
                <a:latin typeface="+mn-lt"/>
                <a:ea typeface="+mn-ea"/>
                <a:cs typeface="+mn-cs"/>
              </a:rPr>
              <a:t>had the strongest relationship with the response variable. </a:t>
            </a:r>
          </a:p>
          <a:p>
            <a:endParaRPr lang="en-US" sz="1100" kern="1200" dirty="0" smtClean="0">
              <a:solidFill>
                <a:schemeClr val="tx1"/>
              </a:solidFill>
              <a:effectLst/>
              <a:latin typeface="+mn-lt"/>
              <a:ea typeface="+mn-ea"/>
              <a:cs typeface="+mn-cs"/>
            </a:endParaRPr>
          </a:p>
          <a:p>
            <a:r>
              <a:rPr lang="en-US" sz="1100" kern="1200" dirty="0" smtClean="0">
                <a:solidFill>
                  <a:schemeClr val="tx1"/>
                </a:solidFill>
                <a:effectLst/>
                <a:latin typeface="+mn-lt"/>
                <a:ea typeface="+mn-ea"/>
                <a:cs typeface="+mn-cs"/>
              </a:rPr>
              <a:t>From</a:t>
            </a:r>
            <a:r>
              <a:rPr lang="en-US" sz="1100" kern="1200" baseline="0" dirty="0" smtClean="0">
                <a:solidFill>
                  <a:schemeClr val="tx1"/>
                </a:solidFill>
                <a:effectLst/>
                <a:latin typeface="+mn-lt"/>
                <a:ea typeface="+mn-ea"/>
                <a:cs typeface="+mn-cs"/>
              </a:rPr>
              <a:t> our data mining analysis we have the following recommendations for investors: </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dirty="0" smtClean="0"/>
              <a:t>Take</a:t>
            </a:r>
            <a:r>
              <a:rPr lang="en-US" baseline="0" dirty="0" smtClean="0"/>
              <a:t> </a:t>
            </a:r>
            <a:r>
              <a:rPr lang="en-US" dirty="0" smtClean="0"/>
              <a:t>note of the requested loan  amount. Although a higher loan principle equates to larger gains from interest, higher loan amounts also equates to a higher likelihood of default. We found that this risk of default increases exponentially for loan amounts over $9,000. </a:t>
            </a:r>
            <a:r>
              <a:rPr lang="en-US" b="1" dirty="0" smtClean="0">
                <a:solidFill>
                  <a:schemeClr val="tx1"/>
                </a:solidFill>
                <a:latin typeface="Roboto" panose="020B0604020202020204" charset="0"/>
                <a:ea typeface="Roboto" panose="020B0604020202020204" charset="0"/>
              </a:rPr>
              <a:t>Choose loans that $9000 or less.</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dirty="0" smtClean="0"/>
              <a:t>A borrower that chooses a short term for the life of a loan implies that they are committed to paying off the debt as quickly as possible. It suggests that they have the means to handle the higher monthly payment. However, we have found that the shorter loan term had more defaults than the lengthier term. The longer term loan translates to borrowers having the ability to budget around the smaller monthly payment, and the investor benefiting from longer living </a:t>
            </a:r>
            <a:r>
              <a:rPr lang="en-US" dirty="0" err="1" smtClean="0"/>
              <a:t>cashflow</a:t>
            </a:r>
            <a:r>
              <a:rPr lang="en-US" dirty="0" smtClean="0"/>
              <a:t> on his investment. </a:t>
            </a:r>
            <a:r>
              <a:rPr lang="en-US" b="1" dirty="0" smtClean="0">
                <a:solidFill>
                  <a:schemeClr val="tx1"/>
                </a:solidFill>
              </a:rPr>
              <a:t>Choose loans with 60 month terms.</a:t>
            </a:r>
          </a:p>
          <a:p>
            <a:r>
              <a:rPr lang="en-US" dirty="0" smtClean="0"/>
              <a:t>3)   While lower subgrades equate to higher interest rates we found that they</a:t>
            </a:r>
            <a:r>
              <a:rPr lang="en-US" baseline="0" dirty="0" smtClean="0"/>
              <a:t> also significantly increase the likelihood of default. </a:t>
            </a:r>
            <a:r>
              <a:rPr lang="en-US" b="1" dirty="0" smtClean="0">
                <a:solidFill>
                  <a:schemeClr val="tx1"/>
                </a:solidFill>
              </a:rPr>
              <a:t>Selecting loans of subgrade B5 and higher will result in a 90% chance of repayment.  </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endParaRPr lang="en-US" dirty="0" smtClean="0"/>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endParaRPr lang="en-US" dirty="0" smtClean="0"/>
          </a:p>
          <a:p>
            <a:endParaRPr lang="en-US" sz="1100" kern="1200" dirty="0" smtClean="0">
              <a:solidFill>
                <a:schemeClr val="tx1"/>
              </a:solidFill>
              <a:effectLst/>
              <a:latin typeface="+mn-lt"/>
              <a:ea typeface="+mn-ea"/>
              <a:cs typeface="+mn-cs"/>
            </a:endParaRPr>
          </a:p>
          <a:p>
            <a:endParaRPr lang="en-US" sz="1100" kern="1200" dirty="0" smtClean="0">
              <a:solidFill>
                <a:schemeClr val="tx1"/>
              </a:solidFill>
              <a:effectLst/>
              <a:latin typeface="+mn-lt"/>
              <a:ea typeface="+mn-ea"/>
              <a:cs typeface="+mn-cs"/>
            </a:endParaRPr>
          </a:p>
          <a:p>
            <a:endParaRPr lang="en-US" dirty="0"/>
          </a:p>
        </p:txBody>
      </p:sp>
    </p:spTree>
    <p:extLst>
      <p:ext uri="{BB962C8B-B14F-4D97-AF65-F5344CB8AC3E}">
        <p14:creationId xmlns:p14="http://schemas.microsoft.com/office/powerpoint/2010/main" val="19082910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concludes our presentation. </a:t>
            </a:r>
            <a:r>
              <a:rPr lang="en-US" dirty="0" smtClean="0"/>
              <a:t>Thank you for taking the time to view it.</a:t>
            </a:r>
            <a:r>
              <a:rPr lang="en-US" baseline="0" dirty="0" smtClean="0"/>
              <a:t> </a:t>
            </a:r>
            <a:r>
              <a:rPr lang="en-US" dirty="0" smtClean="0"/>
              <a:t>We </a:t>
            </a:r>
            <a:r>
              <a:rPr lang="en-US" dirty="0"/>
              <a:t>hope that you found </a:t>
            </a:r>
            <a:r>
              <a:rPr lang="en-US" dirty="0" smtClean="0"/>
              <a:t>the story that we unlocked from the Lending</a:t>
            </a:r>
            <a:r>
              <a:rPr lang="en-US" baseline="0" dirty="0" smtClean="0"/>
              <a:t> </a:t>
            </a:r>
            <a:r>
              <a:rPr lang="en-US" baseline="0" smtClean="0"/>
              <a:t>Club loan </a:t>
            </a:r>
            <a:r>
              <a:rPr lang="en-US" baseline="0" dirty="0" smtClean="0"/>
              <a:t>data to be informative and useful. </a:t>
            </a:r>
            <a:endParaRPr lang="en-US" dirty="0"/>
          </a:p>
        </p:txBody>
      </p:sp>
    </p:spTree>
    <p:extLst>
      <p:ext uri="{BB962C8B-B14F-4D97-AF65-F5344CB8AC3E}">
        <p14:creationId xmlns:p14="http://schemas.microsoft.com/office/powerpoint/2010/main" val="35266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During this presentation we</a:t>
            </a:r>
            <a:r>
              <a:rPr lang="en-US" baseline="0" dirty="0" smtClean="0"/>
              <a:t> will move systematically through a discussion of our project. First we will give an overview of Lending Club model and the business problem that we are attempting to solve. </a:t>
            </a:r>
            <a:r>
              <a:rPr lang="en-US" sz="1100" kern="1200" dirty="0" smtClean="0">
                <a:solidFill>
                  <a:schemeClr val="tx1"/>
                </a:solidFill>
                <a:effectLst/>
                <a:latin typeface="+mn-lt"/>
                <a:ea typeface="+mn-ea"/>
                <a:cs typeface="+mn-cs"/>
              </a:rPr>
              <a:t>Following this, we will briefly discuss details about our data set, how we prepared and processed the data to set up for our data mining exercise and a quick overview about our data mining approach itself. This will then be followed by a closer look at each of the four data mining methodologies we applied on the data. We will then wrap up by presenting a summary of findings followed by our conclusion of which of the data mining methodologies scored best in terms of predictive capability and what the model of choice told us about the data set itself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kern="1200" dirty="0" smtClean="0">
              <a:solidFill>
                <a:schemeClr val="tx1"/>
              </a:solidFill>
              <a:effectLst/>
              <a:latin typeface="+mn-lt"/>
              <a:ea typeface="+mn-ea"/>
              <a:cs typeface="+mn-cs"/>
            </a:endParaRPr>
          </a:p>
          <a:p>
            <a:pPr lvl="0">
              <a:spcBef>
                <a:spcPts val="0"/>
              </a:spcBef>
              <a:buNone/>
            </a:pPr>
            <a:endParaRPr dirty="0"/>
          </a:p>
        </p:txBody>
      </p:sp>
    </p:spTree>
    <p:extLst>
      <p:ext uri="{BB962C8B-B14F-4D97-AF65-F5344CB8AC3E}">
        <p14:creationId xmlns:p14="http://schemas.microsoft.com/office/powerpoint/2010/main" val="2344043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Lending Club is an online peer to peer credit marketplace which matches borrowers and investors. For evaluating the credit-worthiness of their borrowers, Lending Club primarily relies on a grade and sub-grade it assigns them based on their credit-history. This rating information is then made available to investors who fund the loan requests, so that the investors can decide which loan request and how much of that loan request they will fund.  In addition to the grade information,</a:t>
            </a:r>
            <a:r>
              <a:rPr lang="en-US" sz="1100" kern="1200" baseline="0" dirty="0" smtClean="0">
                <a:solidFill>
                  <a:schemeClr val="tx1"/>
                </a:solidFill>
                <a:effectLst/>
                <a:latin typeface="+mn-lt"/>
                <a:ea typeface="+mn-ea"/>
                <a:cs typeface="+mn-cs"/>
              </a:rPr>
              <a:t> </a:t>
            </a:r>
            <a:r>
              <a:rPr lang="en-US" sz="1100" kern="1200" dirty="0" smtClean="0">
                <a:solidFill>
                  <a:schemeClr val="tx1"/>
                </a:solidFill>
                <a:effectLst/>
                <a:latin typeface="+mn-lt"/>
                <a:ea typeface="+mn-ea"/>
                <a:cs typeface="+mn-cs"/>
              </a:rPr>
              <a:t>Lending Club provides</a:t>
            </a:r>
            <a:r>
              <a:rPr lang="en-US" sz="1100" kern="1200" baseline="0" dirty="0" smtClean="0">
                <a:solidFill>
                  <a:schemeClr val="tx1"/>
                </a:solidFill>
                <a:effectLst/>
                <a:latin typeface="+mn-lt"/>
                <a:ea typeface="+mn-ea"/>
                <a:cs typeface="+mn-cs"/>
              </a:rPr>
              <a:t> historical loan performance data to investors for more comprehensive analysis.</a:t>
            </a:r>
            <a:r>
              <a:rPr lang="en-US" sz="1100" kern="1200" dirty="0" smtClean="0">
                <a:solidFill>
                  <a:schemeClr val="tx1"/>
                </a:solidFill>
                <a:effectLst/>
                <a:latin typeface="+mn-lt"/>
                <a:ea typeface="+mn-ea"/>
                <a:cs typeface="+mn-cs"/>
              </a:rPr>
              <a:t> Our business problem is to find a model that will utilize</a:t>
            </a:r>
            <a:r>
              <a:rPr lang="en-US" sz="1100" kern="1200" baseline="0" dirty="0" smtClean="0">
                <a:solidFill>
                  <a:schemeClr val="tx1"/>
                </a:solidFill>
                <a:effectLst/>
                <a:latin typeface="+mn-lt"/>
                <a:ea typeface="+mn-ea"/>
                <a:cs typeface="+mn-cs"/>
              </a:rPr>
              <a:t> the historic loan data to help better identify borrowers that are likely to default </a:t>
            </a:r>
            <a:r>
              <a:rPr lang="en-US" sz="1100" kern="1200" dirty="0" smtClean="0">
                <a:solidFill>
                  <a:schemeClr val="tx1"/>
                </a:solidFill>
                <a:effectLst/>
                <a:latin typeface="+mn-lt"/>
                <a:ea typeface="+mn-ea"/>
                <a:cs typeface="+mn-cs"/>
              </a:rPr>
              <a:t> Such a model would allow investors</a:t>
            </a:r>
            <a:r>
              <a:rPr lang="en-US" sz="1100" kern="1200" baseline="0" dirty="0" smtClean="0">
                <a:solidFill>
                  <a:schemeClr val="tx1"/>
                </a:solidFill>
                <a:effectLst/>
                <a:latin typeface="+mn-lt"/>
                <a:ea typeface="+mn-ea"/>
                <a:cs typeface="+mn-cs"/>
              </a:rPr>
              <a:t> to avoid loan defaults thus limiting the risk of their investments.</a:t>
            </a:r>
            <a:endParaRPr lang="en-US" sz="1100" kern="1200" dirty="0" smtClean="0">
              <a:solidFill>
                <a:schemeClr val="tx1"/>
              </a:solidFill>
              <a:effectLst/>
              <a:latin typeface="+mn-lt"/>
              <a:ea typeface="+mn-ea"/>
              <a:cs typeface="+mn-cs"/>
            </a:endParaRPr>
          </a:p>
          <a:p>
            <a:pPr lvl="0">
              <a:spcBef>
                <a:spcPts val="0"/>
              </a:spcBef>
              <a:buNone/>
            </a:pPr>
            <a:endParaRPr dirty="0"/>
          </a:p>
        </p:txBody>
      </p:sp>
    </p:spTree>
    <p:extLst>
      <p:ext uri="{BB962C8B-B14F-4D97-AF65-F5344CB8AC3E}">
        <p14:creationId xmlns:p14="http://schemas.microsoft.com/office/powerpoint/2010/main" val="3129802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Lending Club provides multiple years of good quality historical</a:t>
            </a:r>
            <a:r>
              <a:rPr lang="en-US" sz="1100" kern="1200" baseline="0" dirty="0" smtClean="0">
                <a:solidFill>
                  <a:schemeClr val="tx1"/>
                </a:solidFill>
                <a:effectLst/>
                <a:latin typeface="+mn-lt"/>
                <a:ea typeface="+mn-ea"/>
                <a:cs typeface="+mn-cs"/>
              </a:rPr>
              <a:t> loan data. We accessed </a:t>
            </a:r>
            <a:r>
              <a:rPr lang="en-US" sz="1100" kern="1200" dirty="0" smtClean="0">
                <a:solidFill>
                  <a:schemeClr val="tx1"/>
                </a:solidFill>
                <a:effectLst/>
                <a:latin typeface="+mn-lt"/>
                <a:ea typeface="+mn-ea"/>
                <a:cs typeface="+mn-cs"/>
              </a:rPr>
              <a:t>over 800000 loan records compiled over a period of 4 years from 2012 through 2015. Each record represented an individual loan. These records were comprised of over 100 variables. Included in the data set was a variable that stored information as to whether that particular </a:t>
            </a:r>
            <a:r>
              <a:rPr lang="en-US" sz="1100" kern="1200" smtClean="0">
                <a:solidFill>
                  <a:schemeClr val="tx1"/>
                </a:solidFill>
                <a:effectLst/>
                <a:latin typeface="+mn-lt"/>
                <a:ea typeface="+mn-ea"/>
                <a:cs typeface="+mn-cs"/>
              </a:rPr>
              <a:t>loan record had </a:t>
            </a:r>
            <a:r>
              <a:rPr lang="en-US" sz="1100" kern="1200" dirty="0" smtClean="0">
                <a:solidFill>
                  <a:schemeClr val="tx1"/>
                </a:solidFill>
                <a:effectLst/>
                <a:latin typeface="+mn-lt"/>
                <a:ea typeface="+mn-ea"/>
                <a:cs typeface="+mn-cs"/>
              </a:rPr>
              <a:t>gone into default or had stayed current through its repayment term. We could clearly see that this variable would be our dependent variable and that we would evaluate the other relevant variables to see what influence they had over it. Thus we began our next step of evaluating the data set and cleaning and preparing it for our data mining exercise.</a:t>
            </a:r>
          </a:p>
          <a:p>
            <a:pPr lvl="0">
              <a:spcBef>
                <a:spcPts val="0"/>
              </a:spcBef>
              <a:buNone/>
            </a:pPr>
            <a:endParaRPr dirty="0"/>
          </a:p>
        </p:txBody>
      </p:sp>
    </p:spTree>
    <p:extLst>
      <p:ext uri="{BB962C8B-B14F-4D97-AF65-F5344CB8AC3E}">
        <p14:creationId xmlns:p14="http://schemas.microsoft.com/office/powerpoint/2010/main" val="34998586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Though the data was of good quality, we found that we had to perform some clean-up activity. We discarded</a:t>
            </a:r>
            <a:r>
              <a:rPr lang="en-US" sz="1100" kern="1200" baseline="0" dirty="0" smtClean="0">
                <a:solidFill>
                  <a:schemeClr val="tx1"/>
                </a:solidFill>
                <a:effectLst/>
                <a:latin typeface="+mn-lt"/>
                <a:ea typeface="+mn-ea"/>
                <a:cs typeface="+mn-cs"/>
              </a:rPr>
              <a:t> </a:t>
            </a:r>
            <a:r>
              <a:rPr lang="en-US" sz="1100" kern="1200" dirty="0" smtClean="0">
                <a:solidFill>
                  <a:schemeClr val="tx1"/>
                </a:solidFill>
                <a:effectLst/>
                <a:latin typeface="+mn-lt"/>
                <a:ea typeface="+mn-ea"/>
                <a:cs typeface="+mn-cs"/>
              </a:rPr>
              <a:t>variables that were redundant or obviously did not exert any influence on the dependent variable (For example: Employee ID, Borrower job title, and the credit history URL). We then removed observations that were</a:t>
            </a:r>
            <a:r>
              <a:rPr lang="en-US" sz="1100" kern="1200" baseline="0" dirty="0" smtClean="0">
                <a:solidFill>
                  <a:schemeClr val="tx1"/>
                </a:solidFill>
                <a:effectLst/>
                <a:latin typeface="+mn-lt"/>
                <a:ea typeface="+mn-ea"/>
                <a:cs typeface="+mn-cs"/>
              </a:rPr>
              <a:t> missing data in key variables</a:t>
            </a:r>
            <a:r>
              <a:rPr lang="en-US" sz="1100" kern="1200" dirty="0" smtClean="0">
                <a:solidFill>
                  <a:schemeClr val="tx1"/>
                </a:solidFill>
                <a:effectLst/>
                <a:latin typeface="+mn-lt"/>
                <a:ea typeface="+mn-ea"/>
                <a:cs typeface="+mn-cs"/>
              </a:rPr>
              <a:t>. This,</a:t>
            </a:r>
            <a:r>
              <a:rPr lang="en-US" sz="1100" kern="1200" baseline="0" dirty="0" smtClean="0">
                <a:solidFill>
                  <a:schemeClr val="tx1"/>
                </a:solidFill>
                <a:effectLst/>
                <a:latin typeface="+mn-lt"/>
                <a:ea typeface="+mn-ea"/>
                <a:cs typeface="+mn-cs"/>
              </a:rPr>
              <a:t> however, w</a:t>
            </a:r>
            <a:r>
              <a:rPr lang="en-US" sz="1100" kern="1200" dirty="0" smtClean="0">
                <a:solidFill>
                  <a:schemeClr val="tx1"/>
                </a:solidFill>
                <a:effectLst/>
                <a:latin typeface="+mn-lt"/>
                <a:ea typeface="+mn-ea"/>
                <a:cs typeface="+mn-cs"/>
              </a:rPr>
              <a:t>as very small percentage of the population. Once we had trimmed the variables and record set, we converted certain continuous variables into ranges of values that would allow for a better interpretation of the results. For example, we categorized loan amounts into 10 ranges of values as we found that a loan value of say $10,000 and $10,100 did not provide any discernable difference. Finally, we converted the variable called loan status into a binary variable called “default” for use as our dependent variable.</a:t>
            </a:r>
          </a:p>
          <a:p>
            <a:pPr lvl="0">
              <a:spcBef>
                <a:spcPts val="0"/>
              </a:spcBef>
              <a:buNone/>
            </a:pPr>
            <a:endParaRPr dirty="0"/>
          </a:p>
        </p:txBody>
      </p:sp>
    </p:spTree>
    <p:extLst>
      <p:ext uri="{BB962C8B-B14F-4D97-AF65-F5344CB8AC3E}">
        <p14:creationId xmlns:p14="http://schemas.microsoft.com/office/powerpoint/2010/main" val="2371029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We selected four data mining methodologies for our analysis, namely, Logistic Regression, Decision Tree, k-Nearest Neighbor and Neural networks. These are common dependency techniques used in data mining and are very well supported by commercial-off-the-shelf applications like the</a:t>
            </a:r>
            <a:r>
              <a:rPr lang="en-US" sz="1100" kern="1200" baseline="0" dirty="0" smtClean="0">
                <a:solidFill>
                  <a:schemeClr val="tx1"/>
                </a:solidFill>
                <a:effectLst/>
                <a:latin typeface="+mn-lt"/>
                <a:ea typeface="+mn-ea"/>
                <a:cs typeface="+mn-cs"/>
              </a:rPr>
              <a:t> SAS Institute’s </a:t>
            </a:r>
            <a:r>
              <a:rPr lang="en-US" sz="1100" kern="1200" dirty="0" smtClean="0">
                <a:solidFill>
                  <a:schemeClr val="tx1"/>
                </a:solidFill>
                <a:effectLst/>
                <a:latin typeface="+mn-lt"/>
                <a:ea typeface="+mn-ea"/>
                <a:cs typeface="+mn-cs"/>
              </a:rPr>
              <a:t>JMP Application for quick and effective data mining analysis. In addition to selecting</a:t>
            </a:r>
            <a:r>
              <a:rPr lang="en-US" sz="1100" kern="1200" baseline="0" dirty="0" smtClean="0">
                <a:solidFill>
                  <a:schemeClr val="tx1"/>
                </a:solidFill>
                <a:effectLst/>
                <a:latin typeface="+mn-lt"/>
                <a:ea typeface="+mn-ea"/>
                <a:cs typeface="+mn-cs"/>
              </a:rPr>
              <a:t> the methodologies</a:t>
            </a:r>
            <a:r>
              <a:rPr lang="en-US" sz="1100" kern="1200" dirty="0" smtClean="0">
                <a:solidFill>
                  <a:schemeClr val="tx1"/>
                </a:solidFill>
                <a:effectLst/>
                <a:latin typeface="+mn-lt"/>
                <a:ea typeface="+mn-ea"/>
                <a:cs typeface="+mn-cs"/>
              </a:rPr>
              <a:t>, we established  the parameters that we were going to use for comparing these four models at the end of the data mining exercise. These parameters as listed in this slide primarily originate from the Confusion Matrix, ROC and Lift Charts and the fit measures of the models.  We  were specifically planning to watch for higher values of Sensitivity, Area-under-curve value from the ROC Curve and R-Squared values from the fit-measures for our comparison. We would also look for smaller values of Log likelihood, RMSE, Mean Abs Dev and Misclassification Rate. After each model was run</a:t>
            </a:r>
            <a:r>
              <a:rPr lang="en-US" sz="1100" kern="1200" baseline="0" dirty="0" smtClean="0">
                <a:solidFill>
                  <a:schemeClr val="tx1"/>
                </a:solidFill>
                <a:effectLst/>
                <a:latin typeface="+mn-lt"/>
                <a:ea typeface="+mn-ea"/>
                <a:cs typeface="+mn-cs"/>
              </a:rPr>
              <a:t> and analyzed to determine the optimal settings, the final model was run and the predictive formulas were saved to the table for later comparison.</a:t>
            </a:r>
            <a:endParaRPr lang="en-US" sz="1100" kern="1200" dirty="0" smtClean="0">
              <a:solidFill>
                <a:schemeClr val="tx1"/>
              </a:solidFill>
              <a:effectLst/>
              <a:latin typeface="+mn-lt"/>
              <a:ea typeface="+mn-ea"/>
              <a:cs typeface="+mn-cs"/>
            </a:endParaRPr>
          </a:p>
          <a:p>
            <a:pPr lvl="0">
              <a:spcBef>
                <a:spcPts val="0"/>
              </a:spcBef>
              <a:buNone/>
            </a:pPr>
            <a:endParaRPr dirty="0"/>
          </a:p>
        </p:txBody>
      </p:sp>
    </p:spTree>
    <p:extLst>
      <p:ext uri="{BB962C8B-B14F-4D97-AF65-F5344CB8AC3E}">
        <p14:creationId xmlns:p14="http://schemas.microsoft.com/office/powerpoint/2010/main" val="1834763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As part of our Logistic regression analysis, we performed Multi-variate and Bi-variate analysis to confirm that the variables we had selected for the data mining exercises exhibited reasonably strong correlation. We used the P-value of &lt;0.0001 for this evaluation. Following this, we ran the Logistic regression and ascertained that the whole model test showed a R-Square value of 48%, indicating reasonably strong influence of the independent variables over the dependent variable. From the confusion matrix, we ascertained an accuracy level of 93%.</a:t>
            </a:r>
            <a:r>
              <a:rPr lang="en-US" sz="1100" kern="1200" baseline="0" dirty="0" smtClean="0">
                <a:solidFill>
                  <a:schemeClr val="tx1"/>
                </a:solidFill>
                <a:effectLst/>
                <a:latin typeface="+mn-lt"/>
                <a:ea typeface="+mn-ea"/>
                <a:cs typeface="+mn-cs"/>
              </a:rPr>
              <a:t> </a:t>
            </a:r>
            <a:r>
              <a:rPr lang="en-US" sz="1100" kern="1200" dirty="0" smtClean="0">
                <a:solidFill>
                  <a:schemeClr val="tx1"/>
                </a:solidFill>
                <a:effectLst/>
                <a:latin typeface="+mn-lt"/>
                <a:ea typeface="+mn-ea"/>
                <a:cs typeface="+mn-cs"/>
              </a:rPr>
              <a:t>We also evaluated the linearity of Logit to confirm that any continuous variables in our data set had a linear relationship between them.</a:t>
            </a:r>
          </a:p>
          <a:p>
            <a:pPr lvl="0">
              <a:spcBef>
                <a:spcPts val="0"/>
              </a:spcBef>
              <a:buNone/>
            </a:pPr>
            <a:endParaRPr dirty="0"/>
          </a:p>
        </p:txBody>
      </p:sp>
    </p:spTree>
    <p:extLst>
      <p:ext uri="{BB962C8B-B14F-4D97-AF65-F5344CB8AC3E}">
        <p14:creationId xmlns:p14="http://schemas.microsoft.com/office/powerpoint/2010/main" val="200932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For the decision tree, we tried two approaches. First we had the JMP application perform an automatic recursive split and JMP arrived at an optimal 142 splits with an R-square value of 0.52. In order to confirm this, we then performed a manual iterative split and found that when we reached 58 splits, we were able to achieve an R-square value of 0.5, with further splits yielding no discernable improvement to the R-square value. Hence, we decided that we would go with 58 splits for our decision tree analysis. As you can see on</a:t>
            </a:r>
            <a:r>
              <a:rPr lang="en-US" sz="1100" kern="1200" baseline="0" dirty="0" smtClean="0">
                <a:solidFill>
                  <a:schemeClr val="tx1"/>
                </a:solidFill>
                <a:effectLst/>
                <a:latin typeface="+mn-lt"/>
                <a:ea typeface="+mn-ea"/>
                <a:cs typeface="+mn-cs"/>
              </a:rPr>
              <a:t> this slide the </a:t>
            </a:r>
            <a:r>
              <a:rPr lang="en-US" sz="1100" kern="1200" dirty="0" smtClean="0">
                <a:solidFill>
                  <a:schemeClr val="tx1"/>
                </a:solidFill>
                <a:effectLst/>
                <a:latin typeface="+mn-lt"/>
                <a:ea typeface="+mn-ea"/>
                <a:cs typeface="+mn-cs"/>
              </a:rPr>
              <a:t>fit measures support our decision of selecting 58 splits over 142 splits.</a:t>
            </a:r>
          </a:p>
          <a:p>
            <a:endParaRPr lang="en-US" dirty="0"/>
          </a:p>
        </p:txBody>
      </p:sp>
    </p:spTree>
    <p:extLst>
      <p:ext uri="{BB962C8B-B14F-4D97-AF65-F5344CB8AC3E}">
        <p14:creationId xmlns:p14="http://schemas.microsoft.com/office/powerpoint/2010/main" val="32866638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Since the k-nearest neighbor analysis is resource intensive, we selected a random subset of 1000 records from the data set for this model. Due to the fact that  JMP applies normalization</a:t>
            </a:r>
            <a:r>
              <a:rPr lang="en-US" sz="1100" kern="1200" baseline="0" dirty="0" smtClean="0">
                <a:solidFill>
                  <a:schemeClr val="tx1"/>
                </a:solidFill>
                <a:effectLst/>
                <a:latin typeface="+mn-lt"/>
                <a:ea typeface="+mn-ea"/>
                <a:cs typeface="+mn-cs"/>
              </a:rPr>
              <a:t> and dummy variables in this algorithm we found that we did not need to further prepare the data.</a:t>
            </a:r>
            <a:r>
              <a:rPr lang="en-US" sz="1100" kern="1200" dirty="0" smtClean="0">
                <a:solidFill>
                  <a:schemeClr val="tx1"/>
                </a:solidFill>
                <a:effectLst/>
                <a:latin typeface="+mn-lt"/>
                <a:ea typeface="+mn-ea"/>
                <a:cs typeface="+mn-cs"/>
              </a:rPr>
              <a:t> We utilized the same variables as the logistic regression trial minus those that presented a negligible response in the logistic regression model.  We ran 10 trials and found that trial 7,</a:t>
            </a:r>
            <a:r>
              <a:rPr lang="en-US" sz="1100" kern="1200" baseline="0" dirty="0" smtClean="0">
                <a:solidFill>
                  <a:schemeClr val="tx1"/>
                </a:solidFill>
                <a:effectLst/>
                <a:latin typeface="+mn-lt"/>
                <a:ea typeface="+mn-ea"/>
                <a:cs typeface="+mn-cs"/>
              </a:rPr>
              <a:t> consisting of 7 neighbors, </a:t>
            </a:r>
            <a:r>
              <a:rPr lang="en-US" sz="1100" kern="1200" dirty="0" smtClean="0">
                <a:solidFill>
                  <a:schemeClr val="tx1"/>
                </a:solidFill>
                <a:effectLst/>
                <a:latin typeface="+mn-lt"/>
                <a:ea typeface="+mn-ea"/>
                <a:cs typeface="+mn-cs"/>
              </a:rPr>
              <a:t>yielded the best misclassification rate.  We selected this trial for our final comparison.</a:t>
            </a:r>
          </a:p>
          <a:p>
            <a:endParaRPr lang="en-US" dirty="0"/>
          </a:p>
        </p:txBody>
      </p:sp>
    </p:spTree>
    <p:extLst>
      <p:ext uri="{BB962C8B-B14F-4D97-AF65-F5344CB8AC3E}">
        <p14:creationId xmlns:p14="http://schemas.microsoft.com/office/powerpoint/2010/main" val="3834910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solidFill>
          <a:srgbClr val="222222"/>
        </a:solidFill>
        <a:effectLst/>
      </p:bgPr>
    </p:bg>
    <p:spTree>
      <p:nvGrpSpPr>
        <p:cNvPr id="1" name="Shape 9"/>
        <p:cNvGrpSpPr/>
        <p:nvPr/>
      </p:nvGrpSpPr>
      <p:grpSpPr>
        <a:xfrm>
          <a:off x="0" y="0"/>
          <a:ext cx="0" cy="0"/>
          <a:chOff x="0" y="0"/>
          <a:chExt cx="0" cy="0"/>
        </a:xfrm>
      </p:grpSpPr>
      <p:sp>
        <p:nvSpPr>
          <p:cNvPr id="10" name="Shape 10"/>
          <p:cNvSpPr/>
          <p:nvPr/>
        </p:nvSpPr>
        <p:spPr>
          <a:xfrm>
            <a:off x="-11025" y="-11025"/>
            <a:ext cx="9144000" cy="5143500"/>
          </a:xfrm>
          <a:prstGeom prst="rect">
            <a:avLst/>
          </a:prstGeom>
          <a:solidFill>
            <a:srgbClr val="222222">
              <a:alpha val="64620"/>
            </a:srgbClr>
          </a:solidFill>
          <a:ln>
            <a:noFill/>
          </a:ln>
        </p:spPr>
        <p:txBody>
          <a:bodyPr lIns="91425" tIns="91425" rIns="91425" bIns="91425" anchor="ctr" anchorCtr="0">
            <a:noAutofit/>
          </a:bodyPr>
          <a:lstStyle/>
          <a:p>
            <a:pPr lvl="0">
              <a:spcBef>
                <a:spcPts val="0"/>
              </a:spcBef>
              <a:buNone/>
            </a:pPr>
            <a:endParaRPr dirty="0"/>
          </a:p>
        </p:txBody>
      </p:sp>
      <p:sp>
        <p:nvSpPr>
          <p:cNvPr id="11" name="Shape 11"/>
          <p:cNvSpPr/>
          <p:nvPr/>
        </p:nvSpPr>
        <p:spPr>
          <a:xfrm>
            <a:off x="5086350" y="-38100"/>
            <a:ext cx="4114800" cy="5219700"/>
          </a:xfrm>
          <a:custGeom>
            <a:avLst/>
            <a:gdLst/>
            <a:ahLst/>
            <a:cxnLst/>
            <a:rect l="0" t="0" r="0" b="0"/>
            <a:pathLst>
              <a:path w="164592" h="208788" extrusionOk="0">
                <a:moveTo>
                  <a:pt x="0" y="1524"/>
                </a:moveTo>
                <a:lnTo>
                  <a:pt x="107442" y="208788"/>
                </a:lnTo>
                <a:lnTo>
                  <a:pt x="164592" y="208788"/>
                </a:lnTo>
                <a:lnTo>
                  <a:pt x="164592" y="0"/>
                </a:lnTo>
                <a:close/>
              </a:path>
            </a:pathLst>
          </a:custGeom>
          <a:solidFill>
            <a:srgbClr val="FF8700">
              <a:alpha val="85380"/>
            </a:srgbClr>
          </a:solidFill>
          <a:ln>
            <a:noFill/>
          </a:ln>
        </p:spPr>
      </p:sp>
      <p:sp>
        <p:nvSpPr>
          <p:cNvPr id="12" name="Shape 12"/>
          <p:cNvSpPr/>
          <p:nvPr/>
        </p:nvSpPr>
        <p:spPr>
          <a:xfrm flipH="1">
            <a:off x="-418950" y="4394400"/>
            <a:ext cx="8172300" cy="749100"/>
          </a:xfrm>
          <a:prstGeom prst="parallelogram">
            <a:avLst>
              <a:gd name="adj" fmla="val 51542"/>
            </a:avLst>
          </a:prstGeom>
          <a:solidFill>
            <a:srgbClr val="FFFFFF">
              <a:alpha val="17690"/>
            </a:srgbClr>
          </a:solidFill>
          <a:ln>
            <a:noFill/>
          </a:ln>
        </p:spPr>
        <p:txBody>
          <a:bodyPr lIns="91425" tIns="91425" rIns="91425" bIns="91425" anchor="ctr" anchorCtr="0">
            <a:noAutofit/>
          </a:bodyPr>
          <a:lstStyle/>
          <a:p>
            <a:pPr lvl="0">
              <a:spcBef>
                <a:spcPts val="0"/>
              </a:spcBef>
              <a:buNone/>
            </a:pPr>
            <a:endParaRPr dirty="0">
              <a:solidFill>
                <a:srgbClr val="434343"/>
              </a:solidFill>
            </a:endParaRPr>
          </a:p>
        </p:txBody>
      </p:sp>
      <p:sp>
        <p:nvSpPr>
          <p:cNvPr id="13" name="Shape 13"/>
          <p:cNvSpPr/>
          <p:nvPr/>
        </p:nvSpPr>
        <p:spPr>
          <a:xfrm flipH="1">
            <a:off x="1028474" y="4166400"/>
            <a:ext cx="8369700" cy="228000"/>
          </a:xfrm>
          <a:prstGeom prst="parallelogram">
            <a:avLst>
              <a:gd name="adj" fmla="val 51542"/>
            </a:avLst>
          </a:prstGeom>
          <a:solidFill>
            <a:srgbClr val="FFFFFF"/>
          </a:solidFill>
          <a:ln>
            <a:noFill/>
          </a:ln>
        </p:spPr>
        <p:txBody>
          <a:bodyPr lIns="91425" tIns="91425" rIns="91425" bIns="91425" anchor="ctr" anchorCtr="0">
            <a:noAutofit/>
          </a:bodyPr>
          <a:lstStyle/>
          <a:p>
            <a:pPr lvl="0">
              <a:spcBef>
                <a:spcPts val="0"/>
              </a:spcBef>
              <a:buNone/>
            </a:pPr>
            <a:endParaRPr dirty="0"/>
          </a:p>
        </p:txBody>
      </p:sp>
      <p:sp>
        <p:nvSpPr>
          <p:cNvPr id="14" name="Shape 14"/>
          <p:cNvSpPr txBox="1">
            <a:spLocks noGrp="1"/>
          </p:cNvSpPr>
          <p:nvPr>
            <p:ph type="ctrTitle"/>
          </p:nvPr>
        </p:nvSpPr>
        <p:spPr>
          <a:xfrm>
            <a:off x="1028475" y="0"/>
            <a:ext cx="5238600" cy="4020000"/>
          </a:xfrm>
          <a:prstGeom prst="rect">
            <a:avLst/>
          </a:prstGeom>
        </p:spPr>
        <p:txBody>
          <a:bodyPr lIns="91425" tIns="91425" rIns="91425" bIns="91425" anchor="b" anchorCtr="0"/>
          <a:lstStyle>
            <a:lvl1pPr lvl="0">
              <a:spcBef>
                <a:spcPts val="0"/>
              </a:spcBef>
              <a:buSzPct val="100000"/>
              <a:defRPr sz="5200"/>
            </a:lvl1pPr>
            <a:lvl2pPr lvl="1">
              <a:spcBef>
                <a:spcPts val="0"/>
              </a:spcBef>
              <a:buSzPct val="100000"/>
              <a:defRPr sz="5200"/>
            </a:lvl2pPr>
            <a:lvl3pPr lvl="2">
              <a:spcBef>
                <a:spcPts val="0"/>
              </a:spcBef>
              <a:buSzPct val="100000"/>
              <a:defRPr sz="5200"/>
            </a:lvl3pPr>
            <a:lvl4pPr lvl="3">
              <a:spcBef>
                <a:spcPts val="0"/>
              </a:spcBef>
              <a:buSzPct val="100000"/>
              <a:defRPr sz="5200"/>
            </a:lvl4pPr>
            <a:lvl5pPr lvl="4">
              <a:spcBef>
                <a:spcPts val="0"/>
              </a:spcBef>
              <a:buSzPct val="100000"/>
              <a:defRPr sz="5200"/>
            </a:lvl5pPr>
            <a:lvl6pPr lvl="5">
              <a:spcBef>
                <a:spcPts val="0"/>
              </a:spcBef>
              <a:buSzPct val="100000"/>
              <a:defRPr sz="5200"/>
            </a:lvl6pPr>
            <a:lvl7pPr lvl="6">
              <a:spcBef>
                <a:spcPts val="0"/>
              </a:spcBef>
              <a:buSzPct val="100000"/>
              <a:defRPr sz="5200"/>
            </a:lvl7pPr>
            <a:lvl8pPr lvl="7">
              <a:spcBef>
                <a:spcPts val="0"/>
              </a:spcBef>
              <a:buSzPct val="100000"/>
              <a:defRPr sz="5200"/>
            </a:lvl8pPr>
            <a:lvl9pPr lvl="8">
              <a:spcBef>
                <a:spcPts val="0"/>
              </a:spcBef>
              <a:buSzPct val="100000"/>
              <a:defRPr sz="5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Quote">
    <p:spTree>
      <p:nvGrpSpPr>
        <p:cNvPr id="1" name="Shape 21"/>
        <p:cNvGrpSpPr/>
        <p:nvPr/>
      </p:nvGrpSpPr>
      <p:grpSpPr>
        <a:xfrm>
          <a:off x="0" y="0"/>
          <a:ext cx="0" cy="0"/>
          <a:chOff x="0" y="0"/>
          <a:chExt cx="0" cy="0"/>
        </a:xfrm>
      </p:grpSpPr>
      <p:sp>
        <p:nvSpPr>
          <p:cNvPr id="22" name="Shape 22"/>
          <p:cNvSpPr/>
          <p:nvPr/>
        </p:nvSpPr>
        <p:spPr>
          <a:xfrm>
            <a:off x="-44050" y="-38100"/>
            <a:ext cx="4139800" cy="5192625"/>
          </a:xfrm>
          <a:custGeom>
            <a:avLst/>
            <a:gdLst/>
            <a:ahLst/>
            <a:cxnLst/>
            <a:rect l="0" t="0" r="0" b="0"/>
            <a:pathLst>
              <a:path w="165592" h="207705" extrusionOk="0">
                <a:moveTo>
                  <a:pt x="165592" y="207264"/>
                </a:moveTo>
                <a:lnTo>
                  <a:pt x="58150" y="0"/>
                </a:lnTo>
                <a:lnTo>
                  <a:pt x="0" y="643"/>
                </a:lnTo>
                <a:lnTo>
                  <a:pt x="881" y="207705"/>
                </a:lnTo>
                <a:close/>
              </a:path>
            </a:pathLst>
          </a:custGeom>
          <a:solidFill>
            <a:srgbClr val="F3F3F3"/>
          </a:solidFill>
          <a:ln>
            <a:noFill/>
          </a:ln>
        </p:spPr>
      </p:sp>
      <p:sp>
        <p:nvSpPr>
          <p:cNvPr id="23" name="Shape 23"/>
          <p:cNvSpPr/>
          <p:nvPr/>
        </p:nvSpPr>
        <p:spPr>
          <a:xfrm flipH="1">
            <a:off x="-647600" y="-14750"/>
            <a:ext cx="2481900" cy="749100"/>
          </a:xfrm>
          <a:prstGeom prst="parallelogram">
            <a:avLst>
              <a:gd name="adj" fmla="val 51542"/>
            </a:avLst>
          </a:prstGeom>
          <a:solidFill>
            <a:srgbClr val="222222"/>
          </a:solidFill>
          <a:ln>
            <a:noFill/>
          </a:ln>
        </p:spPr>
        <p:txBody>
          <a:bodyPr lIns="91425" tIns="91425" rIns="91425" bIns="91425" anchor="ctr" anchorCtr="0">
            <a:noAutofit/>
          </a:bodyPr>
          <a:lstStyle/>
          <a:p>
            <a:pPr lvl="0">
              <a:spcBef>
                <a:spcPts val="0"/>
              </a:spcBef>
              <a:buNone/>
            </a:pPr>
            <a:endParaRPr dirty="0"/>
          </a:p>
        </p:txBody>
      </p:sp>
      <p:sp>
        <p:nvSpPr>
          <p:cNvPr id="24" name="Shape 24"/>
          <p:cNvSpPr txBox="1">
            <a:spLocks noGrp="1"/>
          </p:cNvSpPr>
          <p:nvPr>
            <p:ph type="body" idx="1"/>
          </p:nvPr>
        </p:nvSpPr>
        <p:spPr>
          <a:xfrm>
            <a:off x="990375" y="1021950"/>
            <a:ext cx="7343100" cy="3372600"/>
          </a:xfrm>
          <a:prstGeom prst="rect">
            <a:avLst/>
          </a:prstGeom>
        </p:spPr>
        <p:txBody>
          <a:bodyPr lIns="91425" tIns="91425" rIns="91425" bIns="91425" anchor="ctr" anchorCtr="0"/>
          <a:lstStyle>
            <a:lvl1pPr lvl="0" rtl="0">
              <a:spcBef>
                <a:spcPts val="0"/>
              </a:spcBef>
              <a:buSzPct val="100000"/>
              <a:defRPr sz="3600" i="1"/>
            </a:lvl1pPr>
            <a:lvl2pPr lvl="1" rtl="0">
              <a:spcBef>
                <a:spcPts val="0"/>
              </a:spcBef>
              <a:buSzPct val="100000"/>
              <a:defRPr sz="3600" i="1"/>
            </a:lvl2pPr>
            <a:lvl3pPr lvl="2" rtl="0">
              <a:spcBef>
                <a:spcPts val="0"/>
              </a:spcBef>
              <a:buSzPct val="100000"/>
              <a:defRPr sz="3600" i="1"/>
            </a:lvl3pPr>
            <a:lvl4pPr lvl="3" rtl="0">
              <a:spcBef>
                <a:spcPts val="0"/>
              </a:spcBef>
              <a:buSzPct val="100000"/>
              <a:defRPr sz="3600" i="1"/>
            </a:lvl4pPr>
            <a:lvl5pPr lvl="4" rtl="0">
              <a:spcBef>
                <a:spcPts val="0"/>
              </a:spcBef>
              <a:buSzPct val="100000"/>
              <a:defRPr sz="3600" i="1"/>
            </a:lvl5pPr>
            <a:lvl6pPr lvl="5" rtl="0">
              <a:spcBef>
                <a:spcPts val="0"/>
              </a:spcBef>
              <a:buSzPct val="100000"/>
              <a:defRPr sz="3600" i="1"/>
            </a:lvl6pPr>
            <a:lvl7pPr lvl="6" rtl="0">
              <a:spcBef>
                <a:spcPts val="0"/>
              </a:spcBef>
              <a:buSzPct val="100000"/>
              <a:defRPr sz="3600" i="1"/>
            </a:lvl7pPr>
            <a:lvl8pPr lvl="7" rtl="0">
              <a:spcBef>
                <a:spcPts val="0"/>
              </a:spcBef>
              <a:buSzPct val="100000"/>
              <a:defRPr sz="3600" i="1"/>
            </a:lvl8pPr>
            <a:lvl9pPr lvl="8">
              <a:spcBef>
                <a:spcPts val="0"/>
              </a:spcBef>
              <a:buSzPct val="100000"/>
              <a:defRPr sz="3600" i="1"/>
            </a:lvl9pPr>
          </a:lstStyle>
          <a:p>
            <a:endParaRPr/>
          </a:p>
        </p:txBody>
      </p:sp>
      <p:sp>
        <p:nvSpPr>
          <p:cNvPr id="25" name="Shape 25"/>
          <p:cNvSpPr txBox="1"/>
          <p:nvPr/>
        </p:nvSpPr>
        <p:spPr>
          <a:xfrm>
            <a:off x="-121150" y="-271850"/>
            <a:ext cx="1955700" cy="653700"/>
          </a:xfrm>
          <a:prstGeom prst="rect">
            <a:avLst/>
          </a:prstGeom>
          <a:noFill/>
          <a:ln>
            <a:noFill/>
          </a:ln>
        </p:spPr>
        <p:txBody>
          <a:bodyPr lIns="91425" tIns="91425" rIns="91425" bIns="91425" anchor="t" anchorCtr="0">
            <a:noAutofit/>
          </a:bodyPr>
          <a:lstStyle/>
          <a:p>
            <a:pPr lvl="0" algn="ctr">
              <a:spcBef>
                <a:spcPts val="0"/>
              </a:spcBef>
              <a:buNone/>
            </a:pPr>
            <a:r>
              <a:rPr lang="en" sz="15000">
                <a:solidFill>
                  <a:srgbClr val="FFFFFF"/>
                </a:solidFill>
                <a:latin typeface="Dosis"/>
                <a:ea typeface="Dosis"/>
                <a:cs typeface="Dosis"/>
                <a:sym typeface="Dosis"/>
              </a:rPr>
              <a:t>“</a:t>
            </a:r>
          </a:p>
        </p:txBody>
      </p:sp>
      <p:sp>
        <p:nvSpPr>
          <p:cNvPr id="26" name="Shape 26"/>
          <p:cNvSpPr/>
          <p:nvPr/>
        </p:nvSpPr>
        <p:spPr>
          <a:xfrm flipH="1">
            <a:off x="1440947" y="-14750"/>
            <a:ext cx="745800" cy="7491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dirty="0"/>
          </a:p>
        </p:txBody>
      </p:sp>
      <p:sp>
        <p:nvSpPr>
          <p:cNvPr id="27" name="Shape 27"/>
          <p:cNvSpPr/>
          <p:nvPr/>
        </p:nvSpPr>
        <p:spPr>
          <a:xfrm flipH="1">
            <a:off x="6957298" y="4394650"/>
            <a:ext cx="2643900" cy="7491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dirty="0"/>
          </a:p>
        </p:txBody>
      </p:sp>
      <p:sp>
        <p:nvSpPr>
          <p:cNvPr id="28" name="Shape 28"/>
          <p:cNvSpPr txBox="1"/>
          <p:nvPr/>
        </p:nvSpPr>
        <p:spPr>
          <a:xfrm>
            <a:off x="6957475" y="4137550"/>
            <a:ext cx="2186400" cy="653700"/>
          </a:xfrm>
          <a:prstGeom prst="rect">
            <a:avLst/>
          </a:prstGeom>
          <a:noFill/>
          <a:ln>
            <a:noFill/>
          </a:ln>
        </p:spPr>
        <p:txBody>
          <a:bodyPr lIns="91425" tIns="91425" rIns="91425" bIns="91425" anchor="t" anchorCtr="0">
            <a:noAutofit/>
          </a:bodyPr>
          <a:lstStyle/>
          <a:p>
            <a:pPr lvl="0" algn="ctr" rtl="0">
              <a:spcBef>
                <a:spcPts val="0"/>
              </a:spcBef>
              <a:buNone/>
            </a:pPr>
            <a:r>
              <a:rPr lang="en" sz="15000">
                <a:solidFill>
                  <a:srgbClr val="FFFFFF"/>
                </a:solidFill>
                <a:latin typeface="Dosis"/>
                <a:ea typeface="Dosis"/>
                <a:cs typeface="Dosis"/>
                <a:sym typeface="Dosis"/>
              </a:rPr>
              <a:t>”</a:t>
            </a:r>
          </a:p>
        </p:txBody>
      </p:sp>
      <p:sp>
        <p:nvSpPr>
          <p:cNvPr id="29" name="Shape 29"/>
          <p:cNvSpPr/>
          <p:nvPr/>
        </p:nvSpPr>
        <p:spPr>
          <a:xfrm flipH="1">
            <a:off x="6626547" y="4394650"/>
            <a:ext cx="745800" cy="749100"/>
          </a:xfrm>
          <a:prstGeom prst="parallelogram">
            <a:avLst>
              <a:gd name="adj" fmla="val 51542"/>
            </a:avLst>
          </a:prstGeom>
          <a:solidFill>
            <a:srgbClr val="222222"/>
          </a:solidFill>
          <a:ln>
            <a:noFill/>
          </a:ln>
        </p:spPr>
        <p:txBody>
          <a:bodyPr lIns="91425" tIns="91425" rIns="91425" bIns="91425" anchor="ctr" anchorCtr="0">
            <a:noAutofit/>
          </a:bodyPr>
          <a:lstStyle/>
          <a:p>
            <a:pPr lvl="0">
              <a:spcBef>
                <a:spcPts val="0"/>
              </a:spcBef>
              <a:buNone/>
            </a:pPr>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30"/>
        <p:cNvGrpSpPr/>
        <p:nvPr/>
      </p:nvGrpSpPr>
      <p:grpSpPr>
        <a:xfrm>
          <a:off x="0" y="0"/>
          <a:ext cx="0" cy="0"/>
          <a:chOff x="0" y="0"/>
          <a:chExt cx="0" cy="0"/>
        </a:xfrm>
      </p:grpSpPr>
      <p:sp>
        <p:nvSpPr>
          <p:cNvPr id="31" name="Shape 31"/>
          <p:cNvSpPr/>
          <p:nvPr/>
        </p:nvSpPr>
        <p:spPr>
          <a:xfrm>
            <a:off x="-55075" y="-38100"/>
            <a:ext cx="3312625" cy="5214650"/>
          </a:xfrm>
          <a:custGeom>
            <a:avLst/>
            <a:gdLst/>
            <a:ahLst/>
            <a:cxnLst/>
            <a:rect l="0" t="0" r="0" b="0"/>
            <a:pathLst>
              <a:path w="132505" h="208586" extrusionOk="0">
                <a:moveTo>
                  <a:pt x="132505" y="207264"/>
                </a:moveTo>
                <a:lnTo>
                  <a:pt x="25063" y="0"/>
                </a:lnTo>
                <a:lnTo>
                  <a:pt x="0" y="202"/>
                </a:lnTo>
                <a:lnTo>
                  <a:pt x="1322" y="208586"/>
                </a:lnTo>
                <a:close/>
              </a:path>
            </a:pathLst>
          </a:custGeom>
          <a:solidFill>
            <a:srgbClr val="F3F3F3"/>
          </a:solidFill>
          <a:ln>
            <a:noFill/>
          </a:ln>
        </p:spPr>
      </p:sp>
      <p:sp>
        <p:nvSpPr>
          <p:cNvPr id="32" name="Shape 32"/>
          <p:cNvSpPr/>
          <p:nvPr/>
        </p:nvSpPr>
        <p:spPr>
          <a:xfrm flipH="1">
            <a:off x="-903537" y="-17561"/>
            <a:ext cx="1759200" cy="749100"/>
          </a:xfrm>
          <a:prstGeom prst="parallelogram">
            <a:avLst>
              <a:gd name="adj" fmla="val 51542"/>
            </a:avLst>
          </a:prstGeom>
          <a:solidFill>
            <a:srgbClr val="222222"/>
          </a:solidFill>
          <a:ln>
            <a:noFill/>
          </a:ln>
        </p:spPr>
        <p:txBody>
          <a:bodyPr lIns="91425" tIns="91425" rIns="91425" bIns="91425" anchor="ctr" anchorCtr="0">
            <a:noAutofit/>
          </a:bodyPr>
          <a:lstStyle/>
          <a:p>
            <a:pPr lvl="0">
              <a:spcBef>
                <a:spcPts val="0"/>
              </a:spcBef>
              <a:buNone/>
            </a:pPr>
            <a:endParaRPr dirty="0"/>
          </a:p>
        </p:txBody>
      </p:sp>
      <p:sp>
        <p:nvSpPr>
          <p:cNvPr id="33" name="Shape 33"/>
          <p:cNvSpPr/>
          <p:nvPr/>
        </p:nvSpPr>
        <p:spPr>
          <a:xfrm flipH="1">
            <a:off x="472133" y="-9525"/>
            <a:ext cx="518400" cy="749100"/>
          </a:xfrm>
          <a:prstGeom prst="parallelogram">
            <a:avLst>
              <a:gd name="adj" fmla="val 75009"/>
            </a:avLst>
          </a:prstGeom>
          <a:solidFill>
            <a:srgbClr val="FF8700"/>
          </a:solidFill>
          <a:ln>
            <a:noFill/>
          </a:ln>
        </p:spPr>
        <p:txBody>
          <a:bodyPr lIns="91425" tIns="91425" rIns="91425" bIns="91425" anchor="ctr" anchorCtr="0">
            <a:noAutofit/>
          </a:bodyPr>
          <a:lstStyle/>
          <a:p>
            <a:pPr lvl="0">
              <a:spcBef>
                <a:spcPts val="0"/>
              </a:spcBef>
              <a:buNone/>
            </a:pPr>
            <a:endParaRPr dirty="0"/>
          </a:p>
        </p:txBody>
      </p:sp>
      <p:sp>
        <p:nvSpPr>
          <p:cNvPr id="34" name="Shape 34"/>
          <p:cNvSpPr/>
          <p:nvPr/>
        </p:nvSpPr>
        <p:spPr>
          <a:xfrm flipH="1">
            <a:off x="742953" y="272850"/>
            <a:ext cx="7505700" cy="749100"/>
          </a:xfrm>
          <a:prstGeom prst="parallelogram">
            <a:avLst>
              <a:gd name="adj" fmla="val 51542"/>
            </a:avLst>
          </a:prstGeom>
          <a:solidFill>
            <a:srgbClr val="222222"/>
          </a:solidFill>
          <a:ln>
            <a:noFill/>
          </a:ln>
        </p:spPr>
        <p:txBody>
          <a:bodyPr lIns="91425" tIns="91425" rIns="91425" bIns="91425" anchor="ctr" anchorCtr="0">
            <a:noAutofit/>
          </a:bodyPr>
          <a:lstStyle/>
          <a:p>
            <a:pPr lvl="0">
              <a:spcBef>
                <a:spcPts val="0"/>
              </a:spcBef>
              <a:buNone/>
            </a:pPr>
            <a:endParaRPr dirty="0"/>
          </a:p>
        </p:txBody>
      </p:sp>
      <p:sp>
        <p:nvSpPr>
          <p:cNvPr id="35" name="Shape 35"/>
          <p:cNvSpPr/>
          <p:nvPr/>
        </p:nvSpPr>
        <p:spPr>
          <a:xfrm flipH="1">
            <a:off x="7861618" y="272850"/>
            <a:ext cx="1759200" cy="7491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dirty="0"/>
          </a:p>
        </p:txBody>
      </p:sp>
      <p:sp>
        <p:nvSpPr>
          <p:cNvPr id="36" name="Shape 36"/>
          <p:cNvSpPr/>
          <p:nvPr/>
        </p:nvSpPr>
        <p:spPr>
          <a:xfrm flipH="1">
            <a:off x="990374" y="4925850"/>
            <a:ext cx="8369700" cy="2280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dirty="0"/>
          </a:p>
        </p:txBody>
      </p:sp>
      <p:sp>
        <p:nvSpPr>
          <p:cNvPr id="37" name="Shape 37"/>
          <p:cNvSpPr txBox="1">
            <a:spLocks noGrp="1"/>
          </p:cNvSpPr>
          <p:nvPr>
            <p:ph type="title"/>
          </p:nvPr>
        </p:nvSpPr>
        <p:spPr>
          <a:xfrm>
            <a:off x="1104900" y="276075"/>
            <a:ext cx="6724500" cy="749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8" name="Shape 38"/>
          <p:cNvSpPr txBox="1">
            <a:spLocks noGrp="1"/>
          </p:cNvSpPr>
          <p:nvPr>
            <p:ph type="body" idx="1"/>
          </p:nvPr>
        </p:nvSpPr>
        <p:spPr>
          <a:xfrm>
            <a:off x="1104900" y="1277625"/>
            <a:ext cx="7581900" cy="36483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9" name="Shape 39"/>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40"/>
        <p:cNvGrpSpPr/>
        <p:nvPr/>
      </p:nvGrpSpPr>
      <p:grpSpPr>
        <a:xfrm>
          <a:off x="0" y="0"/>
          <a:ext cx="0" cy="0"/>
          <a:chOff x="0" y="0"/>
          <a:chExt cx="0" cy="0"/>
        </a:xfrm>
      </p:grpSpPr>
      <p:sp>
        <p:nvSpPr>
          <p:cNvPr id="41" name="Shape 41"/>
          <p:cNvSpPr/>
          <p:nvPr/>
        </p:nvSpPr>
        <p:spPr>
          <a:xfrm>
            <a:off x="-55075" y="-38100"/>
            <a:ext cx="3312625" cy="5214650"/>
          </a:xfrm>
          <a:custGeom>
            <a:avLst/>
            <a:gdLst/>
            <a:ahLst/>
            <a:cxnLst/>
            <a:rect l="0" t="0" r="0" b="0"/>
            <a:pathLst>
              <a:path w="132505" h="208586" extrusionOk="0">
                <a:moveTo>
                  <a:pt x="132505" y="207264"/>
                </a:moveTo>
                <a:lnTo>
                  <a:pt x="25063" y="0"/>
                </a:lnTo>
                <a:lnTo>
                  <a:pt x="0" y="202"/>
                </a:lnTo>
                <a:lnTo>
                  <a:pt x="1322" y="208586"/>
                </a:lnTo>
                <a:close/>
              </a:path>
            </a:pathLst>
          </a:custGeom>
          <a:solidFill>
            <a:srgbClr val="F3F3F3"/>
          </a:solidFill>
          <a:ln>
            <a:noFill/>
          </a:ln>
        </p:spPr>
      </p:sp>
      <p:sp>
        <p:nvSpPr>
          <p:cNvPr id="42" name="Shape 42"/>
          <p:cNvSpPr/>
          <p:nvPr/>
        </p:nvSpPr>
        <p:spPr>
          <a:xfrm flipH="1">
            <a:off x="-903537" y="-17561"/>
            <a:ext cx="1759200" cy="749100"/>
          </a:xfrm>
          <a:prstGeom prst="parallelogram">
            <a:avLst>
              <a:gd name="adj" fmla="val 51542"/>
            </a:avLst>
          </a:prstGeom>
          <a:solidFill>
            <a:srgbClr val="222222"/>
          </a:solidFill>
          <a:ln>
            <a:noFill/>
          </a:ln>
        </p:spPr>
        <p:txBody>
          <a:bodyPr lIns="91425" tIns="91425" rIns="91425" bIns="91425" anchor="ctr" anchorCtr="0">
            <a:noAutofit/>
          </a:bodyPr>
          <a:lstStyle/>
          <a:p>
            <a:pPr lvl="0">
              <a:spcBef>
                <a:spcPts val="0"/>
              </a:spcBef>
              <a:buNone/>
            </a:pPr>
            <a:endParaRPr dirty="0"/>
          </a:p>
        </p:txBody>
      </p:sp>
      <p:sp>
        <p:nvSpPr>
          <p:cNvPr id="43" name="Shape 43"/>
          <p:cNvSpPr/>
          <p:nvPr/>
        </p:nvSpPr>
        <p:spPr>
          <a:xfrm flipH="1">
            <a:off x="472133" y="-9525"/>
            <a:ext cx="518400" cy="749100"/>
          </a:xfrm>
          <a:prstGeom prst="parallelogram">
            <a:avLst>
              <a:gd name="adj" fmla="val 75009"/>
            </a:avLst>
          </a:prstGeom>
          <a:solidFill>
            <a:srgbClr val="FF8700"/>
          </a:solidFill>
          <a:ln>
            <a:noFill/>
          </a:ln>
        </p:spPr>
        <p:txBody>
          <a:bodyPr lIns="91425" tIns="91425" rIns="91425" bIns="91425" anchor="ctr" anchorCtr="0">
            <a:noAutofit/>
          </a:bodyPr>
          <a:lstStyle/>
          <a:p>
            <a:pPr lvl="0">
              <a:spcBef>
                <a:spcPts val="0"/>
              </a:spcBef>
              <a:buNone/>
            </a:pPr>
            <a:endParaRPr dirty="0"/>
          </a:p>
        </p:txBody>
      </p:sp>
      <p:sp>
        <p:nvSpPr>
          <p:cNvPr id="44" name="Shape 44"/>
          <p:cNvSpPr/>
          <p:nvPr/>
        </p:nvSpPr>
        <p:spPr>
          <a:xfrm flipH="1">
            <a:off x="742953" y="272850"/>
            <a:ext cx="7505700" cy="749100"/>
          </a:xfrm>
          <a:prstGeom prst="parallelogram">
            <a:avLst>
              <a:gd name="adj" fmla="val 51542"/>
            </a:avLst>
          </a:prstGeom>
          <a:solidFill>
            <a:srgbClr val="222222"/>
          </a:solidFill>
          <a:ln>
            <a:noFill/>
          </a:ln>
        </p:spPr>
        <p:txBody>
          <a:bodyPr lIns="91425" tIns="91425" rIns="91425" bIns="91425" anchor="ctr" anchorCtr="0">
            <a:noAutofit/>
          </a:bodyPr>
          <a:lstStyle/>
          <a:p>
            <a:pPr lvl="0">
              <a:spcBef>
                <a:spcPts val="0"/>
              </a:spcBef>
              <a:buNone/>
            </a:pPr>
            <a:endParaRPr dirty="0"/>
          </a:p>
        </p:txBody>
      </p:sp>
      <p:sp>
        <p:nvSpPr>
          <p:cNvPr id="45" name="Shape 45"/>
          <p:cNvSpPr/>
          <p:nvPr/>
        </p:nvSpPr>
        <p:spPr>
          <a:xfrm flipH="1">
            <a:off x="7861618" y="272850"/>
            <a:ext cx="1759200" cy="7491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dirty="0"/>
          </a:p>
        </p:txBody>
      </p:sp>
      <p:sp>
        <p:nvSpPr>
          <p:cNvPr id="46" name="Shape 46"/>
          <p:cNvSpPr/>
          <p:nvPr/>
        </p:nvSpPr>
        <p:spPr>
          <a:xfrm flipH="1">
            <a:off x="990374" y="4925850"/>
            <a:ext cx="8369700" cy="2280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dirty="0"/>
          </a:p>
        </p:txBody>
      </p:sp>
      <p:sp>
        <p:nvSpPr>
          <p:cNvPr id="47" name="Shape 47"/>
          <p:cNvSpPr txBox="1">
            <a:spLocks noGrp="1"/>
          </p:cNvSpPr>
          <p:nvPr>
            <p:ph type="title"/>
          </p:nvPr>
        </p:nvSpPr>
        <p:spPr>
          <a:xfrm>
            <a:off x="1101386" y="272850"/>
            <a:ext cx="7574400" cy="749100"/>
          </a:xfrm>
          <a:prstGeom prst="rect">
            <a:avLst/>
          </a:prstGeom>
        </p:spPr>
        <p:txBody>
          <a:bodyPr lIns="91425" tIns="91425" rIns="91425" bIns="91425" anchor="ctr" anchorCtr="0"/>
          <a:lstStyle>
            <a:lvl1pPr lvl="0">
              <a:spcBef>
                <a:spcPts val="0"/>
              </a:spcBef>
              <a:buSzPct val="100000"/>
              <a:defRPr sz="2400" b="0"/>
            </a:lvl1pPr>
            <a:lvl2pPr lvl="1">
              <a:spcBef>
                <a:spcPts val="0"/>
              </a:spcBef>
              <a:buSzPct val="100000"/>
              <a:defRPr sz="2400" b="0"/>
            </a:lvl2pPr>
            <a:lvl3pPr lvl="2">
              <a:spcBef>
                <a:spcPts val="0"/>
              </a:spcBef>
              <a:buSzPct val="100000"/>
              <a:defRPr sz="2400" b="0"/>
            </a:lvl3pPr>
            <a:lvl4pPr lvl="3">
              <a:spcBef>
                <a:spcPts val="0"/>
              </a:spcBef>
              <a:buSzPct val="100000"/>
              <a:defRPr sz="2400" b="0"/>
            </a:lvl4pPr>
            <a:lvl5pPr lvl="4">
              <a:spcBef>
                <a:spcPts val="0"/>
              </a:spcBef>
              <a:buSzPct val="100000"/>
              <a:defRPr sz="2400" b="0"/>
            </a:lvl5pPr>
            <a:lvl6pPr lvl="5">
              <a:spcBef>
                <a:spcPts val="0"/>
              </a:spcBef>
              <a:buSzPct val="100000"/>
              <a:defRPr sz="2400" b="0"/>
            </a:lvl6pPr>
            <a:lvl7pPr lvl="6">
              <a:spcBef>
                <a:spcPts val="0"/>
              </a:spcBef>
              <a:buSzPct val="100000"/>
              <a:defRPr sz="2400" b="0"/>
            </a:lvl7pPr>
            <a:lvl8pPr lvl="7">
              <a:spcBef>
                <a:spcPts val="0"/>
              </a:spcBef>
              <a:buSzPct val="100000"/>
              <a:defRPr sz="2400" b="0"/>
            </a:lvl8pPr>
            <a:lvl9pPr lvl="8">
              <a:spcBef>
                <a:spcPts val="0"/>
              </a:spcBef>
              <a:buSzPct val="100000"/>
              <a:defRPr sz="2400" b="0"/>
            </a:lvl9pPr>
          </a:lstStyle>
          <a:p>
            <a:endParaRPr/>
          </a:p>
        </p:txBody>
      </p:sp>
      <p:sp>
        <p:nvSpPr>
          <p:cNvPr id="48" name="Shape 48"/>
          <p:cNvSpPr txBox="1">
            <a:spLocks noGrp="1"/>
          </p:cNvSpPr>
          <p:nvPr>
            <p:ph type="body" idx="1"/>
          </p:nvPr>
        </p:nvSpPr>
        <p:spPr>
          <a:xfrm>
            <a:off x="1101375" y="1311550"/>
            <a:ext cx="3681900" cy="3537900"/>
          </a:xfrm>
          <a:prstGeom prst="rect">
            <a:avLst/>
          </a:prstGeom>
        </p:spPr>
        <p:txBody>
          <a:bodyPr lIns="91425" tIns="91425" rIns="91425" bIns="91425" anchor="t" anchorCtr="0"/>
          <a:lstStyle>
            <a:lvl1pPr lvl="0">
              <a:spcBef>
                <a:spcPts val="0"/>
              </a:spcBef>
              <a:buSzPct val="100000"/>
              <a:defRPr sz="2600"/>
            </a:lvl1pPr>
            <a:lvl2pPr lvl="1">
              <a:spcBef>
                <a:spcPts val="0"/>
              </a:spcBef>
              <a:buSzPct val="100000"/>
              <a:defRPr sz="2600"/>
            </a:lvl2pPr>
            <a:lvl3pPr lvl="2">
              <a:spcBef>
                <a:spcPts val="0"/>
              </a:spcBef>
              <a:buSzPct val="100000"/>
              <a:defRPr sz="2600"/>
            </a:lvl3pPr>
            <a:lvl4pPr lvl="3">
              <a:spcBef>
                <a:spcPts val="0"/>
              </a:spcBef>
              <a:buSzPct val="100000"/>
              <a:defRPr sz="2600"/>
            </a:lvl4pPr>
            <a:lvl5pPr lvl="4">
              <a:spcBef>
                <a:spcPts val="0"/>
              </a:spcBef>
              <a:buSzPct val="100000"/>
              <a:defRPr sz="2600"/>
            </a:lvl5pPr>
            <a:lvl6pPr lvl="5">
              <a:spcBef>
                <a:spcPts val="0"/>
              </a:spcBef>
              <a:buSzPct val="100000"/>
              <a:defRPr sz="2600"/>
            </a:lvl6pPr>
            <a:lvl7pPr lvl="6">
              <a:spcBef>
                <a:spcPts val="0"/>
              </a:spcBef>
              <a:buSzPct val="100000"/>
              <a:defRPr sz="2600"/>
            </a:lvl7pPr>
            <a:lvl8pPr lvl="7">
              <a:spcBef>
                <a:spcPts val="0"/>
              </a:spcBef>
              <a:buSzPct val="100000"/>
              <a:defRPr sz="2600"/>
            </a:lvl8pPr>
            <a:lvl9pPr lvl="8">
              <a:spcBef>
                <a:spcPts val="0"/>
              </a:spcBef>
              <a:buSzPct val="100000"/>
              <a:defRPr sz="2600"/>
            </a:lvl9pPr>
          </a:lstStyle>
          <a:p>
            <a:endParaRPr/>
          </a:p>
        </p:txBody>
      </p:sp>
      <p:sp>
        <p:nvSpPr>
          <p:cNvPr id="49" name="Shape 49"/>
          <p:cNvSpPr txBox="1">
            <a:spLocks noGrp="1"/>
          </p:cNvSpPr>
          <p:nvPr>
            <p:ph type="body" idx="2"/>
          </p:nvPr>
        </p:nvSpPr>
        <p:spPr>
          <a:xfrm>
            <a:off x="5004949" y="1311550"/>
            <a:ext cx="3681900" cy="3537900"/>
          </a:xfrm>
          <a:prstGeom prst="rect">
            <a:avLst/>
          </a:prstGeom>
        </p:spPr>
        <p:txBody>
          <a:bodyPr lIns="91425" tIns="91425" rIns="91425" bIns="91425" anchor="t" anchorCtr="0"/>
          <a:lstStyle>
            <a:lvl1pPr lvl="0">
              <a:spcBef>
                <a:spcPts val="0"/>
              </a:spcBef>
              <a:buSzPct val="100000"/>
              <a:defRPr sz="2600"/>
            </a:lvl1pPr>
            <a:lvl2pPr lvl="1">
              <a:spcBef>
                <a:spcPts val="0"/>
              </a:spcBef>
              <a:buSzPct val="100000"/>
              <a:defRPr sz="2600"/>
            </a:lvl2pPr>
            <a:lvl3pPr lvl="2">
              <a:spcBef>
                <a:spcPts val="0"/>
              </a:spcBef>
              <a:buSzPct val="100000"/>
              <a:defRPr sz="2600"/>
            </a:lvl3pPr>
            <a:lvl4pPr lvl="3">
              <a:spcBef>
                <a:spcPts val="0"/>
              </a:spcBef>
              <a:buSzPct val="100000"/>
              <a:defRPr sz="2600"/>
            </a:lvl4pPr>
            <a:lvl5pPr lvl="4">
              <a:spcBef>
                <a:spcPts val="0"/>
              </a:spcBef>
              <a:buSzPct val="100000"/>
              <a:defRPr sz="2600"/>
            </a:lvl5pPr>
            <a:lvl6pPr lvl="5">
              <a:spcBef>
                <a:spcPts val="0"/>
              </a:spcBef>
              <a:buSzPct val="100000"/>
              <a:defRPr sz="2600"/>
            </a:lvl6pPr>
            <a:lvl7pPr lvl="6">
              <a:spcBef>
                <a:spcPts val="0"/>
              </a:spcBef>
              <a:buSzPct val="100000"/>
              <a:defRPr sz="2600"/>
            </a:lvl7pPr>
            <a:lvl8pPr lvl="7">
              <a:spcBef>
                <a:spcPts val="0"/>
              </a:spcBef>
              <a:buSzPct val="100000"/>
              <a:defRPr sz="2600"/>
            </a:lvl8pPr>
            <a:lvl9pPr lvl="8">
              <a:spcBef>
                <a:spcPts val="0"/>
              </a:spcBef>
              <a:buSzPct val="100000"/>
              <a:defRPr sz="2600"/>
            </a:lvl9pPr>
          </a:lstStyle>
          <a:p>
            <a:endParaRPr/>
          </a:p>
        </p:txBody>
      </p:sp>
      <p:sp>
        <p:nvSpPr>
          <p:cNvPr id="50" name="Shape 50"/>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63"/>
        <p:cNvGrpSpPr/>
        <p:nvPr/>
      </p:nvGrpSpPr>
      <p:grpSpPr>
        <a:xfrm>
          <a:off x="0" y="0"/>
          <a:ext cx="0" cy="0"/>
          <a:chOff x="0" y="0"/>
          <a:chExt cx="0" cy="0"/>
        </a:xfrm>
      </p:grpSpPr>
      <p:sp>
        <p:nvSpPr>
          <p:cNvPr id="64" name="Shape 64"/>
          <p:cNvSpPr/>
          <p:nvPr/>
        </p:nvSpPr>
        <p:spPr>
          <a:xfrm>
            <a:off x="-55075" y="-38100"/>
            <a:ext cx="3312625" cy="5214650"/>
          </a:xfrm>
          <a:custGeom>
            <a:avLst/>
            <a:gdLst/>
            <a:ahLst/>
            <a:cxnLst/>
            <a:rect l="0" t="0" r="0" b="0"/>
            <a:pathLst>
              <a:path w="132505" h="208586" extrusionOk="0">
                <a:moveTo>
                  <a:pt x="132505" y="207264"/>
                </a:moveTo>
                <a:lnTo>
                  <a:pt x="25063" y="0"/>
                </a:lnTo>
                <a:lnTo>
                  <a:pt x="0" y="202"/>
                </a:lnTo>
                <a:lnTo>
                  <a:pt x="1322" y="208586"/>
                </a:lnTo>
                <a:close/>
              </a:path>
            </a:pathLst>
          </a:custGeom>
          <a:solidFill>
            <a:srgbClr val="F3F3F3"/>
          </a:solidFill>
          <a:ln>
            <a:noFill/>
          </a:ln>
        </p:spPr>
      </p:sp>
      <p:sp>
        <p:nvSpPr>
          <p:cNvPr id="65" name="Shape 65"/>
          <p:cNvSpPr/>
          <p:nvPr/>
        </p:nvSpPr>
        <p:spPr>
          <a:xfrm flipH="1">
            <a:off x="-903537" y="-17561"/>
            <a:ext cx="1759200" cy="749100"/>
          </a:xfrm>
          <a:prstGeom prst="parallelogram">
            <a:avLst>
              <a:gd name="adj" fmla="val 51542"/>
            </a:avLst>
          </a:prstGeom>
          <a:solidFill>
            <a:srgbClr val="222222"/>
          </a:solidFill>
          <a:ln>
            <a:noFill/>
          </a:ln>
        </p:spPr>
        <p:txBody>
          <a:bodyPr lIns="91425" tIns="91425" rIns="91425" bIns="91425" anchor="ctr" anchorCtr="0">
            <a:noAutofit/>
          </a:bodyPr>
          <a:lstStyle/>
          <a:p>
            <a:pPr lvl="0">
              <a:spcBef>
                <a:spcPts val="0"/>
              </a:spcBef>
              <a:buNone/>
            </a:pPr>
            <a:endParaRPr dirty="0"/>
          </a:p>
        </p:txBody>
      </p:sp>
      <p:sp>
        <p:nvSpPr>
          <p:cNvPr id="66" name="Shape 66"/>
          <p:cNvSpPr/>
          <p:nvPr/>
        </p:nvSpPr>
        <p:spPr>
          <a:xfrm flipH="1">
            <a:off x="472133" y="-9525"/>
            <a:ext cx="518400" cy="749100"/>
          </a:xfrm>
          <a:prstGeom prst="parallelogram">
            <a:avLst>
              <a:gd name="adj" fmla="val 75009"/>
            </a:avLst>
          </a:prstGeom>
          <a:solidFill>
            <a:srgbClr val="FF8700"/>
          </a:solidFill>
          <a:ln>
            <a:noFill/>
          </a:ln>
        </p:spPr>
        <p:txBody>
          <a:bodyPr lIns="91425" tIns="91425" rIns="91425" bIns="91425" anchor="ctr" anchorCtr="0">
            <a:noAutofit/>
          </a:bodyPr>
          <a:lstStyle/>
          <a:p>
            <a:pPr lvl="0">
              <a:spcBef>
                <a:spcPts val="0"/>
              </a:spcBef>
              <a:buNone/>
            </a:pPr>
            <a:endParaRPr dirty="0"/>
          </a:p>
        </p:txBody>
      </p:sp>
      <p:sp>
        <p:nvSpPr>
          <p:cNvPr id="67" name="Shape 67"/>
          <p:cNvSpPr/>
          <p:nvPr/>
        </p:nvSpPr>
        <p:spPr>
          <a:xfrm flipH="1">
            <a:off x="742953" y="272850"/>
            <a:ext cx="7505700" cy="749100"/>
          </a:xfrm>
          <a:prstGeom prst="parallelogram">
            <a:avLst>
              <a:gd name="adj" fmla="val 51542"/>
            </a:avLst>
          </a:prstGeom>
          <a:solidFill>
            <a:srgbClr val="222222"/>
          </a:solidFill>
          <a:ln>
            <a:noFill/>
          </a:ln>
        </p:spPr>
        <p:txBody>
          <a:bodyPr lIns="91425" tIns="91425" rIns="91425" bIns="91425" anchor="ctr" anchorCtr="0">
            <a:noAutofit/>
          </a:bodyPr>
          <a:lstStyle/>
          <a:p>
            <a:pPr lvl="0">
              <a:spcBef>
                <a:spcPts val="0"/>
              </a:spcBef>
              <a:buNone/>
            </a:pPr>
            <a:endParaRPr dirty="0"/>
          </a:p>
        </p:txBody>
      </p:sp>
      <p:sp>
        <p:nvSpPr>
          <p:cNvPr id="68" name="Shape 68"/>
          <p:cNvSpPr/>
          <p:nvPr/>
        </p:nvSpPr>
        <p:spPr>
          <a:xfrm flipH="1">
            <a:off x="7861618" y="272850"/>
            <a:ext cx="1759200" cy="7491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dirty="0"/>
          </a:p>
        </p:txBody>
      </p:sp>
      <p:sp>
        <p:nvSpPr>
          <p:cNvPr id="69" name="Shape 69"/>
          <p:cNvSpPr/>
          <p:nvPr/>
        </p:nvSpPr>
        <p:spPr>
          <a:xfrm flipH="1">
            <a:off x="990374" y="4925850"/>
            <a:ext cx="8369700" cy="2280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dirty="0"/>
          </a:p>
        </p:txBody>
      </p:sp>
      <p:sp>
        <p:nvSpPr>
          <p:cNvPr id="70" name="Shape 70"/>
          <p:cNvSpPr txBox="1">
            <a:spLocks noGrp="1"/>
          </p:cNvSpPr>
          <p:nvPr>
            <p:ph type="title"/>
          </p:nvPr>
        </p:nvSpPr>
        <p:spPr>
          <a:xfrm>
            <a:off x="1104900" y="276075"/>
            <a:ext cx="6724500" cy="749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71" name="Shape 71"/>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89"/>
        <p:cNvGrpSpPr/>
        <p:nvPr/>
      </p:nvGrpSpPr>
      <p:grpSpPr>
        <a:xfrm>
          <a:off x="0" y="0"/>
          <a:ext cx="0" cy="0"/>
          <a:chOff x="0" y="0"/>
          <a:chExt cx="0" cy="0"/>
        </a:xfrm>
      </p:grpSpPr>
      <p:sp>
        <p:nvSpPr>
          <p:cNvPr id="90" name="Shape 90"/>
          <p:cNvSpPr/>
          <p:nvPr/>
        </p:nvSpPr>
        <p:spPr>
          <a:xfrm>
            <a:off x="-55075" y="-38100"/>
            <a:ext cx="3312625" cy="5214650"/>
          </a:xfrm>
          <a:custGeom>
            <a:avLst/>
            <a:gdLst/>
            <a:ahLst/>
            <a:cxnLst/>
            <a:rect l="0" t="0" r="0" b="0"/>
            <a:pathLst>
              <a:path w="132505" h="208586" extrusionOk="0">
                <a:moveTo>
                  <a:pt x="132505" y="207264"/>
                </a:moveTo>
                <a:lnTo>
                  <a:pt x="25063" y="0"/>
                </a:lnTo>
                <a:lnTo>
                  <a:pt x="0" y="202"/>
                </a:lnTo>
                <a:lnTo>
                  <a:pt x="1322" y="208586"/>
                </a:lnTo>
                <a:close/>
              </a:path>
            </a:pathLst>
          </a:custGeom>
          <a:solidFill>
            <a:srgbClr val="F3F3F3"/>
          </a:solidFill>
          <a:ln>
            <a:noFill/>
          </a:ln>
        </p:spPr>
      </p:sp>
      <p:sp>
        <p:nvSpPr>
          <p:cNvPr id="91" name="Shape 91"/>
          <p:cNvSpPr/>
          <p:nvPr/>
        </p:nvSpPr>
        <p:spPr>
          <a:xfrm flipH="1">
            <a:off x="-903537" y="-17561"/>
            <a:ext cx="1759200" cy="749100"/>
          </a:xfrm>
          <a:prstGeom prst="parallelogram">
            <a:avLst>
              <a:gd name="adj" fmla="val 51542"/>
            </a:avLst>
          </a:prstGeom>
          <a:solidFill>
            <a:srgbClr val="222222"/>
          </a:solidFill>
          <a:ln>
            <a:noFill/>
          </a:ln>
        </p:spPr>
        <p:txBody>
          <a:bodyPr lIns="91425" tIns="91425" rIns="91425" bIns="91425" anchor="ctr" anchorCtr="0">
            <a:noAutofit/>
          </a:bodyPr>
          <a:lstStyle/>
          <a:p>
            <a:pPr lvl="0">
              <a:spcBef>
                <a:spcPts val="0"/>
              </a:spcBef>
              <a:buNone/>
            </a:pPr>
            <a:endParaRPr dirty="0"/>
          </a:p>
        </p:txBody>
      </p:sp>
      <p:sp>
        <p:nvSpPr>
          <p:cNvPr id="92" name="Shape 92"/>
          <p:cNvSpPr/>
          <p:nvPr/>
        </p:nvSpPr>
        <p:spPr>
          <a:xfrm flipH="1">
            <a:off x="472133" y="-9525"/>
            <a:ext cx="518400" cy="749100"/>
          </a:xfrm>
          <a:prstGeom prst="parallelogram">
            <a:avLst>
              <a:gd name="adj" fmla="val 75009"/>
            </a:avLst>
          </a:prstGeom>
          <a:solidFill>
            <a:srgbClr val="FF8700"/>
          </a:solidFill>
          <a:ln>
            <a:noFill/>
          </a:ln>
        </p:spPr>
        <p:txBody>
          <a:bodyPr lIns="91425" tIns="91425" rIns="91425" bIns="91425" anchor="ctr" anchorCtr="0">
            <a:noAutofit/>
          </a:bodyPr>
          <a:lstStyle/>
          <a:p>
            <a:pPr lvl="0">
              <a:spcBef>
                <a:spcPts val="0"/>
              </a:spcBef>
              <a:buNone/>
            </a:pPr>
            <a:endParaRPr dirty="0"/>
          </a:p>
        </p:txBody>
      </p:sp>
      <p:sp>
        <p:nvSpPr>
          <p:cNvPr id="93" name="Shape 93"/>
          <p:cNvSpPr/>
          <p:nvPr/>
        </p:nvSpPr>
        <p:spPr>
          <a:xfrm flipH="1">
            <a:off x="990374" y="4925850"/>
            <a:ext cx="8369700" cy="2280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dirty="0"/>
          </a:p>
        </p:txBody>
      </p:sp>
      <p:sp>
        <p:nvSpPr>
          <p:cNvPr id="94" name="Shape 94"/>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04900" y="276075"/>
            <a:ext cx="6724500" cy="749100"/>
          </a:xfrm>
          <a:prstGeom prst="rect">
            <a:avLst/>
          </a:prstGeom>
          <a:noFill/>
          <a:ln>
            <a:noFill/>
          </a:ln>
        </p:spPr>
        <p:txBody>
          <a:bodyPr lIns="91425" tIns="91425" rIns="91425" bIns="91425" anchor="ctr" anchorCtr="0"/>
          <a:lstStyle>
            <a:lvl1pPr lvl="0">
              <a:spcBef>
                <a:spcPts val="0"/>
              </a:spcBef>
              <a:buClr>
                <a:srgbClr val="FFFFFF"/>
              </a:buClr>
              <a:buSzPct val="100000"/>
              <a:buFont typeface="Dosis"/>
              <a:buNone/>
              <a:defRPr sz="2400">
                <a:solidFill>
                  <a:srgbClr val="FFFFFF"/>
                </a:solidFill>
                <a:latin typeface="Dosis"/>
                <a:ea typeface="Dosis"/>
                <a:cs typeface="Dosis"/>
                <a:sym typeface="Dosis"/>
              </a:defRPr>
            </a:lvl1pPr>
            <a:lvl2pPr lvl="1">
              <a:spcBef>
                <a:spcPts val="0"/>
              </a:spcBef>
              <a:buClr>
                <a:srgbClr val="FFFFFF"/>
              </a:buClr>
              <a:buSzPct val="100000"/>
              <a:buFont typeface="Dosis"/>
              <a:buNone/>
              <a:defRPr sz="2400">
                <a:solidFill>
                  <a:srgbClr val="FFFFFF"/>
                </a:solidFill>
                <a:latin typeface="Dosis"/>
                <a:ea typeface="Dosis"/>
                <a:cs typeface="Dosis"/>
                <a:sym typeface="Dosis"/>
              </a:defRPr>
            </a:lvl2pPr>
            <a:lvl3pPr lvl="2">
              <a:spcBef>
                <a:spcPts val="0"/>
              </a:spcBef>
              <a:buClr>
                <a:srgbClr val="FFFFFF"/>
              </a:buClr>
              <a:buSzPct val="100000"/>
              <a:buFont typeface="Dosis"/>
              <a:buNone/>
              <a:defRPr sz="2400">
                <a:solidFill>
                  <a:srgbClr val="FFFFFF"/>
                </a:solidFill>
                <a:latin typeface="Dosis"/>
                <a:ea typeface="Dosis"/>
                <a:cs typeface="Dosis"/>
                <a:sym typeface="Dosis"/>
              </a:defRPr>
            </a:lvl3pPr>
            <a:lvl4pPr lvl="3">
              <a:spcBef>
                <a:spcPts val="0"/>
              </a:spcBef>
              <a:buClr>
                <a:srgbClr val="FFFFFF"/>
              </a:buClr>
              <a:buSzPct val="100000"/>
              <a:buFont typeface="Dosis"/>
              <a:buNone/>
              <a:defRPr sz="2400">
                <a:solidFill>
                  <a:srgbClr val="FFFFFF"/>
                </a:solidFill>
                <a:latin typeface="Dosis"/>
                <a:ea typeface="Dosis"/>
                <a:cs typeface="Dosis"/>
                <a:sym typeface="Dosis"/>
              </a:defRPr>
            </a:lvl4pPr>
            <a:lvl5pPr lvl="4">
              <a:spcBef>
                <a:spcPts val="0"/>
              </a:spcBef>
              <a:buClr>
                <a:srgbClr val="FFFFFF"/>
              </a:buClr>
              <a:buSzPct val="100000"/>
              <a:buFont typeface="Dosis"/>
              <a:buNone/>
              <a:defRPr sz="2400">
                <a:solidFill>
                  <a:srgbClr val="FFFFFF"/>
                </a:solidFill>
                <a:latin typeface="Dosis"/>
                <a:ea typeface="Dosis"/>
                <a:cs typeface="Dosis"/>
                <a:sym typeface="Dosis"/>
              </a:defRPr>
            </a:lvl5pPr>
            <a:lvl6pPr lvl="5">
              <a:spcBef>
                <a:spcPts val="0"/>
              </a:spcBef>
              <a:buClr>
                <a:srgbClr val="FFFFFF"/>
              </a:buClr>
              <a:buSzPct val="100000"/>
              <a:buFont typeface="Dosis"/>
              <a:buNone/>
              <a:defRPr sz="2400">
                <a:solidFill>
                  <a:srgbClr val="FFFFFF"/>
                </a:solidFill>
                <a:latin typeface="Dosis"/>
                <a:ea typeface="Dosis"/>
                <a:cs typeface="Dosis"/>
                <a:sym typeface="Dosis"/>
              </a:defRPr>
            </a:lvl6pPr>
            <a:lvl7pPr lvl="6">
              <a:spcBef>
                <a:spcPts val="0"/>
              </a:spcBef>
              <a:buClr>
                <a:srgbClr val="FFFFFF"/>
              </a:buClr>
              <a:buSzPct val="100000"/>
              <a:buFont typeface="Dosis"/>
              <a:buNone/>
              <a:defRPr sz="2400">
                <a:solidFill>
                  <a:srgbClr val="FFFFFF"/>
                </a:solidFill>
                <a:latin typeface="Dosis"/>
                <a:ea typeface="Dosis"/>
                <a:cs typeface="Dosis"/>
                <a:sym typeface="Dosis"/>
              </a:defRPr>
            </a:lvl7pPr>
            <a:lvl8pPr lvl="7">
              <a:spcBef>
                <a:spcPts val="0"/>
              </a:spcBef>
              <a:buClr>
                <a:srgbClr val="FFFFFF"/>
              </a:buClr>
              <a:buSzPct val="100000"/>
              <a:buFont typeface="Dosis"/>
              <a:buNone/>
              <a:defRPr sz="2400">
                <a:solidFill>
                  <a:srgbClr val="FFFFFF"/>
                </a:solidFill>
                <a:latin typeface="Dosis"/>
                <a:ea typeface="Dosis"/>
                <a:cs typeface="Dosis"/>
                <a:sym typeface="Dosis"/>
              </a:defRPr>
            </a:lvl8pPr>
            <a:lvl9pPr lvl="8">
              <a:spcBef>
                <a:spcPts val="0"/>
              </a:spcBef>
              <a:buClr>
                <a:srgbClr val="FFFFFF"/>
              </a:buClr>
              <a:buSzPct val="100000"/>
              <a:buFont typeface="Dosis"/>
              <a:buNone/>
              <a:defRPr sz="2400">
                <a:solidFill>
                  <a:srgbClr val="FFFFFF"/>
                </a:solidFill>
                <a:latin typeface="Dosis"/>
                <a:ea typeface="Dosis"/>
                <a:cs typeface="Dosis"/>
                <a:sym typeface="Dosis"/>
              </a:defRPr>
            </a:lvl9pPr>
          </a:lstStyle>
          <a:p>
            <a:endParaRPr/>
          </a:p>
        </p:txBody>
      </p:sp>
      <p:sp>
        <p:nvSpPr>
          <p:cNvPr id="7" name="Shape 7"/>
          <p:cNvSpPr txBox="1">
            <a:spLocks noGrp="1"/>
          </p:cNvSpPr>
          <p:nvPr>
            <p:ph type="body" idx="1"/>
          </p:nvPr>
        </p:nvSpPr>
        <p:spPr>
          <a:xfrm>
            <a:off x="1104900" y="1200150"/>
            <a:ext cx="7581900" cy="3725700"/>
          </a:xfrm>
          <a:prstGeom prst="rect">
            <a:avLst/>
          </a:prstGeom>
          <a:noFill/>
          <a:ln>
            <a:noFill/>
          </a:ln>
        </p:spPr>
        <p:txBody>
          <a:bodyPr lIns="91425" tIns="91425" rIns="91425" bIns="91425" anchor="t" anchorCtr="0"/>
          <a:lstStyle>
            <a:lvl1pPr lvl="0">
              <a:spcBef>
                <a:spcPts val="600"/>
              </a:spcBef>
              <a:buClr>
                <a:srgbClr val="FF8700"/>
              </a:buClr>
              <a:buSzPct val="100000"/>
              <a:buFont typeface="Roboto"/>
              <a:buChar char="▸"/>
              <a:defRPr sz="3000">
                <a:solidFill>
                  <a:srgbClr val="222222"/>
                </a:solidFill>
                <a:latin typeface="Roboto"/>
                <a:ea typeface="Roboto"/>
                <a:cs typeface="Roboto"/>
                <a:sym typeface="Roboto"/>
              </a:defRPr>
            </a:lvl1pPr>
            <a:lvl2pPr lvl="1">
              <a:spcBef>
                <a:spcPts val="480"/>
              </a:spcBef>
              <a:buClr>
                <a:srgbClr val="FF8700"/>
              </a:buClr>
              <a:buSzPct val="100000"/>
              <a:buFont typeface="Roboto"/>
              <a:buChar char="▹"/>
              <a:defRPr sz="2400">
                <a:solidFill>
                  <a:srgbClr val="222222"/>
                </a:solidFill>
                <a:latin typeface="Roboto"/>
                <a:ea typeface="Roboto"/>
                <a:cs typeface="Roboto"/>
                <a:sym typeface="Roboto"/>
              </a:defRPr>
            </a:lvl2pPr>
            <a:lvl3pPr lvl="2">
              <a:spcBef>
                <a:spcPts val="480"/>
              </a:spcBef>
              <a:buClr>
                <a:srgbClr val="FF8700"/>
              </a:buClr>
              <a:buSzPct val="100000"/>
              <a:buFont typeface="Roboto"/>
              <a:buChar char="▹"/>
              <a:defRPr sz="2400">
                <a:solidFill>
                  <a:srgbClr val="222222"/>
                </a:solidFill>
                <a:latin typeface="Roboto"/>
                <a:ea typeface="Roboto"/>
                <a:cs typeface="Roboto"/>
                <a:sym typeface="Roboto"/>
              </a:defRPr>
            </a:lvl3pPr>
            <a:lvl4pPr lvl="3">
              <a:spcBef>
                <a:spcPts val="360"/>
              </a:spcBef>
              <a:buClr>
                <a:srgbClr val="FF8700"/>
              </a:buClr>
              <a:buSzPct val="100000"/>
              <a:buFont typeface="Roboto"/>
              <a:buChar char="▹"/>
              <a:defRPr sz="1800">
                <a:solidFill>
                  <a:srgbClr val="222222"/>
                </a:solidFill>
                <a:latin typeface="Roboto"/>
                <a:ea typeface="Roboto"/>
                <a:cs typeface="Roboto"/>
                <a:sym typeface="Roboto"/>
              </a:defRPr>
            </a:lvl4pPr>
            <a:lvl5pPr lvl="4">
              <a:spcBef>
                <a:spcPts val="360"/>
              </a:spcBef>
              <a:buClr>
                <a:srgbClr val="FF8700"/>
              </a:buClr>
              <a:buSzPct val="100000"/>
              <a:buFont typeface="Roboto"/>
              <a:buChar char="▹"/>
              <a:defRPr sz="1800">
                <a:solidFill>
                  <a:srgbClr val="222222"/>
                </a:solidFill>
                <a:latin typeface="Roboto"/>
                <a:ea typeface="Roboto"/>
                <a:cs typeface="Roboto"/>
                <a:sym typeface="Roboto"/>
              </a:defRPr>
            </a:lvl5pPr>
            <a:lvl6pPr lvl="5">
              <a:spcBef>
                <a:spcPts val="360"/>
              </a:spcBef>
              <a:buClr>
                <a:srgbClr val="FF8700"/>
              </a:buClr>
              <a:buSzPct val="100000"/>
              <a:buFont typeface="Roboto"/>
              <a:buChar char="▹"/>
              <a:defRPr sz="1800">
                <a:solidFill>
                  <a:srgbClr val="222222"/>
                </a:solidFill>
                <a:latin typeface="Roboto"/>
                <a:ea typeface="Roboto"/>
                <a:cs typeface="Roboto"/>
                <a:sym typeface="Roboto"/>
              </a:defRPr>
            </a:lvl6pPr>
            <a:lvl7pPr lvl="6">
              <a:spcBef>
                <a:spcPts val="360"/>
              </a:spcBef>
              <a:buClr>
                <a:srgbClr val="FF8700"/>
              </a:buClr>
              <a:buSzPct val="100000"/>
              <a:buFont typeface="Roboto"/>
              <a:buChar char="▹"/>
              <a:defRPr sz="1800">
                <a:solidFill>
                  <a:srgbClr val="222222"/>
                </a:solidFill>
                <a:latin typeface="Roboto"/>
                <a:ea typeface="Roboto"/>
                <a:cs typeface="Roboto"/>
                <a:sym typeface="Roboto"/>
              </a:defRPr>
            </a:lvl7pPr>
            <a:lvl8pPr lvl="7">
              <a:spcBef>
                <a:spcPts val="360"/>
              </a:spcBef>
              <a:buClr>
                <a:srgbClr val="FF8700"/>
              </a:buClr>
              <a:buSzPct val="100000"/>
              <a:buFont typeface="Roboto"/>
              <a:buChar char="▹"/>
              <a:defRPr sz="1800">
                <a:solidFill>
                  <a:srgbClr val="222222"/>
                </a:solidFill>
                <a:latin typeface="Roboto"/>
                <a:ea typeface="Roboto"/>
                <a:cs typeface="Roboto"/>
                <a:sym typeface="Roboto"/>
              </a:defRPr>
            </a:lvl8pPr>
            <a:lvl9pPr lvl="8">
              <a:spcBef>
                <a:spcPts val="360"/>
              </a:spcBef>
              <a:buClr>
                <a:srgbClr val="FF8700"/>
              </a:buClr>
              <a:buSzPct val="100000"/>
              <a:buFont typeface="Roboto"/>
              <a:buChar char="▹"/>
              <a:defRPr sz="1800">
                <a:solidFill>
                  <a:srgbClr val="22222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0" y="0"/>
            <a:ext cx="594900" cy="731700"/>
          </a:xfrm>
          <a:prstGeom prst="rect">
            <a:avLst/>
          </a:prstGeom>
          <a:noFill/>
          <a:ln>
            <a:noFill/>
          </a:ln>
        </p:spPr>
        <p:txBody>
          <a:bodyPr lIns="91425" tIns="91425" rIns="91425" bIns="91425" anchor="ctr" anchorCtr="0">
            <a:noAutofit/>
          </a:bodyPr>
          <a:lstStyle/>
          <a:p>
            <a:pPr lvl="0" algn="ctr">
              <a:spcBef>
                <a:spcPts val="0"/>
              </a:spcBef>
              <a:buNone/>
            </a:pPr>
            <a:fld id="{00000000-1234-1234-1234-123412341234}" type="slidenum">
              <a:rPr lang="en" sz="1300" b="1">
                <a:solidFill>
                  <a:srgbClr val="FFFFFF"/>
                </a:solidFill>
                <a:latin typeface="Roboto"/>
                <a:ea typeface="Roboto"/>
                <a:cs typeface="Roboto"/>
                <a:sym typeface="Roboto"/>
              </a:rPr>
              <a:t>‹#›</a:t>
            </a:fld>
            <a:endParaRPr lang="en" sz="1300" b="1">
              <a:solidFill>
                <a:srgbClr val="FFFFFF"/>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4" r:id="rId5"/>
    <p:sldLayoutId id="2147483657"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p:cNvGrpSpPr/>
        <p:nvPr/>
      </p:nvGrpSpPr>
      <p:grpSpPr>
        <a:xfrm>
          <a:off x="0" y="0"/>
          <a:ext cx="0" cy="0"/>
          <a:chOff x="0" y="0"/>
          <a:chExt cx="0" cy="0"/>
        </a:xfrm>
      </p:grpSpPr>
      <p:sp>
        <p:nvSpPr>
          <p:cNvPr id="105" name="Shape 105"/>
          <p:cNvSpPr txBox="1">
            <a:spLocks noGrp="1"/>
          </p:cNvSpPr>
          <p:nvPr>
            <p:ph type="ctrTitle"/>
          </p:nvPr>
        </p:nvSpPr>
        <p:spPr>
          <a:xfrm>
            <a:off x="1028475" y="0"/>
            <a:ext cx="5238600" cy="4020000"/>
          </a:xfrm>
          <a:prstGeom prst="rect">
            <a:avLst/>
          </a:prstGeom>
        </p:spPr>
        <p:txBody>
          <a:bodyPr lIns="91425" tIns="91425" rIns="91425" bIns="91425" anchor="b" anchorCtr="0">
            <a:noAutofit/>
          </a:bodyPr>
          <a:lstStyle/>
          <a:p>
            <a:pPr lvl="0">
              <a:spcBef>
                <a:spcPts val="0"/>
              </a:spcBef>
              <a:buNone/>
            </a:pPr>
            <a:r>
              <a:rPr lang="en-US" dirty="0"/>
              <a:t/>
            </a:r>
            <a:br>
              <a:rPr lang="en-US" dirty="0"/>
            </a:br>
            <a:r>
              <a:rPr lang="en-US" dirty="0"/>
              <a:t>LENDING CLUB LOAN ANALYSIS </a:t>
            </a:r>
            <a:endParaRPr lang="en" dirty="0"/>
          </a:p>
        </p:txBody>
      </p:sp>
      <p:sp>
        <p:nvSpPr>
          <p:cNvPr id="2" name="TextBox 1"/>
          <p:cNvSpPr txBox="1"/>
          <p:nvPr/>
        </p:nvSpPr>
        <p:spPr>
          <a:xfrm>
            <a:off x="76733" y="4638966"/>
            <a:ext cx="1598601" cy="307777"/>
          </a:xfrm>
          <a:prstGeom prst="rect">
            <a:avLst/>
          </a:prstGeom>
          <a:noFill/>
        </p:spPr>
        <p:txBody>
          <a:bodyPr wrap="square" rtlCol="0">
            <a:spAutoFit/>
          </a:bodyPr>
          <a:lstStyle/>
          <a:p>
            <a:r>
              <a:rPr lang="en-US" dirty="0">
                <a:solidFill>
                  <a:schemeClr val="bg1"/>
                </a:solidFill>
                <a:latin typeface="Dosis" panose="020B0604020202020204" charset="0"/>
              </a:rPr>
              <a:t>PROJECT GROUP #1</a:t>
            </a:r>
          </a:p>
        </p:txBody>
      </p:sp>
      <p:sp>
        <p:nvSpPr>
          <p:cNvPr id="4" name="TextBox 3"/>
          <p:cNvSpPr txBox="1"/>
          <p:nvPr/>
        </p:nvSpPr>
        <p:spPr>
          <a:xfrm>
            <a:off x="1675334" y="4469690"/>
            <a:ext cx="1598601" cy="646331"/>
          </a:xfrm>
          <a:prstGeom prst="rect">
            <a:avLst/>
          </a:prstGeom>
          <a:noFill/>
        </p:spPr>
        <p:txBody>
          <a:bodyPr wrap="square" rtlCol="0">
            <a:spAutoFit/>
          </a:bodyPr>
          <a:lstStyle/>
          <a:p>
            <a:r>
              <a:rPr lang="en-US" sz="1200" dirty="0">
                <a:solidFill>
                  <a:schemeClr val="bg1"/>
                </a:solidFill>
                <a:latin typeface="Dosis" panose="020B0604020202020204" charset="0"/>
              </a:rPr>
              <a:t>JOSEPH ANDERSON</a:t>
            </a:r>
          </a:p>
          <a:p>
            <a:r>
              <a:rPr lang="en-US" sz="1200" dirty="0">
                <a:solidFill>
                  <a:schemeClr val="bg1"/>
                </a:solidFill>
                <a:latin typeface="Dosis" panose="020B0604020202020204" charset="0"/>
              </a:rPr>
              <a:t>TRAVIS BLACKWELL</a:t>
            </a:r>
          </a:p>
          <a:p>
            <a:r>
              <a:rPr lang="en-US" sz="1200" dirty="0">
                <a:solidFill>
                  <a:schemeClr val="bg1"/>
                </a:solidFill>
                <a:latin typeface="Dosis" panose="020B0604020202020204" charset="0"/>
              </a:rPr>
              <a:t>PRATHAP HARIHARAN</a:t>
            </a:r>
          </a:p>
        </p:txBody>
      </p:sp>
      <p:sp>
        <p:nvSpPr>
          <p:cNvPr id="5" name="TextBox 4"/>
          <p:cNvSpPr txBox="1"/>
          <p:nvPr/>
        </p:nvSpPr>
        <p:spPr>
          <a:xfrm>
            <a:off x="5536490" y="4469688"/>
            <a:ext cx="1598601" cy="646331"/>
          </a:xfrm>
          <a:prstGeom prst="rect">
            <a:avLst/>
          </a:prstGeom>
          <a:noFill/>
        </p:spPr>
        <p:txBody>
          <a:bodyPr wrap="square" rtlCol="0">
            <a:spAutoFit/>
          </a:bodyPr>
          <a:lstStyle/>
          <a:p>
            <a:r>
              <a:rPr lang="en-US" sz="1200" dirty="0">
                <a:solidFill>
                  <a:schemeClr val="bg1"/>
                </a:solidFill>
                <a:latin typeface="Dosis" panose="020B0604020202020204" charset="0"/>
              </a:rPr>
              <a:t>APRIL 27, 2017</a:t>
            </a:r>
          </a:p>
          <a:p>
            <a:r>
              <a:rPr lang="en-US" sz="1200" dirty="0">
                <a:solidFill>
                  <a:schemeClr val="bg1"/>
                </a:solidFill>
                <a:latin typeface="Dosis" panose="020B0604020202020204" charset="0"/>
              </a:rPr>
              <a:t>BIT 5534</a:t>
            </a:r>
          </a:p>
          <a:p>
            <a:r>
              <a:rPr lang="en-US" sz="1200" dirty="0">
                <a:solidFill>
                  <a:schemeClr val="bg1"/>
                </a:solidFill>
                <a:latin typeface="Dosis" panose="020B0604020202020204" charset="0"/>
              </a:rPr>
              <a:t>DR. RAYMOND L. MAJOR</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NEURAL NETWORKS</a:t>
            </a:r>
          </a:p>
        </p:txBody>
      </p:sp>
      <p:sp>
        <p:nvSpPr>
          <p:cNvPr id="3" name="Text Placeholder 2"/>
          <p:cNvSpPr>
            <a:spLocks noGrp="1"/>
          </p:cNvSpPr>
          <p:nvPr>
            <p:ph type="body" idx="1"/>
          </p:nvPr>
        </p:nvSpPr>
        <p:spPr>
          <a:xfrm>
            <a:off x="1104899" y="1025175"/>
            <a:ext cx="4983959" cy="3812349"/>
          </a:xfrm>
        </p:spPr>
        <p:txBody>
          <a:bodyPr/>
          <a:lstStyle/>
          <a:p>
            <a:pPr>
              <a:buNone/>
            </a:pPr>
            <a:r>
              <a:rPr lang="en-US" sz="1400" dirty="0"/>
              <a:t>Neural Networks model utilized a subset of the data, consisting of 1,000 randomly selected records. We want to identify all relationships that exists between the input variables (X) and the response variable (Y). The data is observed as having a good fit if the validation data supports the training data, and we interpret a good-fit by applying a limiter of </a:t>
            </a:r>
            <a:r>
              <a:rPr lang="en-US" sz="1400" b="1" dirty="0"/>
              <a:t>&lt;5 for the difference of the R Squared</a:t>
            </a:r>
            <a:r>
              <a:rPr lang="en-US" sz="1400" dirty="0"/>
              <a:t> value between both data sets. </a:t>
            </a:r>
          </a:p>
          <a:p>
            <a:pPr>
              <a:buNone/>
            </a:pPr>
            <a:endParaRPr lang="en-US" sz="1400" dirty="0"/>
          </a:p>
          <a:p>
            <a:pPr>
              <a:buNone/>
            </a:pPr>
            <a:r>
              <a:rPr lang="en-US" sz="1400" dirty="0"/>
              <a:t>After some configurations, we found that using the standard validation method of holdback, with a proportion of 1/3 with a single layer model utilizing 3 nodes and one linear activation produced the best results when boosted by a factor of 10 with a learning rate of 10%. </a:t>
            </a:r>
          </a:p>
          <a:p>
            <a:pPr>
              <a:buNone/>
            </a:pPr>
            <a:endParaRPr lang="en-US" sz="1400" dirty="0"/>
          </a:p>
          <a:p>
            <a:pPr>
              <a:buNone/>
            </a:pPr>
            <a:r>
              <a:rPr lang="en-US" sz="1400" dirty="0"/>
              <a:t>We further tested the model by adding additional nodes and layers to </a:t>
            </a:r>
            <a:r>
              <a:rPr lang="en-US" sz="1400" dirty="0" smtClean="0"/>
              <a:t>the model </a:t>
            </a:r>
            <a:r>
              <a:rPr lang="en-US" sz="1400" dirty="0"/>
              <a:t>in order to see if we could duplicate the results. </a:t>
            </a:r>
          </a:p>
          <a:p>
            <a:pPr>
              <a:buNone/>
            </a:pPr>
            <a:endParaRPr lang="en-US" sz="1400" dirty="0"/>
          </a:p>
          <a:p>
            <a:pPr>
              <a:buNone/>
            </a:pPr>
            <a:endParaRPr lang="en-US" sz="1400" dirty="0"/>
          </a:p>
          <a:p>
            <a:pPr>
              <a:buNone/>
            </a:pPr>
            <a:endParaRPr lang="en-US" sz="1400" dirty="0"/>
          </a:p>
          <a:p>
            <a:pPr>
              <a:buNone/>
            </a:pPr>
            <a:endParaRPr lang="en-US" sz="140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10</a:t>
            </a:fld>
            <a:endParaRPr lang="en"/>
          </a:p>
        </p:txBody>
      </p:sp>
      <p:pic>
        <p:nvPicPr>
          <p:cNvPr id="5" name="Picture 4"/>
          <p:cNvPicPr>
            <a:picLocks noChangeAspect="1"/>
          </p:cNvPicPr>
          <p:nvPr/>
        </p:nvPicPr>
        <p:blipFill>
          <a:blip r:embed="rId3"/>
          <a:stretch>
            <a:fillRect/>
          </a:stretch>
        </p:blipFill>
        <p:spPr>
          <a:xfrm>
            <a:off x="6088859" y="1644982"/>
            <a:ext cx="2801643" cy="2572734"/>
          </a:xfrm>
          <a:prstGeom prst="rect">
            <a:avLst/>
          </a:prstGeom>
        </p:spPr>
      </p:pic>
    </p:spTree>
    <p:extLst>
      <p:ext uri="{BB962C8B-B14F-4D97-AF65-F5344CB8AC3E}">
        <p14:creationId xmlns:p14="http://schemas.microsoft.com/office/powerpoint/2010/main" val="27914018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MODEL COMPARISON</a:t>
            </a:r>
          </a:p>
        </p:txBody>
      </p:sp>
      <p:sp>
        <p:nvSpPr>
          <p:cNvPr id="3" name="Slide Number Placeholder 2"/>
          <p:cNvSpPr>
            <a:spLocks noGrp="1"/>
          </p:cNvSpPr>
          <p:nvPr>
            <p:ph type="sldNum" idx="12"/>
          </p:nvPr>
        </p:nvSpPr>
        <p:spPr/>
        <p:txBody>
          <a:bodyPr/>
          <a:lstStyle/>
          <a:p>
            <a:pPr lvl="0">
              <a:spcBef>
                <a:spcPts val="0"/>
              </a:spcBef>
              <a:buNone/>
            </a:pPr>
            <a:fld id="{00000000-1234-1234-1234-123412341234}" type="slidenum">
              <a:rPr lang="en" smtClean="0"/>
              <a:t>11</a:t>
            </a:fld>
            <a:endParaRPr lang="en"/>
          </a:p>
        </p:txBody>
      </p:sp>
      <p:graphicFrame>
        <p:nvGraphicFramePr>
          <p:cNvPr id="5" name="Diagram 4"/>
          <p:cNvGraphicFramePr/>
          <p:nvPr>
            <p:extLst>
              <p:ext uri="{D42A27DB-BD31-4B8C-83A1-F6EECF244321}">
                <p14:modId xmlns:p14="http://schemas.microsoft.com/office/powerpoint/2010/main" val="1922906261"/>
              </p:ext>
            </p:extLst>
          </p:nvPr>
        </p:nvGraphicFramePr>
        <p:xfrm>
          <a:off x="974912" y="2240651"/>
          <a:ext cx="7994276" cy="18893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974912" y="1163097"/>
            <a:ext cx="7723094" cy="954107"/>
          </a:xfrm>
          <a:prstGeom prst="rect">
            <a:avLst/>
          </a:prstGeom>
          <a:noFill/>
        </p:spPr>
        <p:txBody>
          <a:bodyPr wrap="square" rtlCol="0">
            <a:spAutoFit/>
          </a:bodyPr>
          <a:lstStyle/>
          <a:p>
            <a:r>
              <a:rPr lang="en-US" dirty="0">
                <a:latin typeface="Roboto" panose="020B0604020202020204" charset="0"/>
                <a:ea typeface="Roboto" panose="020B0604020202020204" charset="0"/>
              </a:rPr>
              <a:t>We evaluated our models by retesting them with a selected subset of data, consisting of the same independent variables and a binary dependent variable. We </a:t>
            </a:r>
            <a:r>
              <a:rPr lang="en-US" dirty="0" smtClean="0">
                <a:latin typeface="Roboto" panose="020B0604020202020204" charset="0"/>
                <a:ea typeface="Roboto" panose="020B0604020202020204" charset="0"/>
              </a:rPr>
              <a:t>compared </a:t>
            </a:r>
            <a:r>
              <a:rPr lang="en-US" dirty="0">
                <a:latin typeface="Roboto" panose="020B0604020202020204" charset="0"/>
                <a:ea typeface="Roboto" panose="020B0604020202020204" charset="0"/>
              </a:rPr>
              <a:t>their results using four parameters: </a:t>
            </a:r>
            <a:r>
              <a:rPr lang="en-US" b="1" dirty="0">
                <a:latin typeface="Roboto" panose="020B0604020202020204" charset="0"/>
                <a:ea typeface="Roboto" panose="020B0604020202020204" charset="0"/>
              </a:rPr>
              <a:t>Confusion matrix</a:t>
            </a:r>
            <a:r>
              <a:rPr lang="en-US" dirty="0">
                <a:latin typeface="Roboto" panose="020B0604020202020204" charset="0"/>
                <a:ea typeface="Roboto" panose="020B0604020202020204" charset="0"/>
              </a:rPr>
              <a:t>, </a:t>
            </a:r>
            <a:r>
              <a:rPr lang="en-US" b="1" dirty="0">
                <a:latin typeface="Roboto" panose="020B0604020202020204" charset="0"/>
                <a:ea typeface="Roboto" panose="020B0604020202020204" charset="0"/>
              </a:rPr>
              <a:t>receiver operating characteristic (ROC)</a:t>
            </a:r>
            <a:r>
              <a:rPr lang="en-US" dirty="0">
                <a:latin typeface="Roboto" panose="020B0604020202020204" charset="0"/>
                <a:ea typeface="Roboto" panose="020B0604020202020204" charset="0"/>
              </a:rPr>
              <a:t>, </a:t>
            </a:r>
            <a:r>
              <a:rPr lang="en-US" b="1" dirty="0">
                <a:latin typeface="Roboto" panose="020B0604020202020204" charset="0"/>
                <a:ea typeface="Roboto" panose="020B0604020202020204" charset="0"/>
              </a:rPr>
              <a:t>lift chart</a:t>
            </a:r>
            <a:r>
              <a:rPr lang="en-US" dirty="0">
                <a:latin typeface="Roboto" panose="020B0604020202020204" charset="0"/>
                <a:ea typeface="Roboto" panose="020B0604020202020204" charset="0"/>
              </a:rPr>
              <a:t>, and various values in </a:t>
            </a:r>
            <a:r>
              <a:rPr lang="en-US" b="1" dirty="0">
                <a:latin typeface="Roboto" panose="020B0604020202020204" charset="0"/>
                <a:ea typeface="Roboto" panose="020B0604020202020204" charset="0"/>
              </a:rPr>
              <a:t>fit details</a:t>
            </a:r>
            <a:r>
              <a:rPr lang="en-US" dirty="0">
                <a:latin typeface="Roboto" panose="020B0604020202020204" charset="0"/>
                <a:ea typeface="Roboto" panose="020B0604020202020204" charset="0"/>
              </a:rPr>
              <a:t>. </a:t>
            </a:r>
          </a:p>
        </p:txBody>
      </p:sp>
    </p:spTree>
    <p:extLst>
      <p:ext uri="{BB962C8B-B14F-4D97-AF65-F5344CB8AC3E}">
        <p14:creationId xmlns:p14="http://schemas.microsoft.com/office/powerpoint/2010/main" val="1830292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MODEL COMPARISON (Cont.)</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12</a:t>
            </a:fld>
            <a:endParaRPr lang="en"/>
          </a:p>
        </p:txBody>
      </p:sp>
      <p:graphicFrame>
        <p:nvGraphicFramePr>
          <p:cNvPr id="8" name="Table 7"/>
          <p:cNvGraphicFramePr>
            <a:graphicFrameLocks noGrp="1"/>
          </p:cNvGraphicFramePr>
          <p:nvPr>
            <p:extLst>
              <p:ext uri="{D42A27DB-BD31-4B8C-83A1-F6EECF244321}">
                <p14:modId xmlns:p14="http://schemas.microsoft.com/office/powerpoint/2010/main" val="1816072646"/>
              </p:ext>
            </p:extLst>
          </p:nvPr>
        </p:nvGraphicFramePr>
        <p:xfrm>
          <a:off x="594900" y="3665478"/>
          <a:ext cx="5213351" cy="1169551"/>
        </p:xfrm>
        <a:graphic>
          <a:graphicData uri="http://schemas.openxmlformats.org/drawingml/2006/table">
            <a:tbl>
              <a:tblPr firstRow="1" bandRow="1">
                <a:tableStyleId>{0E8C4068-E869-4E69-8CB8-A048EE4BAFE6}</a:tableStyleId>
              </a:tblPr>
              <a:tblGrid>
                <a:gridCol w="1063465">
                  <a:extLst>
                    <a:ext uri="{9D8B030D-6E8A-4147-A177-3AD203B41FA5}">
                      <a16:colId xmlns:a16="http://schemas.microsoft.com/office/drawing/2014/main" val="1116737045"/>
                    </a:ext>
                  </a:extLst>
                </a:gridCol>
                <a:gridCol w="1168313">
                  <a:extLst>
                    <a:ext uri="{9D8B030D-6E8A-4147-A177-3AD203B41FA5}">
                      <a16:colId xmlns:a16="http://schemas.microsoft.com/office/drawing/2014/main" val="280592227"/>
                    </a:ext>
                  </a:extLst>
                </a:gridCol>
                <a:gridCol w="898702">
                  <a:extLst>
                    <a:ext uri="{9D8B030D-6E8A-4147-A177-3AD203B41FA5}">
                      <a16:colId xmlns:a16="http://schemas.microsoft.com/office/drawing/2014/main" val="858059498"/>
                    </a:ext>
                  </a:extLst>
                </a:gridCol>
                <a:gridCol w="966103">
                  <a:extLst>
                    <a:ext uri="{9D8B030D-6E8A-4147-A177-3AD203B41FA5}">
                      <a16:colId xmlns:a16="http://schemas.microsoft.com/office/drawing/2014/main" val="3228333696"/>
                    </a:ext>
                  </a:extLst>
                </a:gridCol>
                <a:gridCol w="1116768">
                  <a:extLst>
                    <a:ext uri="{9D8B030D-6E8A-4147-A177-3AD203B41FA5}">
                      <a16:colId xmlns:a16="http://schemas.microsoft.com/office/drawing/2014/main" val="3494615955"/>
                    </a:ext>
                  </a:extLst>
                </a:gridCol>
              </a:tblGrid>
              <a:tr h="410923">
                <a:tc>
                  <a:txBody>
                    <a:bodyPr/>
                    <a:lstStyle/>
                    <a:p>
                      <a:pPr algn="ctr"/>
                      <a:r>
                        <a:rPr lang="en-US" sz="1000" b="0" i="0" dirty="0">
                          <a:solidFill>
                            <a:schemeClr val="tx1"/>
                          </a:solidFill>
                          <a:latin typeface="Roboto" panose="020B0604020202020204" charset="0"/>
                          <a:ea typeface="Roboto" panose="020B0604020202020204" charset="0"/>
                        </a:rPr>
                        <a:t>Parameter</a:t>
                      </a:r>
                    </a:p>
                  </a:txBody>
                  <a:tcPr anchor="ctr">
                    <a:solidFill>
                      <a:schemeClr val="bg2">
                        <a:lumMod val="60000"/>
                        <a:lumOff val="40000"/>
                      </a:schemeClr>
                    </a:solidFill>
                  </a:tcPr>
                </a:tc>
                <a:tc>
                  <a:txBody>
                    <a:bodyPr/>
                    <a:lstStyle/>
                    <a:p>
                      <a:pPr algn="ctr"/>
                      <a:r>
                        <a:rPr lang="en-US" sz="1000" b="0" i="0" dirty="0">
                          <a:solidFill>
                            <a:schemeClr val="tx1"/>
                          </a:solidFill>
                          <a:latin typeface="Roboto" panose="020B0604020202020204" charset="0"/>
                          <a:ea typeface="Roboto" panose="020B0604020202020204" charset="0"/>
                        </a:rPr>
                        <a:t>Logistic Regression</a:t>
                      </a:r>
                    </a:p>
                  </a:txBody>
                  <a:tcPr anchor="ctr">
                    <a:solidFill>
                      <a:schemeClr val="bg2">
                        <a:lumMod val="60000"/>
                        <a:lumOff val="40000"/>
                      </a:schemeClr>
                    </a:solidFill>
                  </a:tcPr>
                </a:tc>
                <a:tc>
                  <a:txBody>
                    <a:bodyPr/>
                    <a:lstStyle/>
                    <a:p>
                      <a:pPr algn="ctr"/>
                      <a:r>
                        <a:rPr lang="en-US" sz="1000" b="0" i="0" dirty="0">
                          <a:solidFill>
                            <a:srgbClr val="FF0000"/>
                          </a:solidFill>
                          <a:latin typeface="Roboto" panose="020B0604020202020204" charset="0"/>
                          <a:ea typeface="Roboto" panose="020B0604020202020204" charset="0"/>
                        </a:rPr>
                        <a:t>Decision </a:t>
                      </a:r>
                    </a:p>
                    <a:p>
                      <a:pPr algn="ctr"/>
                      <a:r>
                        <a:rPr lang="en-US" sz="1000" b="0" i="0" dirty="0">
                          <a:solidFill>
                            <a:srgbClr val="FF0000"/>
                          </a:solidFill>
                          <a:latin typeface="Roboto" panose="020B0604020202020204" charset="0"/>
                          <a:ea typeface="Roboto" panose="020B0604020202020204" charset="0"/>
                        </a:rPr>
                        <a:t>Tree</a:t>
                      </a:r>
                    </a:p>
                  </a:txBody>
                  <a:tcPr anchor="ctr">
                    <a:solidFill>
                      <a:schemeClr val="bg2">
                        <a:lumMod val="60000"/>
                        <a:lumOff val="40000"/>
                      </a:schemeClr>
                    </a:solidFill>
                  </a:tcPr>
                </a:tc>
                <a:tc>
                  <a:txBody>
                    <a:bodyPr/>
                    <a:lstStyle/>
                    <a:p>
                      <a:pPr algn="ctr"/>
                      <a:r>
                        <a:rPr lang="en-US" sz="1000" b="0" i="0" dirty="0">
                          <a:solidFill>
                            <a:schemeClr val="tx1"/>
                          </a:solidFill>
                          <a:latin typeface="Roboto" panose="020B0604020202020204" charset="0"/>
                          <a:ea typeface="Roboto" panose="020B0604020202020204" charset="0"/>
                        </a:rPr>
                        <a:t>Neural</a:t>
                      </a:r>
                    </a:p>
                    <a:p>
                      <a:pPr algn="ctr"/>
                      <a:r>
                        <a:rPr lang="en-US" sz="1000" b="0" i="0" dirty="0">
                          <a:solidFill>
                            <a:schemeClr val="tx1"/>
                          </a:solidFill>
                          <a:latin typeface="Roboto" panose="020B0604020202020204" charset="0"/>
                          <a:ea typeface="Roboto" panose="020B0604020202020204" charset="0"/>
                        </a:rPr>
                        <a:t>Networks</a:t>
                      </a:r>
                    </a:p>
                  </a:txBody>
                  <a:tcPr anchor="ctr">
                    <a:solidFill>
                      <a:schemeClr val="bg2">
                        <a:lumMod val="60000"/>
                        <a:lumOff val="40000"/>
                      </a:schemeClr>
                    </a:solidFill>
                  </a:tcPr>
                </a:tc>
                <a:tc>
                  <a:txBody>
                    <a:bodyPr/>
                    <a:lstStyle/>
                    <a:p>
                      <a:pPr algn="ctr"/>
                      <a:r>
                        <a:rPr lang="en-US" sz="1000" b="0" i="0" dirty="0">
                          <a:solidFill>
                            <a:schemeClr val="tx1"/>
                          </a:solidFill>
                          <a:latin typeface="Roboto" panose="020B0604020202020204" charset="0"/>
                          <a:ea typeface="Roboto" panose="020B0604020202020204" charset="0"/>
                        </a:rPr>
                        <a:t>K-Nearest</a:t>
                      </a:r>
                    </a:p>
                    <a:p>
                      <a:pPr algn="ctr"/>
                      <a:r>
                        <a:rPr lang="en-US" sz="1000" b="0" i="0" dirty="0">
                          <a:solidFill>
                            <a:schemeClr val="tx1"/>
                          </a:solidFill>
                          <a:latin typeface="Roboto" panose="020B0604020202020204" charset="0"/>
                          <a:ea typeface="Roboto" panose="020B0604020202020204" charset="0"/>
                        </a:rPr>
                        <a:t>Neighbor</a:t>
                      </a:r>
                    </a:p>
                  </a:txBody>
                  <a:tcPr anchor="ctr">
                    <a:solidFill>
                      <a:schemeClr val="bg2">
                        <a:lumMod val="60000"/>
                        <a:lumOff val="40000"/>
                      </a:schemeClr>
                    </a:solidFill>
                  </a:tcPr>
                </a:tc>
                <a:extLst>
                  <a:ext uri="{0D108BD9-81ED-4DB2-BD59-A6C34878D82A}">
                    <a16:rowId xmlns:a16="http://schemas.microsoft.com/office/drawing/2014/main" val="179473234"/>
                  </a:ext>
                </a:extLst>
              </a:tr>
              <a:tr h="252876">
                <a:tc>
                  <a:txBody>
                    <a:bodyPr/>
                    <a:lstStyle/>
                    <a:p>
                      <a:pPr algn="ctr"/>
                      <a:r>
                        <a:rPr lang="en-US" sz="1000" b="0" i="0" dirty="0">
                          <a:solidFill>
                            <a:schemeClr val="tx1"/>
                          </a:solidFill>
                          <a:latin typeface="Roboto" panose="020B0604020202020204" charset="0"/>
                          <a:ea typeface="Roboto" panose="020B0604020202020204" charset="0"/>
                        </a:rPr>
                        <a:t>Accuracy</a:t>
                      </a:r>
                    </a:p>
                  </a:txBody>
                  <a:tcPr>
                    <a:solidFill>
                      <a:schemeClr val="bg2">
                        <a:lumMod val="20000"/>
                        <a:lumOff val="80000"/>
                      </a:schemeClr>
                    </a:solidFill>
                  </a:tcPr>
                </a:tc>
                <a:tc>
                  <a:txBody>
                    <a:bodyPr/>
                    <a:lstStyle/>
                    <a:p>
                      <a:pPr algn="ctr"/>
                      <a:r>
                        <a:rPr lang="en-US" sz="1000" b="0" i="0" dirty="0">
                          <a:latin typeface="Roboto" panose="020B0604020202020204" charset="0"/>
                          <a:ea typeface="Roboto" panose="020B0604020202020204" charset="0"/>
                        </a:rPr>
                        <a:t>.95</a:t>
                      </a:r>
                    </a:p>
                  </a:txBody>
                  <a:tcPr anchor="ctr"/>
                </a:tc>
                <a:tc>
                  <a:txBody>
                    <a:bodyPr/>
                    <a:lstStyle/>
                    <a:p>
                      <a:pPr algn="ctr"/>
                      <a:r>
                        <a:rPr lang="en-US" sz="1000" b="0" i="0" dirty="0">
                          <a:solidFill>
                            <a:srgbClr val="FF0000"/>
                          </a:solidFill>
                          <a:latin typeface="Roboto" panose="020B0604020202020204" charset="0"/>
                          <a:ea typeface="Roboto" panose="020B0604020202020204" charset="0"/>
                        </a:rPr>
                        <a:t>.96</a:t>
                      </a:r>
                    </a:p>
                  </a:txBody>
                  <a:tcPr anchor="ctr"/>
                </a:tc>
                <a:tc>
                  <a:txBody>
                    <a:bodyPr/>
                    <a:lstStyle/>
                    <a:p>
                      <a:pPr algn="ctr"/>
                      <a:r>
                        <a:rPr lang="en-US" sz="1000" b="0" i="0" dirty="0">
                          <a:latin typeface="Roboto" panose="020B0604020202020204" charset="0"/>
                          <a:ea typeface="Roboto" panose="020B0604020202020204" charset="0"/>
                        </a:rPr>
                        <a:t>.96</a:t>
                      </a:r>
                    </a:p>
                  </a:txBody>
                  <a:tcPr anchor="ctr"/>
                </a:tc>
                <a:tc>
                  <a:txBody>
                    <a:bodyPr/>
                    <a:lstStyle/>
                    <a:p>
                      <a:pPr algn="ctr"/>
                      <a:r>
                        <a:rPr lang="en-US" sz="1000" b="0" i="0" dirty="0">
                          <a:latin typeface="Roboto" panose="020B0604020202020204" charset="0"/>
                          <a:ea typeface="Roboto" panose="020B0604020202020204" charset="0"/>
                        </a:rPr>
                        <a:t>.88</a:t>
                      </a:r>
                    </a:p>
                  </a:txBody>
                  <a:tcPr anchor="ctr"/>
                </a:tc>
                <a:extLst>
                  <a:ext uri="{0D108BD9-81ED-4DB2-BD59-A6C34878D82A}">
                    <a16:rowId xmlns:a16="http://schemas.microsoft.com/office/drawing/2014/main" val="1844444254"/>
                  </a:ext>
                </a:extLst>
              </a:tr>
              <a:tr h="252876">
                <a:tc>
                  <a:txBody>
                    <a:bodyPr/>
                    <a:lstStyle/>
                    <a:p>
                      <a:pPr algn="ctr"/>
                      <a:r>
                        <a:rPr lang="en-US" sz="1000" b="0" i="0" dirty="0">
                          <a:solidFill>
                            <a:schemeClr val="tx1"/>
                          </a:solidFill>
                          <a:latin typeface="Roboto" panose="020B0604020202020204" charset="0"/>
                          <a:ea typeface="Roboto" panose="020B0604020202020204" charset="0"/>
                        </a:rPr>
                        <a:t>Sensitivity</a:t>
                      </a:r>
                    </a:p>
                  </a:txBody>
                  <a:tcPr>
                    <a:solidFill>
                      <a:schemeClr val="bg2">
                        <a:lumMod val="20000"/>
                        <a:lumOff val="80000"/>
                      </a:schemeClr>
                    </a:solidFill>
                  </a:tcPr>
                </a:tc>
                <a:tc>
                  <a:txBody>
                    <a:bodyPr/>
                    <a:lstStyle/>
                    <a:p>
                      <a:pPr algn="ctr"/>
                      <a:r>
                        <a:rPr lang="en-US" sz="1000" b="0" i="0" dirty="0">
                          <a:latin typeface="Roboto" panose="020B0604020202020204" charset="0"/>
                          <a:ea typeface="Roboto" panose="020B0604020202020204" charset="0"/>
                        </a:rPr>
                        <a:t>.69</a:t>
                      </a:r>
                    </a:p>
                  </a:txBody>
                  <a:tcPr anchor="ctr"/>
                </a:tc>
                <a:tc>
                  <a:txBody>
                    <a:bodyPr/>
                    <a:lstStyle/>
                    <a:p>
                      <a:pPr algn="ctr"/>
                      <a:r>
                        <a:rPr lang="en-US" sz="1000" b="0" i="0" dirty="0">
                          <a:solidFill>
                            <a:srgbClr val="FF0000"/>
                          </a:solidFill>
                          <a:latin typeface="Roboto" panose="020B0604020202020204" charset="0"/>
                          <a:ea typeface="Roboto" panose="020B0604020202020204" charset="0"/>
                        </a:rPr>
                        <a:t>.85</a:t>
                      </a:r>
                    </a:p>
                  </a:txBody>
                  <a:tcPr anchor="ctr"/>
                </a:tc>
                <a:tc>
                  <a:txBody>
                    <a:bodyPr/>
                    <a:lstStyle/>
                    <a:p>
                      <a:pPr algn="ctr"/>
                      <a:r>
                        <a:rPr lang="en-US" sz="1000" b="0" i="0" dirty="0">
                          <a:latin typeface="Roboto" panose="020B0604020202020204" charset="0"/>
                          <a:ea typeface="Roboto" panose="020B0604020202020204" charset="0"/>
                        </a:rPr>
                        <a:t>.50</a:t>
                      </a:r>
                    </a:p>
                  </a:txBody>
                  <a:tcPr anchor="ctr"/>
                </a:tc>
                <a:tc>
                  <a:txBody>
                    <a:bodyPr/>
                    <a:lstStyle/>
                    <a:p>
                      <a:pPr algn="ctr"/>
                      <a:r>
                        <a:rPr lang="en-US" sz="1000" b="0" i="0" dirty="0">
                          <a:latin typeface="Roboto" panose="020B0604020202020204" charset="0"/>
                          <a:ea typeface="Roboto" panose="020B0604020202020204" charset="0"/>
                        </a:rPr>
                        <a:t>.07</a:t>
                      </a:r>
                    </a:p>
                  </a:txBody>
                  <a:tcPr anchor="ctr"/>
                </a:tc>
                <a:extLst>
                  <a:ext uri="{0D108BD9-81ED-4DB2-BD59-A6C34878D82A}">
                    <a16:rowId xmlns:a16="http://schemas.microsoft.com/office/drawing/2014/main" val="689126810"/>
                  </a:ext>
                </a:extLst>
              </a:tr>
              <a:tr h="252876">
                <a:tc>
                  <a:txBody>
                    <a:bodyPr/>
                    <a:lstStyle/>
                    <a:p>
                      <a:pPr algn="ctr"/>
                      <a:r>
                        <a:rPr lang="en-US" sz="1000" b="0" i="0" dirty="0">
                          <a:solidFill>
                            <a:schemeClr val="tx1"/>
                          </a:solidFill>
                          <a:latin typeface="Roboto" panose="020B0604020202020204" charset="0"/>
                          <a:ea typeface="Roboto" panose="020B0604020202020204" charset="0"/>
                        </a:rPr>
                        <a:t>Specificity</a:t>
                      </a:r>
                    </a:p>
                  </a:txBody>
                  <a:tcPr>
                    <a:solidFill>
                      <a:schemeClr val="bg2">
                        <a:lumMod val="20000"/>
                        <a:lumOff val="80000"/>
                      </a:schemeClr>
                    </a:solidFill>
                  </a:tcPr>
                </a:tc>
                <a:tc>
                  <a:txBody>
                    <a:bodyPr/>
                    <a:lstStyle/>
                    <a:p>
                      <a:pPr algn="ctr"/>
                      <a:r>
                        <a:rPr lang="en-US" sz="1000" b="0" i="0" dirty="0">
                          <a:latin typeface="Roboto" panose="020B0604020202020204" charset="0"/>
                          <a:ea typeface="Roboto" panose="020B0604020202020204" charset="0"/>
                        </a:rPr>
                        <a:t>.99</a:t>
                      </a:r>
                    </a:p>
                  </a:txBody>
                  <a:tcPr anchor="ctr"/>
                </a:tc>
                <a:tc>
                  <a:txBody>
                    <a:bodyPr/>
                    <a:lstStyle/>
                    <a:p>
                      <a:pPr algn="ctr"/>
                      <a:r>
                        <a:rPr lang="en-US" sz="1000" b="0" i="0" dirty="0">
                          <a:solidFill>
                            <a:srgbClr val="FF0000"/>
                          </a:solidFill>
                          <a:latin typeface="Roboto" panose="020B0604020202020204" charset="0"/>
                          <a:ea typeface="Roboto" panose="020B0604020202020204" charset="0"/>
                        </a:rPr>
                        <a:t>.98</a:t>
                      </a:r>
                    </a:p>
                  </a:txBody>
                  <a:tcPr anchor="ctr"/>
                </a:tc>
                <a:tc>
                  <a:txBody>
                    <a:bodyPr/>
                    <a:lstStyle/>
                    <a:p>
                      <a:pPr algn="ctr"/>
                      <a:r>
                        <a:rPr lang="en-US" sz="1000" b="0" i="0" dirty="0">
                          <a:latin typeface="Roboto" panose="020B0604020202020204" charset="0"/>
                          <a:ea typeface="Roboto" panose="020B0604020202020204" charset="0"/>
                        </a:rPr>
                        <a:t>.99</a:t>
                      </a:r>
                    </a:p>
                  </a:txBody>
                  <a:tcPr anchor="ctr"/>
                </a:tc>
                <a:tc>
                  <a:txBody>
                    <a:bodyPr/>
                    <a:lstStyle/>
                    <a:p>
                      <a:pPr algn="ctr"/>
                      <a:r>
                        <a:rPr lang="en-US" sz="1000" b="0" i="0" dirty="0">
                          <a:latin typeface="Roboto" panose="020B0604020202020204" charset="0"/>
                          <a:ea typeface="Roboto" panose="020B0604020202020204" charset="0"/>
                        </a:rPr>
                        <a:t>.99</a:t>
                      </a:r>
                    </a:p>
                  </a:txBody>
                  <a:tcPr anchor="ctr"/>
                </a:tc>
                <a:extLst>
                  <a:ext uri="{0D108BD9-81ED-4DB2-BD59-A6C34878D82A}">
                    <a16:rowId xmlns:a16="http://schemas.microsoft.com/office/drawing/2014/main" val="4265060245"/>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189698655"/>
              </p:ext>
            </p:extLst>
          </p:nvPr>
        </p:nvGraphicFramePr>
        <p:xfrm>
          <a:off x="594901" y="2587398"/>
          <a:ext cx="5213350" cy="896258"/>
        </p:xfrm>
        <a:graphic>
          <a:graphicData uri="http://schemas.openxmlformats.org/drawingml/2006/table">
            <a:tbl>
              <a:tblPr firstRow="1" bandRow="1">
                <a:tableStyleId>{0E8C4068-E869-4E69-8CB8-A048EE4BAFE6}</a:tableStyleId>
              </a:tblPr>
              <a:tblGrid>
                <a:gridCol w="1060060">
                  <a:extLst>
                    <a:ext uri="{9D8B030D-6E8A-4147-A177-3AD203B41FA5}">
                      <a16:colId xmlns:a16="http://schemas.microsoft.com/office/drawing/2014/main" val="1777744588"/>
                    </a:ext>
                  </a:extLst>
                </a:gridCol>
                <a:gridCol w="1168595">
                  <a:extLst>
                    <a:ext uri="{9D8B030D-6E8A-4147-A177-3AD203B41FA5}">
                      <a16:colId xmlns:a16="http://schemas.microsoft.com/office/drawing/2014/main" val="3963466297"/>
                    </a:ext>
                  </a:extLst>
                </a:gridCol>
                <a:gridCol w="894175">
                  <a:extLst>
                    <a:ext uri="{9D8B030D-6E8A-4147-A177-3AD203B41FA5}">
                      <a16:colId xmlns:a16="http://schemas.microsoft.com/office/drawing/2014/main" val="3514868447"/>
                    </a:ext>
                  </a:extLst>
                </a:gridCol>
                <a:gridCol w="965093">
                  <a:extLst>
                    <a:ext uri="{9D8B030D-6E8A-4147-A177-3AD203B41FA5}">
                      <a16:colId xmlns:a16="http://schemas.microsoft.com/office/drawing/2014/main" val="374895224"/>
                    </a:ext>
                  </a:extLst>
                </a:gridCol>
                <a:gridCol w="1125427">
                  <a:extLst>
                    <a:ext uri="{9D8B030D-6E8A-4147-A177-3AD203B41FA5}">
                      <a16:colId xmlns:a16="http://schemas.microsoft.com/office/drawing/2014/main" val="2742798660"/>
                    </a:ext>
                  </a:extLst>
                </a:gridCol>
              </a:tblGrid>
              <a:tr h="344378">
                <a:tc>
                  <a:txBody>
                    <a:bodyPr/>
                    <a:lstStyle/>
                    <a:p>
                      <a:pPr algn="ctr"/>
                      <a:r>
                        <a:rPr lang="en-US" sz="1000" b="0" i="0" dirty="0">
                          <a:solidFill>
                            <a:schemeClr val="tx1"/>
                          </a:solidFill>
                          <a:latin typeface="Roboto" panose="020B0604020202020204" charset="0"/>
                          <a:ea typeface="Roboto" panose="020B0604020202020204" charset="0"/>
                        </a:rPr>
                        <a:t>Measure</a:t>
                      </a:r>
                    </a:p>
                  </a:txBody>
                  <a:tcPr>
                    <a:solidFill>
                      <a:schemeClr val="bg2">
                        <a:lumMod val="40000"/>
                        <a:lumOff val="60000"/>
                      </a:schemeClr>
                    </a:solidFill>
                  </a:tcPr>
                </a:tc>
                <a:tc>
                  <a:txBody>
                    <a:bodyPr/>
                    <a:lstStyle/>
                    <a:p>
                      <a:pPr algn="ctr"/>
                      <a:r>
                        <a:rPr lang="en-US" sz="1000" b="0" i="0" dirty="0">
                          <a:solidFill>
                            <a:schemeClr val="tx1"/>
                          </a:solidFill>
                          <a:latin typeface="Roboto" panose="020B0604020202020204" charset="0"/>
                          <a:ea typeface="Roboto" panose="020B0604020202020204" charset="0"/>
                        </a:rPr>
                        <a:t>Logistic Regression</a:t>
                      </a:r>
                    </a:p>
                  </a:txBody>
                  <a:tcPr>
                    <a:solidFill>
                      <a:schemeClr val="bg2">
                        <a:lumMod val="40000"/>
                        <a:lumOff val="60000"/>
                      </a:schemeClr>
                    </a:solidFill>
                  </a:tcPr>
                </a:tc>
                <a:tc>
                  <a:txBody>
                    <a:bodyPr/>
                    <a:lstStyle/>
                    <a:p>
                      <a:pPr algn="ctr"/>
                      <a:r>
                        <a:rPr lang="en-US" sz="1000" b="0" i="0" dirty="0">
                          <a:solidFill>
                            <a:srgbClr val="FF0000"/>
                          </a:solidFill>
                          <a:latin typeface="Roboto" panose="020B0604020202020204" charset="0"/>
                          <a:ea typeface="Roboto" panose="020B0604020202020204" charset="0"/>
                        </a:rPr>
                        <a:t>Decision Tree</a:t>
                      </a:r>
                    </a:p>
                  </a:txBody>
                  <a:tcPr>
                    <a:solidFill>
                      <a:schemeClr val="bg2">
                        <a:lumMod val="40000"/>
                        <a:lumOff val="60000"/>
                      </a:schemeClr>
                    </a:solidFill>
                  </a:tcPr>
                </a:tc>
                <a:tc>
                  <a:txBody>
                    <a:bodyPr/>
                    <a:lstStyle/>
                    <a:p>
                      <a:pPr algn="ctr"/>
                      <a:r>
                        <a:rPr lang="en-US" sz="1000" b="0" i="0" dirty="0">
                          <a:solidFill>
                            <a:schemeClr val="tx1"/>
                          </a:solidFill>
                          <a:latin typeface="Roboto" panose="020B0604020202020204" charset="0"/>
                          <a:ea typeface="Roboto" panose="020B0604020202020204" charset="0"/>
                        </a:rPr>
                        <a:t>Neural Networks</a:t>
                      </a:r>
                    </a:p>
                  </a:txBody>
                  <a:tcPr>
                    <a:solidFill>
                      <a:schemeClr val="bg2">
                        <a:lumMod val="40000"/>
                        <a:lumOff val="60000"/>
                      </a:schemeClr>
                    </a:solidFill>
                  </a:tcPr>
                </a:tc>
                <a:tc>
                  <a:txBody>
                    <a:bodyPr/>
                    <a:lstStyle/>
                    <a:p>
                      <a:pPr algn="ctr"/>
                      <a:r>
                        <a:rPr lang="en-US" sz="1000" b="0" i="0" dirty="0">
                          <a:solidFill>
                            <a:schemeClr val="tx1"/>
                          </a:solidFill>
                          <a:latin typeface="Roboto" panose="020B0604020202020204" charset="0"/>
                          <a:ea typeface="Roboto" panose="020B0604020202020204" charset="0"/>
                        </a:rPr>
                        <a:t>K-Nearest Neighbor</a:t>
                      </a:r>
                    </a:p>
                  </a:txBody>
                  <a:tcPr>
                    <a:solidFill>
                      <a:schemeClr val="bg2">
                        <a:lumMod val="40000"/>
                        <a:lumOff val="60000"/>
                      </a:schemeClr>
                    </a:solidFill>
                  </a:tcPr>
                </a:tc>
                <a:extLst>
                  <a:ext uri="{0D108BD9-81ED-4DB2-BD59-A6C34878D82A}">
                    <a16:rowId xmlns:a16="http://schemas.microsoft.com/office/drawing/2014/main" val="305278382"/>
                  </a:ext>
                </a:extLst>
              </a:tr>
              <a:tr h="211925">
                <a:tc>
                  <a:txBody>
                    <a:bodyPr/>
                    <a:lstStyle/>
                    <a:p>
                      <a:pPr algn="ctr"/>
                      <a:r>
                        <a:rPr lang="en-US" sz="1000" b="0" i="0" dirty="0">
                          <a:latin typeface="Roboto" panose="020B0604020202020204" charset="0"/>
                          <a:ea typeface="Roboto" panose="020B0604020202020204" charset="0"/>
                        </a:rPr>
                        <a:t>AUC = No</a:t>
                      </a:r>
                    </a:p>
                  </a:txBody>
                  <a:tcPr>
                    <a:solidFill>
                      <a:schemeClr val="bg2">
                        <a:lumMod val="20000"/>
                        <a:lumOff val="80000"/>
                      </a:schemeClr>
                    </a:solidFill>
                  </a:tcPr>
                </a:tc>
                <a:tc>
                  <a:txBody>
                    <a:bodyPr/>
                    <a:lstStyle/>
                    <a:p>
                      <a:pPr algn="ctr"/>
                      <a:r>
                        <a:rPr lang="en-US" sz="1000" b="0" i="0" dirty="0">
                          <a:latin typeface="Roboto" panose="020B0604020202020204" charset="0"/>
                          <a:ea typeface="Roboto" panose="020B0604020202020204" charset="0"/>
                        </a:rPr>
                        <a:t>.95</a:t>
                      </a:r>
                    </a:p>
                  </a:txBody>
                  <a:tcPr/>
                </a:tc>
                <a:tc>
                  <a:txBody>
                    <a:bodyPr/>
                    <a:lstStyle/>
                    <a:p>
                      <a:pPr algn="ctr"/>
                      <a:r>
                        <a:rPr lang="en-US" sz="1000" b="0" i="0" dirty="0">
                          <a:solidFill>
                            <a:srgbClr val="FF0000"/>
                          </a:solidFill>
                          <a:latin typeface="Roboto" panose="020B0604020202020204" charset="0"/>
                          <a:ea typeface="Roboto" panose="020B0604020202020204" charset="0"/>
                        </a:rPr>
                        <a:t>.99</a:t>
                      </a:r>
                    </a:p>
                  </a:txBody>
                  <a:tcPr/>
                </a:tc>
                <a:tc>
                  <a:txBody>
                    <a:bodyPr/>
                    <a:lstStyle/>
                    <a:p>
                      <a:pPr algn="ctr"/>
                      <a:r>
                        <a:rPr lang="en-US" sz="1000" b="0" i="0" dirty="0">
                          <a:latin typeface="Roboto" panose="020B0604020202020204" charset="0"/>
                          <a:ea typeface="Roboto" panose="020B0604020202020204" charset="0"/>
                        </a:rPr>
                        <a:t>.95</a:t>
                      </a:r>
                    </a:p>
                  </a:txBody>
                  <a:tcPr/>
                </a:tc>
                <a:tc>
                  <a:txBody>
                    <a:bodyPr/>
                    <a:lstStyle/>
                    <a:p>
                      <a:pPr algn="ctr"/>
                      <a:r>
                        <a:rPr lang="en-US" sz="1000" b="0" i="0" dirty="0">
                          <a:latin typeface="Roboto" panose="020B0604020202020204" charset="0"/>
                          <a:ea typeface="Roboto" panose="020B0604020202020204" charset="0"/>
                        </a:rPr>
                        <a:t>0</a:t>
                      </a:r>
                    </a:p>
                  </a:txBody>
                  <a:tcPr/>
                </a:tc>
                <a:extLst>
                  <a:ext uri="{0D108BD9-81ED-4DB2-BD59-A6C34878D82A}">
                    <a16:rowId xmlns:a16="http://schemas.microsoft.com/office/drawing/2014/main" val="507186445"/>
                  </a:ext>
                </a:extLst>
              </a:tr>
              <a:tr h="256178">
                <a:tc>
                  <a:txBody>
                    <a:bodyPr/>
                    <a:lstStyle/>
                    <a:p>
                      <a:pPr algn="ctr"/>
                      <a:r>
                        <a:rPr lang="en-US" sz="1000" b="0" i="0" dirty="0">
                          <a:latin typeface="Roboto" panose="020B0604020202020204" charset="0"/>
                          <a:ea typeface="Roboto" panose="020B0604020202020204" charset="0"/>
                        </a:rPr>
                        <a:t>AUC = YES</a:t>
                      </a:r>
                    </a:p>
                  </a:txBody>
                  <a:tcPr>
                    <a:solidFill>
                      <a:schemeClr val="bg2">
                        <a:lumMod val="20000"/>
                        <a:lumOff val="80000"/>
                      </a:schemeClr>
                    </a:solidFill>
                  </a:tcPr>
                </a:tc>
                <a:tc>
                  <a:txBody>
                    <a:bodyPr/>
                    <a:lstStyle/>
                    <a:p>
                      <a:pPr algn="ctr"/>
                      <a:r>
                        <a:rPr lang="en-US" sz="1000" b="0" i="0" dirty="0">
                          <a:latin typeface="Roboto" panose="020B0604020202020204" charset="0"/>
                          <a:ea typeface="Roboto" panose="020B0604020202020204" charset="0"/>
                        </a:rPr>
                        <a:t>.95</a:t>
                      </a:r>
                    </a:p>
                  </a:txBody>
                  <a:tcPr/>
                </a:tc>
                <a:tc>
                  <a:txBody>
                    <a:bodyPr/>
                    <a:lstStyle/>
                    <a:p>
                      <a:pPr algn="ctr"/>
                      <a:r>
                        <a:rPr lang="en-US" sz="1000" b="0" i="0" dirty="0">
                          <a:solidFill>
                            <a:srgbClr val="FF0000"/>
                          </a:solidFill>
                          <a:latin typeface="Roboto" panose="020B0604020202020204" charset="0"/>
                          <a:ea typeface="Roboto" panose="020B0604020202020204" charset="0"/>
                        </a:rPr>
                        <a:t>.99</a:t>
                      </a:r>
                    </a:p>
                  </a:txBody>
                  <a:tcPr/>
                </a:tc>
                <a:tc>
                  <a:txBody>
                    <a:bodyPr/>
                    <a:lstStyle/>
                    <a:p>
                      <a:pPr algn="ctr"/>
                      <a:r>
                        <a:rPr lang="en-US" sz="1000" b="0" i="0" dirty="0">
                          <a:latin typeface="Roboto" panose="020B0604020202020204" charset="0"/>
                          <a:ea typeface="Roboto" panose="020B0604020202020204" charset="0"/>
                        </a:rPr>
                        <a:t>.95</a:t>
                      </a:r>
                    </a:p>
                  </a:txBody>
                  <a:tcPr/>
                </a:tc>
                <a:tc>
                  <a:txBody>
                    <a:bodyPr/>
                    <a:lstStyle/>
                    <a:p>
                      <a:pPr algn="ctr"/>
                      <a:r>
                        <a:rPr lang="en-US" sz="1000" b="0" i="0" dirty="0">
                          <a:latin typeface="Roboto" panose="020B0604020202020204" charset="0"/>
                          <a:ea typeface="Roboto" panose="020B0604020202020204" charset="0"/>
                        </a:rPr>
                        <a:t>0</a:t>
                      </a:r>
                    </a:p>
                  </a:txBody>
                  <a:tcPr/>
                </a:tc>
                <a:extLst>
                  <a:ext uri="{0D108BD9-81ED-4DB2-BD59-A6C34878D82A}">
                    <a16:rowId xmlns:a16="http://schemas.microsoft.com/office/drawing/2014/main" val="2184914108"/>
                  </a:ext>
                </a:extLst>
              </a:tr>
            </a:tbl>
          </a:graphicData>
        </a:graphic>
      </p:graphicFrame>
      <p:pic>
        <p:nvPicPr>
          <p:cNvPr id="11" name="Picture 10"/>
          <p:cNvPicPr>
            <a:picLocks noChangeAspect="1"/>
          </p:cNvPicPr>
          <p:nvPr/>
        </p:nvPicPr>
        <p:blipFill>
          <a:blip r:embed="rId3"/>
          <a:stretch>
            <a:fillRect/>
          </a:stretch>
        </p:blipFill>
        <p:spPr>
          <a:xfrm>
            <a:off x="594901" y="1200262"/>
            <a:ext cx="5213350" cy="1212048"/>
          </a:xfrm>
          <a:prstGeom prst="rect">
            <a:avLst/>
          </a:prstGeom>
        </p:spPr>
      </p:pic>
      <p:pic>
        <p:nvPicPr>
          <p:cNvPr id="12" name="Picture 11"/>
          <p:cNvPicPr>
            <a:picLocks noChangeAspect="1"/>
          </p:cNvPicPr>
          <p:nvPr/>
        </p:nvPicPr>
        <p:blipFill>
          <a:blip r:embed="rId4"/>
          <a:stretch>
            <a:fillRect/>
          </a:stretch>
        </p:blipFill>
        <p:spPr>
          <a:xfrm>
            <a:off x="6042024" y="1200262"/>
            <a:ext cx="2961901" cy="3670300"/>
          </a:xfrm>
          <a:prstGeom prst="rect">
            <a:avLst/>
          </a:prstGeom>
        </p:spPr>
      </p:pic>
      <p:sp>
        <p:nvSpPr>
          <p:cNvPr id="3" name="TextBox 2"/>
          <p:cNvSpPr txBox="1"/>
          <p:nvPr/>
        </p:nvSpPr>
        <p:spPr>
          <a:xfrm>
            <a:off x="508408" y="2415749"/>
            <a:ext cx="4032705" cy="230832"/>
          </a:xfrm>
          <a:prstGeom prst="rect">
            <a:avLst/>
          </a:prstGeom>
          <a:noFill/>
        </p:spPr>
        <p:txBody>
          <a:bodyPr wrap="square" rtlCol="0">
            <a:spAutoFit/>
          </a:bodyPr>
          <a:lstStyle/>
          <a:p>
            <a:r>
              <a:rPr lang="en-US" sz="900" b="1" dirty="0" smtClean="0">
                <a:latin typeface="Roboto" panose="020B0604020202020204" charset="0"/>
                <a:ea typeface="Roboto" panose="020B0604020202020204" charset="0"/>
              </a:rPr>
              <a:t>Receiver Operating Characteristics (ROC)</a:t>
            </a:r>
            <a:endParaRPr lang="en-US" sz="900" b="1" dirty="0">
              <a:latin typeface="Roboto" panose="020B0604020202020204" charset="0"/>
              <a:ea typeface="Roboto" panose="020B0604020202020204" charset="0"/>
            </a:endParaRPr>
          </a:p>
        </p:txBody>
      </p:sp>
      <p:sp>
        <p:nvSpPr>
          <p:cNvPr id="9" name="TextBox 8"/>
          <p:cNvSpPr txBox="1"/>
          <p:nvPr/>
        </p:nvSpPr>
        <p:spPr>
          <a:xfrm>
            <a:off x="487824" y="3494849"/>
            <a:ext cx="4032705" cy="230832"/>
          </a:xfrm>
          <a:prstGeom prst="rect">
            <a:avLst/>
          </a:prstGeom>
          <a:noFill/>
        </p:spPr>
        <p:txBody>
          <a:bodyPr wrap="square" rtlCol="0">
            <a:spAutoFit/>
          </a:bodyPr>
          <a:lstStyle/>
          <a:p>
            <a:r>
              <a:rPr lang="en-US" sz="900" b="1" dirty="0" smtClean="0">
                <a:latin typeface="Roboto" panose="020B0604020202020204" charset="0"/>
                <a:ea typeface="Roboto" panose="020B0604020202020204" charset="0"/>
              </a:rPr>
              <a:t>Confusion Matrix</a:t>
            </a:r>
            <a:endParaRPr lang="en-US" sz="900" b="1" dirty="0">
              <a:latin typeface="Roboto" panose="020B0604020202020204" charset="0"/>
              <a:ea typeface="Roboto" panose="020B0604020202020204" charset="0"/>
            </a:endParaRPr>
          </a:p>
        </p:txBody>
      </p:sp>
    </p:spTree>
    <p:extLst>
      <p:ext uri="{BB962C8B-B14F-4D97-AF65-F5344CB8AC3E}">
        <p14:creationId xmlns:p14="http://schemas.microsoft.com/office/powerpoint/2010/main" val="26862507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CONCLUSION</a:t>
            </a:r>
          </a:p>
        </p:txBody>
      </p:sp>
      <p:sp>
        <p:nvSpPr>
          <p:cNvPr id="3" name="Slide Number Placeholder 2"/>
          <p:cNvSpPr>
            <a:spLocks noGrp="1"/>
          </p:cNvSpPr>
          <p:nvPr>
            <p:ph type="sldNum" idx="12"/>
          </p:nvPr>
        </p:nvSpPr>
        <p:spPr/>
        <p:txBody>
          <a:bodyPr/>
          <a:lstStyle/>
          <a:p>
            <a:pPr lvl="0">
              <a:spcBef>
                <a:spcPts val="0"/>
              </a:spcBef>
              <a:buNone/>
            </a:pPr>
            <a:fld id="{00000000-1234-1234-1234-123412341234}" type="slidenum">
              <a:rPr lang="en" smtClean="0"/>
              <a:t>13</a:t>
            </a:fld>
            <a:endParaRPr lang="en"/>
          </a:p>
        </p:txBody>
      </p:sp>
      <p:sp>
        <p:nvSpPr>
          <p:cNvPr id="4" name="TextBox 3"/>
          <p:cNvSpPr txBox="1"/>
          <p:nvPr/>
        </p:nvSpPr>
        <p:spPr>
          <a:xfrm>
            <a:off x="1018407" y="1065862"/>
            <a:ext cx="4665706" cy="3754874"/>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dirty="0" smtClean="0">
                <a:latin typeface="Roboto" panose="020B0604020202020204" charset="0"/>
                <a:ea typeface="Roboto" panose="020B0604020202020204" charset="0"/>
              </a:rPr>
              <a:t>As can be seen from the comparison results, the </a:t>
            </a:r>
            <a:r>
              <a:rPr lang="en-US" b="1" dirty="0" smtClean="0">
                <a:latin typeface="Roboto" panose="020B0604020202020204" charset="0"/>
                <a:ea typeface="Roboto" panose="020B0604020202020204" charset="0"/>
              </a:rPr>
              <a:t>Decision tree model</a:t>
            </a:r>
            <a:r>
              <a:rPr lang="en-US" dirty="0" smtClean="0">
                <a:latin typeface="Roboto" panose="020B0604020202020204" charset="0"/>
                <a:ea typeface="Roboto" panose="020B0604020202020204" charset="0"/>
              </a:rPr>
              <a:t> performed better than the other models in terms of Fit measures, Area-under-curve from the ROC, Confusion Matrix as well as the Lift Chart.</a:t>
            </a:r>
          </a:p>
          <a:p>
            <a:endParaRPr lang="en-US" dirty="0">
              <a:latin typeface="Roboto" panose="020B0604020202020204" charset="0"/>
              <a:ea typeface="Roboto" panose="020B0604020202020204" charset="0"/>
            </a:endParaRPr>
          </a:p>
          <a:p>
            <a:r>
              <a:rPr lang="en-US" dirty="0" smtClean="0">
                <a:latin typeface="Roboto" panose="020B0604020202020204" charset="0"/>
                <a:ea typeface="Roboto" panose="020B0604020202020204" charset="0"/>
              </a:rPr>
              <a:t>Logistic </a:t>
            </a:r>
            <a:r>
              <a:rPr lang="en-US" dirty="0">
                <a:latin typeface="Roboto" panose="020B0604020202020204" charset="0"/>
                <a:ea typeface="Roboto" panose="020B0604020202020204" charset="0"/>
              </a:rPr>
              <a:t>regression followed closely with comparable results. Neural networks rated high in most areas, with the exception of sensitivity, while k-nearest neighbor resulted in the lowest performance.</a:t>
            </a:r>
          </a:p>
          <a:p>
            <a:endParaRPr lang="en-US" dirty="0">
              <a:latin typeface="Roboto" panose="020B0604020202020204" charset="0"/>
              <a:ea typeface="Roboto" panose="020B0604020202020204" charset="0"/>
            </a:endParaRPr>
          </a:p>
          <a:p>
            <a:r>
              <a:rPr lang="en-US" dirty="0">
                <a:latin typeface="Roboto" panose="020B0604020202020204" charset="0"/>
                <a:ea typeface="Roboto" panose="020B0604020202020204" charset="0"/>
              </a:rPr>
              <a:t>Other notable findings through our analysis was that the independent variables relating to the </a:t>
            </a:r>
            <a:r>
              <a:rPr lang="en-US" b="1" dirty="0">
                <a:latin typeface="Roboto" panose="020B0604020202020204" charset="0"/>
                <a:ea typeface="Roboto" panose="020B0604020202020204" charset="0"/>
              </a:rPr>
              <a:t>total amount of payments </a:t>
            </a:r>
            <a:r>
              <a:rPr lang="en-US" dirty="0">
                <a:latin typeface="Roboto" panose="020B0604020202020204" charset="0"/>
                <a:ea typeface="Roboto" panose="020B0604020202020204" charset="0"/>
              </a:rPr>
              <a:t>that a borrower had made and the </a:t>
            </a:r>
            <a:r>
              <a:rPr lang="en-US" b="1" dirty="0">
                <a:latin typeface="Roboto" panose="020B0604020202020204" charset="0"/>
                <a:ea typeface="Roboto" panose="020B0604020202020204" charset="0"/>
              </a:rPr>
              <a:t>amount of the loan </a:t>
            </a:r>
            <a:r>
              <a:rPr lang="en-US" dirty="0">
                <a:latin typeface="Roboto" panose="020B0604020202020204" charset="0"/>
                <a:ea typeface="Roboto" panose="020B0604020202020204" charset="0"/>
              </a:rPr>
              <a:t>had the strongest relationship with the response variable. Throughout all analysis models, these two variables returned the highest degree of correlation to the response variable than any other model</a:t>
            </a:r>
            <a:r>
              <a:rPr lang="en-US" dirty="0" smtClean="0">
                <a:latin typeface="Roboto" panose="020B0604020202020204" charset="0"/>
                <a:ea typeface="Roboto" panose="020B0604020202020204" charset="0"/>
              </a:rPr>
              <a:t>.</a:t>
            </a:r>
          </a:p>
        </p:txBody>
      </p:sp>
      <p:sp>
        <p:nvSpPr>
          <p:cNvPr id="5" name="TextBox 4"/>
          <p:cNvSpPr txBox="1"/>
          <p:nvPr/>
        </p:nvSpPr>
        <p:spPr>
          <a:xfrm>
            <a:off x="5806177" y="1065862"/>
            <a:ext cx="3185036" cy="3754874"/>
          </a:xfrm>
          <a:prstGeom prst="rect">
            <a:avLst/>
          </a:prstGeom>
          <a:ln/>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b="1" dirty="0" smtClean="0">
                <a:solidFill>
                  <a:schemeClr val="tx1"/>
                </a:solidFill>
                <a:latin typeface="Roboto" panose="020B0604020202020204" charset="0"/>
                <a:ea typeface="Roboto" panose="020B0604020202020204" charset="0"/>
              </a:rPr>
              <a:t>Recommendations:</a:t>
            </a:r>
            <a:endParaRPr lang="en-US" dirty="0" smtClean="0">
              <a:solidFill>
                <a:schemeClr val="tx1"/>
              </a:solidFill>
              <a:latin typeface="Roboto" panose="020B0604020202020204" charset="0"/>
              <a:ea typeface="Roboto" panose="020B0604020202020204" charset="0"/>
            </a:endParaRPr>
          </a:p>
          <a:p>
            <a:pPr marL="342900" indent="-342900">
              <a:buFont typeface="+mj-lt"/>
              <a:buAutoNum type="arabicPeriod"/>
            </a:pPr>
            <a:r>
              <a:rPr lang="en-US" dirty="0" smtClean="0">
                <a:solidFill>
                  <a:schemeClr val="tx1"/>
                </a:solidFill>
                <a:latin typeface="Roboto" panose="020B0604020202020204" charset="0"/>
                <a:ea typeface="Roboto" panose="020B0604020202020204" charset="0"/>
              </a:rPr>
              <a:t>The higher the loan amount, the higher the likelihood of default </a:t>
            </a:r>
            <a:r>
              <a:rPr lang="en-US" b="1" dirty="0" smtClean="0">
                <a:solidFill>
                  <a:schemeClr val="tx1"/>
                </a:solidFill>
                <a:latin typeface="Roboto" panose="020B0604020202020204" charset="0"/>
                <a:ea typeface="Roboto" panose="020B0604020202020204" charset="0"/>
              </a:rPr>
              <a:t>Choose loans that $9000 or less.</a:t>
            </a:r>
          </a:p>
          <a:p>
            <a:pPr marL="342900" indent="-342900">
              <a:buFont typeface="+mj-lt"/>
              <a:buAutoNum type="arabicPeriod"/>
            </a:pPr>
            <a:endParaRPr lang="en-US" dirty="0" smtClean="0">
              <a:solidFill>
                <a:schemeClr val="tx1"/>
              </a:solidFill>
              <a:latin typeface="Roboto" panose="020B0604020202020204" charset="0"/>
              <a:ea typeface="Roboto" panose="020B0604020202020204" charset="0"/>
            </a:endParaRPr>
          </a:p>
          <a:p>
            <a:pPr marL="342900" indent="-342900">
              <a:buFont typeface="+mj-lt"/>
              <a:buAutoNum type="arabicPeriod"/>
            </a:pPr>
            <a:r>
              <a:rPr lang="en-US" dirty="0" smtClean="0">
                <a:solidFill>
                  <a:schemeClr val="tx1"/>
                </a:solidFill>
              </a:rPr>
              <a:t>Loans </a:t>
            </a:r>
            <a:r>
              <a:rPr lang="en-US" dirty="0">
                <a:solidFill>
                  <a:schemeClr val="tx1"/>
                </a:solidFill>
              </a:rPr>
              <a:t>with term of 36 months tended to be defaulted a lot more than loans with term of 60 </a:t>
            </a:r>
            <a:r>
              <a:rPr lang="en-US" dirty="0" smtClean="0">
                <a:solidFill>
                  <a:schemeClr val="tx1"/>
                </a:solidFill>
              </a:rPr>
              <a:t>months. </a:t>
            </a:r>
            <a:r>
              <a:rPr lang="en-US" b="1" dirty="0" smtClean="0">
                <a:solidFill>
                  <a:schemeClr val="tx1"/>
                </a:solidFill>
              </a:rPr>
              <a:t>Choose loans with 60 month terms.</a:t>
            </a:r>
          </a:p>
          <a:p>
            <a:pPr marL="342900" indent="-342900">
              <a:buFont typeface="+mj-lt"/>
              <a:buAutoNum type="arabicPeriod"/>
            </a:pPr>
            <a:endParaRPr lang="en-US" dirty="0" smtClean="0">
              <a:solidFill>
                <a:schemeClr val="tx1"/>
              </a:solidFill>
            </a:endParaRPr>
          </a:p>
          <a:p>
            <a:pPr marL="342900" indent="-342900">
              <a:buFont typeface="+mj-lt"/>
              <a:buAutoNum type="arabicPeriod"/>
            </a:pPr>
            <a:r>
              <a:rPr lang="en-US" dirty="0" smtClean="0">
                <a:solidFill>
                  <a:schemeClr val="tx1"/>
                </a:solidFill>
              </a:rPr>
              <a:t>Certain </a:t>
            </a:r>
            <a:r>
              <a:rPr lang="en-US" dirty="0">
                <a:solidFill>
                  <a:schemeClr val="tx1"/>
                </a:solidFill>
              </a:rPr>
              <a:t>sub-grades were almost certain to default compared to other </a:t>
            </a:r>
            <a:r>
              <a:rPr lang="en-US" dirty="0" smtClean="0">
                <a:solidFill>
                  <a:schemeClr val="tx1"/>
                </a:solidFill>
              </a:rPr>
              <a:t>sub-grades.          </a:t>
            </a:r>
            <a:r>
              <a:rPr lang="en-US" b="1" dirty="0" smtClean="0">
                <a:solidFill>
                  <a:schemeClr val="tx1"/>
                </a:solidFill>
              </a:rPr>
              <a:t>Selecting loans of subgrade B5 and higher will result in a 90%     chance of repayment.  </a:t>
            </a:r>
            <a:endParaRPr lang="en-US" b="1" dirty="0">
              <a:solidFill>
                <a:schemeClr val="tx1"/>
              </a:solidFill>
            </a:endParaRPr>
          </a:p>
        </p:txBody>
      </p:sp>
    </p:spTree>
    <p:extLst>
      <p:ext uri="{BB962C8B-B14F-4D97-AF65-F5344CB8AC3E}">
        <p14:creationId xmlns:p14="http://schemas.microsoft.com/office/powerpoint/2010/main" val="30342270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lvl="0">
              <a:spcBef>
                <a:spcPts val="0"/>
              </a:spcBef>
              <a:buNone/>
            </a:pPr>
            <a:fld id="{00000000-1234-1234-1234-123412341234}" type="slidenum">
              <a:rPr lang="en" smtClean="0"/>
              <a:t>14</a:t>
            </a:fld>
            <a:endParaRPr lang="en"/>
          </a:p>
        </p:txBody>
      </p:sp>
      <p:sp>
        <p:nvSpPr>
          <p:cNvPr id="4" name="TextBox 3"/>
          <p:cNvSpPr txBox="1"/>
          <p:nvPr/>
        </p:nvSpPr>
        <p:spPr>
          <a:xfrm>
            <a:off x="3329354" y="2567354"/>
            <a:ext cx="2719754" cy="584775"/>
          </a:xfrm>
          <a:prstGeom prst="rect">
            <a:avLst/>
          </a:prstGeom>
          <a:noFill/>
        </p:spPr>
        <p:txBody>
          <a:bodyPr wrap="square" rtlCol="0">
            <a:spAutoFit/>
          </a:bodyPr>
          <a:lstStyle/>
          <a:p>
            <a:pPr algn="ctr"/>
            <a:r>
              <a:rPr lang="en-US" sz="3200" dirty="0">
                <a:latin typeface="Roboto" panose="020B0604020202020204" charset="0"/>
                <a:ea typeface="Roboto" panose="020B0604020202020204" charset="0"/>
              </a:rPr>
              <a:t>Thank You!</a:t>
            </a:r>
          </a:p>
        </p:txBody>
      </p:sp>
    </p:spTree>
    <p:extLst>
      <p:ext uri="{BB962C8B-B14F-4D97-AF65-F5344CB8AC3E}">
        <p14:creationId xmlns:p14="http://schemas.microsoft.com/office/powerpoint/2010/main" val="41972844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b" anchorCtr="0">
            <a:noAutofit/>
          </a:bodyPr>
          <a:lstStyle/>
          <a:p>
            <a:pPr lvl="0" rtl="0">
              <a:spcBef>
                <a:spcPts val="0"/>
              </a:spcBef>
              <a:buNone/>
            </a:pPr>
            <a:r>
              <a:rPr lang="en-US" dirty="0"/>
              <a:t>LENDING CLUB ANALYSIS OVERVIEW</a:t>
            </a:r>
            <a:endParaRPr lang="en" dirty="0"/>
          </a:p>
        </p:txBody>
      </p:sp>
      <p:sp>
        <p:nvSpPr>
          <p:cNvPr id="112" name="Shape 112"/>
          <p:cNvSpPr txBox="1">
            <a:spLocks noGrp="1"/>
          </p:cNvSpPr>
          <p:nvPr>
            <p:ph type="body" idx="2"/>
          </p:nvPr>
        </p:nvSpPr>
        <p:spPr>
          <a:xfrm>
            <a:off x="2407321" y="1282403"/>
            <a:ext cx="4962530" cy="3538136"/>
          </a:xfrm>
          <a:prstGeom prst="rect">
            <a:avLst/>
          </a:prstGeom>
        </p:spPr>
        <p:txBody>
          <a:bodyPr lIns="91425" tIns="91425" rIns="91425" bIns="91425" anchor="t" anchorCtr="0">
            <a:noAutofit/>
          </a:bodyPr>
          <a:lstStyle/>
          <a:p>
            <a:pPr marL="342900" indent="-342900">
              <a:buFont typeface="Wingdings" panose="05000000000000000000" pitchFamily="2" charset="2"/>
              <a:buChar char="§"/>
            </a:pPr>
            <a:r>
              <a:rPr lang="en-US" sz="2000" dirty="0"/>
              <a:t>Identifying the Business Problem</a:t>
            </a:r>
          </a:p>
          <a:p>
            <a:pPr marL="342900" indent="-342900">
              <a:buFont typeface="Wingdings" panose="05000000000000000000" pitchFamily="2" charset="2"/>
              <a:buChar char="§"/>
            </a:pPr>
            <a:r>
              <a:rPr lang="en-US" sz="2000" dirty="0"/>
              <a:t>Data Description </a:t>
            </a:r>
            <a:endParaRPr lang="en-US" sz="2000" dirty="0" smtClean="0"/>
          </a:p>
          <a:p>
            <a:pPr marL="342900" indent="-342900">
              <a:buFont typeface="Wingdings" panose="05000000000000000000" pitchFamily="2" charset="2"/>
              <a:buChar char="§"/>
            </a:pPr>
            <a:r>
              <a:rPr lang="en-US" sz="2000" dirty="0" smtClean="0"/>
              <a:t>Data Preparation &amp; </a:t>
            </a:r>
            <a:r>
              <a:rPr lang="en-US" sz="2000" dirty="0"/>
              <a:t>Processing</a:t>
            </a:r>
          </a:p>
          <a:p>
            <a:pPr marL="342900" indent="-342900">
              <a:buFont typeface="Wingdings" panose="05000000000000000000" pitchFamily="2" charset="2"/>
              <a:buChar char="§"/>
            </a:pPr>
            <a:r>
              <a:rPr lang="en-US" sz="2000" dirty="0"/>
              <a:t>Data Mining</a:t>
            </a:r>
          </a:p>
          <a:p>
            <a:pPr marL="342900" indent="-342900">
              <a:buFont typeface="Wingdings" panose="05000000000000000000" pitchFamily="2" charset="2"/>
              <a:buChar char="§"/>
            </a:pPr>
            <a:r>
              <a:rPr lang="en-US" sz="2000" dirty="0"/>
              <a:t>Models</a:t>
            </a:r>
          </a:p>
          <a:p>
            <a:pPr marL="800100" lvl="1" indent="-342900">
              <a:buFont typeface="Wingdings" panose="05000000000000000000" pitchFamily="2" charset="2"/>
              <a:buChar char="§"/>
            </a:pPr>
            <a:r>
              <a:rPr lang="en-US" sz="2000" dirty="0"/>
              <a:t>Logistic Regression</a:t>
            </a:r>
          </a:p>
          <a:p>
            <a:pPr marL="800100" lvl="1" indent="-342900">
              <a:buFont typeface="Wingdings" panose="05000000000000000000" pitchFamily="2" charset="2"/>
              <a:buChar char="§"/>
            </a:pPr>
            <a:r>
              <a:rPr lang="en-US" sz="2000" dirty="0"/>
              <a:t>Decision Trees</a:t>
            </a:r>
          </a:p>
          <a:p>
            <a:pPr marL="800100" lvl="1" indent="-342900">
              <a:buFont typeface="Wingdings" panose="05000000000000000000" pitchFamily="2" charset="2"/>
              <a:buChar char="§"/>
            </a:pPr>
            <a:r>
              <a:rPr lang="en-US" sz="2000" dirty="0"/>
              <a:t>K-Nearest Neighbor</a:t>
            </a:r>
          </a:p>
          <a:p>
            <a:pPr marL="800100" lvl="1" indent="-342900">
              <a:buFont typeface="Wingdings" panose="05000000000000000000" pitchFamily="2" charset="2"/>
              <a:buChar char="§"/>
            </a:pPr>
            <a:r>
              <a:rPr lang="en-US" sz="2000" dirty="0"/>
              <a:t>Neural Networks</a:t>
            </a:r>
          </a:p>
          <a:p>
            <a:pPr marL="342900" indent="-342900">
              <a:buFont typeface="Wingdings" panose="05000000000000000000" pitchFamily="2" charset="2"/>
              <a:buChar char="§"/>
            </a:pPr>
            <a:r>
              <a:rPr lang="en-US" sz="2000" dirty="0"/>
              <a:t>Summary of Findings</a:t>
            </a:r>
          </a:p>
          <a:p>
            <a:pPr marL="342900" indent="-342900">
              <a:buFont typeface="Wingdings" panose="05000000000000000000" pitchFamily="2" charset="2"/>
              <a:buChar char="§"/>
            </a:pPr>
            <a:r>
              <a:rPr lang="en-US" sz="2000" dirty="0"/>
              <a:t>Conclusion</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a:t>
            </a:fld>
            <a:endParaRPr lang="e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IDENTIFYING THE BUSINESS PROBLEM</a:t>
            </a:r>
          </a:p>
        </p:txBody>
      </p:sp>
      <p:sp>
        <p:nvSpPr>
          <p:cNvPr id="122" name="Shape 122"/>
          <p:cNvSpPr txBox="1">
            <a:spLocks noGrp="1"/>
          </p:cNvSpPr>
          <p:nvPr>
            <p:ph type="sldNum" idx="12"/>
          </p:nvPr>
        </p:nvSpPr>
        <p:spPr>
          <a:prstGeom prst="rect">
            <a:avLst/>
          </a:prstGeom>
        </p:spPr>
        <p:txBody>
          <a:bodyPr lIns="91425" tIns="91425" rIns="91425" bIns="91425" anchor="ctr" anchorCtr="0">
            <a:noAutofit/>
          </a:bodyPr>
          <a:lstStyle/>
          <a:p>
            <a:pPr lvl="0">
              <a:spcBef>
                <a:spcPts val="0"/>
              </a:spcBef>
              <a:buNone/>
            </a:pPr>
            <a:fld id="{00000000-1234-1234-1234-123412341234}" type="slidenum">
              <a:rPr lang="en"/>
              <a:t>3</a:t>
            </a:fld>
            <a:endParaRPr lang="en"/>
          </a:p>
        </p:txBody>
      </p:sp>
      <p:sp>
        <p:nvSpPr>
          <p:cNvPr id="4" name="TextBox 3"/>
          <p:cNvSpPr txBox="1"/>
          <p:nvPr/>
        </p:nvSpPr>
        <p:spPr>
          <a:xfrm>
            <a:off x="840558" y="1301956"/>
            <a:ext cx="6190706" cy="3323987"/>
          </a:xfrm>
          <a:prstGeom prst="rect">
            <a:avLst/>
          </a:prstGeom>
          <a:noFill/>
        </p:spPr>
        <p:txBody>
          <a:bodyPr wrap="square" rtlCol="0">
            <a:spAutoFit/>
          </a:bodyPr>
          <a:lstStyle/>
          <a:p>
            <a:pPr marL="285750" indent="-285750">
              <a:buClr>
                <a:srgbClr val="FFC000"/>
              </a:buClr>
              <a:buFont typeface="Wingdings" panose="05000000000000000000" pitchFamily="2" charset="2"/>
              <a:buChar char="§"/>
            </a:pPr>
            <a:r>
              <a:rPr lang="en-US" dirty="0">
                <a:latin typeface="Roboto" panose="020B0604020202020204" charset="0"/>
                <a:ea typeface="Roboto" panose="020B0604020202020204" charset="0"/>
              </a:rPr>
              <a:t>Lending Club is a Peer-to-Peer lending company that utilizes a group of private investors to fund loan </a:t>
            </a:r>
            <a:r>
              <a:rPr lang="en-US" dirty="0" smtClean="0">
                <a:latin typeface="Roboto" panose="020B0604020202020204" charset="0"/>
                <a:ea typeface="Roboto" panose="020B0604020202020204" charset="0"/>
              </a:rPr>
              <a:t>requests. </a:t>
            </a:r>
            <a:endParaRPr lang="en-US" dirty="0">
              <a:latin typeface="Roboto" panose="020B0604020202020204" charset="0"/>
              <a:ea typeface="Roboto" panose="020B0604020202020204" charset="0"/>
            </a:endParaRPr>
          </a:p>
          <a:p>
            <a:endParaRPr lang="en-US" dirty="0">
              <a:latin typeface="Roboto" panose="020B0604020202020204" charset="0"/>
              <a:ea typeface="Roboto" panose="020B0604020202020204" charset="0"/>
            </a:endParaRPr>
          </a:p>
          <a:p>
            <a:pPr marL="285750" indent="-285750">
              <a:buClr>
                <a:srgbClr val="FFC000"/>
              </a:buClr>
              <a:buFont typeface="Wingdings" panose="05000000000000000000" pitchFamily="2" charset="2"/>
              <a:buChar char="§"/>
            </a:pPr>
            <a:r>
              <a:rPr lang="en-US" dirty="0">
                <a:latin typeface="Roboto" panose="020B0604020202020204" charset="0"/>
                <a:ea typeface="Roboto" panose="020B0604020202020204" charset="0"/>
              </a:rPr>
              <a:t>Lending Club’s model for risk assessment categorizes borrowers by assigning them a grade and a subgrade based </a:t>
            </a:r>
            <a:r>
              <a:rPr lang="en-US" dirty="0" smtClean="0">
                <a:latin typeface="Roboto" panose="020B0604020202020204" charset="0"/>
                <a:ea typeface="Roboto" panose="020B0604020202020204" charset="0"/>
              </a:rPr>
              <a:t>on </a:t>
            </a:r>
            <a:r>
              <a:rPr lang="en-US" dirty="0">
                <a:latin typeface="Roboto" panose="020B0604020202020204" charset="0"/>
                <a:ea typeface="Roboto" panose="020B0604020202020204" charset="0"/>
              </a:rPr>
              <a:t>their credit history.</a:t>
            </a:r>
          </a:p>
          <a:p>
            <a:endParaRPr lang="en-US" dirty="0">
              <a:latin typeface="Roboto" panose="020B0604020202020204" charset="0"/>
              <a:ea typeface="Roboto" panose="020B0604020202020204" charset="0"/>
            </a:endParaRPr>
          </a:p>
          <a:p>
            <a:pPr marL="285750" indent="-285750">
              <a:buClr>
                <a:srgbClr val="FFC000"/>
              </a:buClr>
              <a:buFont typeface="Wingdings" panose="05000000000000000000" pitchFamily="2" charset="2"/>
              <a:buChar char="§"/>
            </a:pPr>
            <a:r>
              <a:rPr lang="en-US" dirty="0">
                <a:latin typeface="Roboto" panose="020B0604020202020204" charset="0"/>
                <a:ea typeface="Roboto" panose="020B0604020202020204" charset="0"/>
              </a:rPr>
              <a:t>Investors are presented with a list of borrowers, along with their assigned risk assessment grades, and they have the opportunity </a:t>
            </a:r>
            <a:r>
              <a:rPr lang="en-US" dirty="0" smtClean="0">
                <a:latin typeface="Roboto" panose="020B0604020202020204" charset="0"/>
                <a:ea typeface="Roboto" panose="020B0604020202020204" charset="0"/>
              </a:rPr>
              <a:t>to </a:t>
            </a:r>
            <a:r>
              <a:rPr lang="en-US" dirty="0">
                <a:latin typeface="Roboto" panose="020B0604020202020204" charset="0"/>
                <a:ea typeface="Roboto" panose="020B0604020202020204" charset="0"/>
              </a:rPr>
              <a:t>choose which borrowers they will fund, and the percentage </a:t>
            </a:r>
            <a:r>
              <a:rPr lang="en-US" dirty="0" smtClean="0">
                <a:latin typeface="Roboto" panose="020B0604020202020204" charset="0"/>
                <a:ea typeface="Roboto" panose="020B0604020202020204" charset="0"/>
              </a:rPr>
              <a:t>of </a:t>
            </a:r>
            <a:r>
              <a:rPr lang="en-US" dirty="0">
                <a:latin typeface="Roboto" panose="020B0604020202020204" charset="0"/>
                <a:ea typeface="Roboto" panose="020B0604020202020204" charset="0"/>
              </a:rPr>
              <a:t>funding that they will cover.</a:t>
            </a:r>
          </a:p>
          <a:p>
            <a:endParaRPr lang="en-US" dirty="0">
              <a:latin typeface="Roboto" panose="020B0604020202020204" charset="0"/>
              <a:ea typeface="Roboto" panose="020B0604020202020204" charset="0"/>
            </a:endParaRPr>
          </a:p>
          <a:p>
            <a:pPr marL="285750" indent="-285750">
              <a:buClr>
                <a:srgbClr val="FFC000"/>
              </a:buClr>
              <a:buFont typeface="Wingdings" panose="05000000000000000000" pitchFamily="2" charset="2"/>
              <a:buChar char="§"/>
            </a:pPr>
            <a:r>
              <a:rPr lang="en-US" dirty="0">
                <a:latin typeface="Roboto" panose="020B0604020202020204" charset="0"/>
                <a:ea typeface="Roboto" panose="020B0604020202020204" charset="0"/>
              </a:rPr>
              <a:t>Our business problem is that investors require a more comprehensive assessment of these borrowers than what is presented by Lending Club in order to make a smart business decision, by identifying new borrowers that would likely default on their loans.</a:t>
            </a:r>
          </a:p>
        </p:txBody>
      </p:sp>
      <p:graphicFrame>
        <p:nvGraphicFramePr>
          <p:cNvPr id="5" name="Diagram 4"/>
          <p:cNvGraphicFramePr/>
          <p:nvPr>
            <p:extLst>
              <p:ext uri="{D42A27DB-BD31-4B8C-83A1-F6EECF244321}">
                <p14:modId xmlns:p14="http://schemas.microsoft.com/office/powerpoint/2010/main" val="1008168507"/>
              </p:ext>
            </p:extLst>
          </p:nvPr>
        </p:nvGraphicFramePr>
        <p:xfrm>
          <a:off x="6530546" y="1445750"/>
          <a:ext cx="2547630" cy="30444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prstGeom prst="rect">
            <a:avLst/>
          </a:prstGeom>
        </p:spPr>
        <p:txBody>
          <a:bodyPr lIns="91425" tIns="91425" rIns="91425" bIns="91425" anchor="b" anchorCtr="0">
            <a:noAutofit/>
          </a:bodyPr>
          <a:lstStyle/>
          <a:p>
            <a:r>
              <a:rPr lang="en-US" dirty="0"/>
              <a:t>DATA </a:t>
            </a:r>
            <a:r>
              <a:rPr lang="en-US" dirty="0" smtClean="0"/>
              <a:t>DESCRIPTION</a:t>
            </a:r>
            <a:endParaRPr lang="en" dirty="0"/>
          </a:p>
        </p:txBody>
      </p:sp>
      <p:sp>
        <p:nvSpPr>
          <p:cNvPr id="129" name="Shape 129"/>
          <p:cNvSpPr txBox="1">
            <a:spLocks noGrp="1"/>
          </p:cNvSpPr>
          <p:nvPr>
            <p:ph type="body" idx="1"/>
          </p:nvPr>
        </p:nvSpPr>
        <p:spPr>
          <a:xfrm>
            <a:off x="920870" y="1025175"/>
            <a:ext cx="5277793" cy="3710834"/>
          </a:xfrm>
          <a:prstGeom prst="rect">
            <a:avLst/>
          </a:prstGeom>
        </p:spPr>
        <p:txBody>
          <a:bodyPr lIns="91425" tIns="91425" rIns="91425" bIns="91425" anchor="t" anchorCtr="0">
            <a:noAutofit/>
          </a:bodyPr>
          <a:lstStyle/>
          <a:p>
            <a:pPr lvl="0" rtl="0">
              <a:spcBef>
                <a:spcPts val="0"/>
              </a:spcBef>
              <a:buNone/>
            </a:pPr>
            <a:r>
              <a:rPr lang="en-US" sz="1400" dirty="0"/>
              <a:t>Lending Club provided us with 4 years of historical data (2012-2015). This dataset contained information pertaining to the borrower’s past credit history and Lending Club loan information. The total dataset consisted of over 800,000 records, which was sufficient </a:t>
            </a:r>
            <a:r>
              <a:rPr lang="en-US" sz="1400" dirty="0" smtClean="0"/>
              <a:t>for </a:t>
            </a:r>
            <a:r>
              <a:rPr lang="en-US" sz="1400" dirty="0"/>
              <a:t>our </a:t>
            </a:r>
            <a:r>
              <a:rPr lang="en-US" sz="1400" dirty="0" smtClean="0"/>
              <a:t>team </a:t>
            </a:r>
            <a:r>
              <a:rPr lang="en-US" sz="1400" dirty="0"/>
              <a:t>to conduct </a:t>
            </a:r>
            <a:r>
              <a:rPr lang="en-US" sz="1400" dirty="0" smtClean="0"/>
              <a:t>      analysis </a:t>
            </a:r>
            <a:r>
              <a:rPr lang="en-US" sz="1400" dirty="0"/>
              <a:t>models.</a:t>
            </a:r>
          </a:p>
          <a:p>
            <a:pPr lvl="0" rtl="0">
              <a:spcBef>
                <a:spcPts val="0"/>
              </a:spcBef>
              <a:buNone/>
            </a:pPr>
            <a:endParaRPr lang="en-US" sz="1400" dirty="0"/>
          </a:p>
          <a:p>
            <a:pPr>
              <a:buNone/>
            </a:pPr>
            <a:r>
              <a:rPr lang="en-US" sz="1400" dirty="0"/>
              <a:t>Variables present within the dataset provided an ample </a:t>
            </a:r>
          </a:p>
          <a:p>
            <a:pPr>
              <a:buNone/>
            </a:pPr>
            <a:r>
              <a:rPr lang="en-US" sz="1400" dirty="0"/>
              <a:t>amount of information which we could use to identify relationships and gauge their effect upon the success or </a:t>
            </a:r>
          </a:p>
          <a:p>
            <a:pPr>
              <a:buNone/>
            </a:pPr>
            <a:r>
              <a:rPr lang="en-US" sz="1400" dirty="0"/>
              <a:t>failure of a borrower fulfilling the terms of their loan </a:t>
            </a:r>
          </a:p>
          <a:p>
            <a:pPr>
              <a:buNone/>
            </a:pPr>
            <a:r>
              <a:rPr lang="en-US" sz="1400" dirty="0"/>
              <a:t>agreement.</a:t>
            </a:r>
          </a:p>
          <a:p>
            <a:pPr>
              <a:buNone/>
            </a:pPr>
            <a:endParaRPr lang="en-US" sz="1400" dirty="0"/>
          </a:p>
          <a:p>
            <a:pPr>
              <a:buNone/>
            </a:pPr>
            <a:r>
              <a:rPr lang="en-US" sz="1400" dirty="0"/>
              <a:t>We required only the variables that had a direct or indirect response to a borrower’s potential to default. To achieve this, we prepared the data by choosing </a:t>
            </a:r>
            <a:r>
              <a:rPr lang="en-US" sz="1400" dirty="0" smtClean="0"/>
              <a:t>select variables </a:t>
            </a:r>
            <a:r>
              <a:rPr lang="en-US" sz="1400" dirty="0"/>
              <a:t>that would best fit this criteria. </a:t>
            </a:r>
          </a:p>
          <a:p>
            <a:pPr lvl="0" rtl="0">
              <a:spcBef>
                <a:spcPts val="0"/>
              </a:spcBef>
              <a:buNone/>
            </a:pPr>
            <a:endParaRPr lang="en-US" sz="1400" dirty="0"/>
          </a:p>
          <a:p>
            <a:pPr lvl="0" rtl="0">
              <a:spcBef>
                <a:spcPts val="0"/>
              </a:spcBef>
              <a:buNone/>
            </a:pPr>
            <a:endParaRPr lang="en-US" sz="1400" dirty="0"/>
          </a:p>
          <a:p>
            <a:pPr lvl="0" rtl="0">
              <a:spcBef>
                <a:spcPts val="0"/>
              </a:spcBef>
              <a:buNone/>
            </a:pPr>
            <a:endParaRPr lang="en-US" sz="1400" dirty="0"/>
          </a:p>
          <a:p>
            <a:pPr lvl="0" rtl="0">
              <a:spcBef>
                <a:spcPts val="0"/>
              </a:spcBef>
              <a:buNone/>
            </a:pPr>
            <a:endParaRPr lang="en-US" sz="1400" dirty="0"/>
          </a:p>
          <a:p>
            <a:pPr lvl="0" rtl="0">
              <a:spcBef>
                <a:spcPts val="0"/>
              </a:spcBef>
              <a:buNone/>
            </a:pPr>
            <a:endParaRPr lang="en" sz="1400" dirty="0"/>
          </a:p>
        </p:txBody>
      </p:sp>
      <p:sp>
        <p:nvSpPr>
          <p:cNvPr id="130" name="Shape 130"/>
          <p:cNvSpPr txBox="1">
            <a:spLocks noGrp="1"/>
          </p:cNvSpPr>
          <p:nvPr>
            <p:ph type="sldNum" idx="12"/>
          </p:nvPr>
        </p:nvSpPr>
        <p:spPr>
          <a:prstGeom prst="rect">
            <a:avLst/>
          </a:prstGeom>
        </p:spPr>
        <p:txBody>
          <a:bodyPr lIns="91425" tIns="91425" rIns="91425" bIns="91425" anchor="ctr" anchorCtr="0">
            <a:noAutofit/>
          </a:bodyPr>
          <a:lstStyle/>
          <a:p>
            <a:pPr lvl="0">
              <a:spcBef>
                <a:spcPts val="0"/>
              </a:spcBef>
              <a:buNone/>
            </a:pPr>
            <a:fld id="{00000000-1234-1234-1234-123412341234}" type="slidenum">
              <a:rPr lang="en"/>
              <a:t>4</a:t>
            </a:fld>
            <a:endParaRPr lang="en"/>
          </a:p>
        </p:txBody>
      </p:sp>
      <p:pic>
        <p:nvPicPr>
          <p:cNvPr id="2" name="Picture 1"/>
          <p:cNvPicPr>
            <a:picLocks noChangeAspect="1"/>
          </p:cNvPicPr>
          <p:nvPr/>
        </p:nvPicPr>
        <p:blipFill>
          <a:blip r:embed="rId3"/>
          <a:stretch>
            <a:fillRect/>
          </a:stretch>
        </p:blipFill>
        <p:spPr>
          <a:xfrm>
            <a:off x="5696526" y="1774275"/>
            <a:ext cx="3306036" cy="221027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prstGeom prst="rect">
            <a:avLst/>
          </a:prstGeom>
        </p:spPr>
        <p:txBody>
          <a:bodyPr lIns="91425" tIns="91425" rIns="91425" bIns="91425" anchor="b" anchorCtr="0">
            <a:noAutofit/>
          </a:bodyPr>
          <a:lstStyle/>
          <a:p>
            <a:r>
              <a:rPr lang="en-US" dirty="0"/>
              <a:t>DATA </a:t>
            </a:r>
            <a:r>
              <a:rPr lang="en-US" dirty="0" smtClean="0"/>
              <a:t>PREPARATION </a:t>
            </a:r>
            <a:r>
              <a:rPr lang="en-US" dirty="0"/>
              <a:t>&amp; PROCESSING</a:t>
            </a:r>
            <a:endParaRPr lang="en" dirty="0"/>
          </a:p>
        </p:txBody>
      </p:sp>
      <p:sp>
        <p:nvSpPr>
          <p:cNvPr id="129" name="Shape 129"/>
          <p:cNvSpPr txBox="1">
            <a:spLocks noGrp="1"/>
          </p:cNvSpPr>
          <p:nvPr>
            <p:ph type="body" idx="1"/>
          </p:nvPr>
        </p:nvSpPr>
        <p:spPr>
          <a:xfrm>
            <a:off x="920869" y="1025175"/>
            <a:ext cx="7722681" cy="3710834"/>
          </a:xfrm>
          <a:prstGeom prst="rect">
            <a:avLst/>
          </a:prstGeom>
        </p:spPr>
        <p:txBody>
          <a:bodyPr lIns="91425" tIns="91425" rIns="91425" bIns="91425" anchor="t" anchorCtr="0">
            <a:noAutofit/>
          </a:bodyPr>
          <a:lstStyle/>
          <a:p>
            <a:pPr lvl="0" rtl="0">
              <a:spcBef>
                <a:spcPts val="0"/>
              </a:spcBef>
              <a:buNone/>
            </a:pPr>
            <a:r>
              <a:rPr lang="en-US" sz="1400" dirty="0" smtClean="0"/>
              <a:t>Prior to data mining model analysis, the data was reviewed, cleaned and prepared as follows:</a:t>
            </a:r>
          </a:p>
          <a:p>
            <a:pPr lvl="0" rtl="0">
              <a:spcBef>
                <a:spcPts val="0"/>
              </a:spcBef>
              <a:buNone/>
            </a:pPr>
            <a:endParaRPr lang="en-US" sz="1400" dirty="0" smtClean="0"/>
          </a:p>
          <a:p>
            <a:pPr marL="285750" indent="-285750">
              <a:buFont typeface="Wingdings" panose="05000000000000000000" pitchFamily="2" charset="2"/>
              <a:buChar char="§"/>
            </a:pPr>
            <a:r>
              <a:rPr lang="en-US" sz="1400" dirty="0"/>
              <a:t>Removed columns that obviously had no relation to the analysis in question (E.g. Applicant ID, Employee Title etc.)</a:t>
            </a:r>
          </a:p>
          <a:p>
            <a:pPr marL="285750" lvl="0" indent="-285750">
              <a:buFont typeface="Wingdings" panose="05000000000000000000" pitchFamily="2" charset="2"/>
              <a:buChar char="§"/>
            </a:pPr>
            <a:endParaRPr lang="en-US" sz="1400" dirty="0" smtClean="0"/>
          </a:p>
          <a:p>
            <a:pPr marL="285750" lvl="0" indent="-285750">
              <a:buFont typeface="Wingdings" panose="05000000000000000000" pitchFamily="2" charset="2"/>
              <a:buChar char="§"/>
            </a:pPr>
            <a:r>
              <a:rPr lang="en-US" sz="1400" dirty="0" smtClean="0"/>
              <a:t>Removed </a:t>
            </a:r>
            <a:r>
              <a:rPr lang="en-US" sz="1400" dirty="0"/>
              <a:t>columns that had bad quality data (i.e. missing values in observations, unintelligible values etc</a:t>
            </a:r>
            <a:r>
              <a:rPr lang="en-US" sz="1400" dirty="0" smtClean="0"/>
              <a:t>.)</a:t>
            </a:r>
          </a:p>
          <a:p>
            <a:pPr marL="285750" lvl="0" indent="-285750">
              <a:buFont typeface="Wingdings" panose="05000000000000000000" pitchFamily="2" charset="2"/>
              <a:buChar char="§"/>
            </a:pPr>
            <a:endParaRPr lang="en-US" sz="1400" dirty="0" smtClean="0"/>
          </a:p>
          <a:p>
            <a:pPr marL="285750" lvl="0" indent="-285750">
              <a:buFont typeface="Wingdings" panose="05000000000000000000" pitchFamily="2" charset="2"/>
              <a:buChar char="§"/>
            </a:pPr>
            <a:r>
              <a:rPr lang="en-US" sz="1400" dirty="0" smtClean="0"/>
              <a:t>Removed columns that had identical relationships to the analysis in question (E.g. </a:t>
            </a:r>
            <a:r>
              <a:rPr lang="en-US" sz="1400" dirty="0" err="1"/>
              <a:t>funded_amnt</a:t>
            </a:r>
            <a:r>
              <a:rPr lang="en-US" sz="1400" dirty="0"/>
              <a:t> and </a:t>
            </a:r>
            <a:r>
              <a:rPr lang="en-US" sz="1400" dirty="0" err="1"/>
              <a:t>funded_amnt_inv</a:t>
            </a:r>
            <a:r>
              <a:rPr lang="en-US" sz="1400" dirty="0"/>
              <a:t> as they are always the same as </a:t>
            </a:r>
            <a:r>
              <a:rPr lang="en-US" sz="1400" dirty="0" err="1" smtClean="0"/>
              <a:t>loan_amt</a:t>
            </a:r>
            <a:r>
              <a:rPr lang="en-US" sz="1400" dirty="0" smtClean="0"/>
              <a:t>)</a:t>
            </a:r>
          </a:p>
          <a:p>
            <a:pPr marL="285750" lvl="0" indent="-285750">
              <a:buFont typeface="Wingdings" panose="05000000000000000000" pitchFamily="2" charset="2"/>
              <a:buChar char="§"/>
            </a:pPr>
            <a:endParaRPr lang="en-US" sz="1400" dirty="0" smtClean="0"/>
          </a:p>
          <a:p>
            <a:pPr marL="285750" lvl="0" indent="-285750">
              <a:buFont typeface="Wingdings" panose="05000000000000000000" pitchFamily="2" charset="2"/>
              <a:buChar char="§"/>
            </a:pPr>
            <a:r>
              <a:rPr lang="en-US" sz="1400" dirty="0" smtClean="0"/>
              <a:t>Established derived columns from existing columns to facilitate model analysis (E.g. </a:t>
            </a:r>
            <a:r>
              <a:rPr lang="en-US" sz="1400" dirty="0" err="1" smtClean="0"/>
              <a:t>Credit_History_years</a:t>
            </a:r>
            <a:r>
              <a:rPr lang="en-US" sz="1400" dirty="0" smtClean="0"/>
              <a:t>, Converted binary dependent variable column called “default”, </a:t>
            </a:r>
            <a:r>
              <a:rPr lang="en-US" sz="1400" dirty="0" err="1" smtClean="0"/>
              <a:t>mths_since_last_delinq</a:t>
            </a:r>
            <a:r>
              <a:rPr lang="en-US" sz="1400" dirty="0" smtClean="0"/>
              <a:t> etc.)</a:t>
            </a:r>
          </a:p>
          <a:p>
            <a:pPr marL="285750" lvl="0" indent="-285750">
              <a:buFont typeface="Wingdings" panose="05000000000000000000" pitchFamily="2" charset="2"/>
              <a:buChar char="§"/>
            </a:pPr>
            <a:endParaRPr lang="en-US" sz="1400" dirty="0" smtClean="0"/>
          </a:p>
          <a:p>
            <a:pPr marL="285750" lvl="0" indent="-285750">
              <a:buFont typeface="Wingdings" panose="05000000000000000000" pitchFamily="2" charset="2"/>
              <a:buChar char="§"/>
            </a:pPr>
            <a:r>
              <a:rPr lang="en-US" sz="1400" dirty="0" smtClean="0"/>
              <a:t>Converted continuous variables to range of values to enhance interpretation of results (E.g. </a:t>
            </a:r>
            <a:r>
              <a:rPr lang="en-US" sz="1400" dirty="0" err="1" smtClean="0"/>
              <a:t>loan_amt</a:t>
            </a:r>
            <a:r>
              <a:rPr lang="en-US" sz="1400" dirty="0" smtClean="0"/>
              <a:t>, </a:t>
            </a:r>
            <a:r>
              <a:rPr lang="en-US" sz="1400" dirty="0" err="1" smtClean="0"/>
              <a:t>int_rate</a:t>
            </a:r>
            <a:r>
              <a:rPr lang="en-US" sz="1400" dirty="0" smtClean="0"/>
              <a:t>, </a:t>
            </a:r>
            <a:r>
              <a:rPr lang="en-US" sz="1400" dirty="0" err="1" smtClean="0"/>
              <a:t>Annual_income</a:t>
            </a:r>
            <a:r>
              <a:rPr lang="en-US" sz="1400" dirty="0" smtClean="0"/>
              <a:t>, </a:t>
            </a:r>
            <a:r>
              <a:rPr lang="en-US" sz="1400" dirty="0" err="1" smtClean="0"/>
              <a:t>credit_history_years</a:t>
            </a:r>
            <a:r>
              <a:rPr lang="en-US" sz="1400" dirty="0" smtClean="0"/>
              <a:t>, </a:t>
            </a:r>
            <a:r>
              <a:rPr lang="en-US" sz="1400" dirty="0" err="1" smtClean="0"/>
              <a:t>revol_util</a:t>
            </a:r>
            <a:r>
              <a:rPr lang="en-US" sz="1400" dirty="0" smtClean="0"/>
              <a:t>, </a:t>
            </a:r>
            <a:r>
              <a:rPr lang="en-US" sz="1400" dirty="0" err="1" smtClean="0"/>
              <a:t>total_pymnt</a:t>
            </a:r>
            <a:r>
              <a:rPr lang="en-US" sz="1400" dirty="0" smtClean="0"/>
              <a:t> etc.)</a:t>
            </a:r>
            <a:endParaRPr lang="en-US" sz="1400" dirty="0"/>
          </a:p>
        </p:txBody>
      </p:sp>
      <p:sp>
        <p:nvSpPr>
          <p:cNvPr id="130" name="Shape 130"/>
          <p:cNvSpPr txBox="1">
            <a:spLocks noGrp="1"/>
          </p:cNvSpPr>
          <p:nvPr>
            <p:ph type="sldNum" idx="12"/>
          </p:nvPr>
        </p:nvSpPr>
        <p:spPr>
          <a:prstGeom prst="rect">
            <a:avLst/>
          </a:prstGeom>
        </p:spPr>
        <p:txBody>
          <a:bodyPr lIns="91425" tIns="91425" rIns="91425" bIns="91425" anchor="ctr" anchorCtr="0">
            <a:noAutofit/>
          </a:bodyPr>
          <a:lstStyle/>
          <a:p>
            <a:pPr lvl="0">
              <a:spcBef>
                <a:spcPts val="0"/>
              </a:spcBef>
              <a:buNone/>
            </a:pPr>
            <a:fld id="{00000000-1234-1234-1234-123412341234}" type="slidenum">
              <a:rPr lang="en"/>
              <a:t>5</a:t>
            </a:fld>
            <a:endParaRPr lang="en"/>
          </a:p>
        </p:txBody>
      </p:sp>
    </p:spTree>
    <p:extLst>
      <p:ext uri="{BB962C8B-B14F-4D97-AF65-F5344CB8AC3E}">
        <p14:creationId xmlns:p14="http://schemas.microsoft.com/office/powerpoint/2010/main" val="15663431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prstGeom prst="rect">
            <a:avLst/>
          </a:prstGeom>
        </p:spPr>
        <p:txBody>
          <a:bodyPr lIns="91425" tIns="91425" rIns="91425" bIns="91425" anchor="b" anchorCtr="0">
            <a:noAutofit/>
          </a:bodyPr>
          <a:lstStyle/>
          <a:p>
            <a:pPr lvl="0">
              <a:spcBef>
                <a:spcPts val="0"/>
              </a:spcBef>
              <a:buNone/>
            </a:pPr>
            <a:r>
              <a:rPr lang="en-US" dirty="0"/>
              <a:t>DATA MINING</a:t>
            </a:r>
            <a:endParaRPr lang="en" dirty="0"/>
          </a:p>
        </p:txBody>
      </p:sp>
      <p:sp>
        <p:nvSpPr>
          <p:cNvPr id="142" name="Shape 142"/>
          <p:cNvSpPr txBox="1">
            <a:spLocks noGrp="1"/>
          </p:cNvSpPr>
          <p:nvPr>
            <p:ph type="sldNum" idx="12"/>
          </p:nvPr>
        </p:nvSpPr>
        <p:spPr>
          <a:prstGeom prst="rect">
            <a:avLst/>
          </a:prstGeom>
        </p:spPr>
        <p:txBody>
          <a:bodyPr lIns="91425" tIns="91425" rIns="91425" bIns="91425" anchor="ctr" anchorCtr="0">
            <a:noAutofit/>
          </a:bodyPr>
          <a:lstStyle/>
          <a:p>
            <a:pPr lvl="0">
              <a:spcBef>
                <a:spcPts val="0"/>
              </a:spcBef>
              <a:buNone/>
            </a:pPr>
            <a:fld id="{00000000-1234-1234-1234-123412341234}" type="slidenum">
              <a:rPr lang="en"/>
              <a:t>6</a:t>
            </a:fld>
            <a:endParaRPr lang="en"/>
          </a:p>
        </p:txBody>
      </p:sp>
      <p:sp>
        <p:nvSpPr>
          <p:cNvPr id="3" name="TextBox 2"/>
          <p:cNvSpPr txBox="1"/>
          <p:nvPr/>
        </p:nvSpPr>
        <p:spPr>
          <a:xfrm>
            <a:off x="1104900" y="1364979"/>
            <a:ext cx="4505908" cy="3108543"/>
          </a:xfrm>
          <a:prstGeom prst="rect">
            <a:avLst/>
          </a:prstGeom>
          <a:noFill/>
        </p:spPr>
        <p:txBody>
          <a:bodyPr wrap="square" rtlCol="0">
            <a:spAutoFit/>
          </a:bodyPr>
          <a:lstStyle/>
          <a:p>
            <a:r>
              <a:rPr lang="en-US" dirty="0">
                <a:latin typeface="Roboto" panose="020B0604020202020204" charset="0"/>
                <a:ea typeface="Roboto" panose="020B0604020202020204" charset="0"/>
              </a:rPr>
              <a:t>We selected four data models to determine which returned the best predictive capability. We utilized multiple assessment parameters to determine the most successful model, to include:</a:t>
            </a:r>
          </a:p>
          <a:p>
            <a:endParaRPr lang="en-US" dirty="0">
              <a:latin typeface="Roboto" panose="020B0604020202020204" charset="0"/>
              <a:ea typeface="Roboto" panose="020B0604020202020204" charset="0"/>
            </a:endParaRPr>
          </a:p>
          <a:p>
            <a:pPr marL="285750" indent="-285750">
              <a:buFont typeface="Arial" panose="020B0604020202020204" pitchFamily="34" charset="0"/>
              <a:buChar char="•"/>
            </a:pPr>
            <a:r>
              <a:rPr lang="en-US" dirty="0">
                <a:solidFill>
                  <a:schemeClr val="tx1"/>
                </a:solidFill>
                <a:latin typeface="Roboto" panose="020B0604020202020204" charset="0"/>
                <a:ea typeface="Roboto" panose="020B0604020202020204" charset="0"/>
              </a:rPr>
              <a:t>Confusion </a:t>
            </a:r>
            <a:r>
              <a:rPr lang="en-US" dirty="0" smtClean="0">
                <a:solidFill>
                  <a:schemeClr val="tx1"/>
                </a:solidFill>
                <a:latin typeface="Roboto" panose="020B0604020202020204" charset="0"/>
                <a:ea typeface="Roboto" panose="020B0604020202020204" charset="0"/>
              </a:rPr>
              <a:t>Matrix (Accuracy, Sensitivity and Specificity)</a:t>
            </a:r>
            <a:endParaRPr lang="en-US" dirty="0">
              <a:solidFill>
                <a:schemeClr val="tx1"/>
              </a:solidFill>
              <a:latin typeface="Roboto" panose="020B0604020202020204" charset="0"/>
              <a:ea typeface="Roboto" panose="020B0604020202020204" charset="0"/>
            </a:endParaRPr>
          </a:p>
          <a:p>
            <a:pPr marL="285750" indent="-285750">
              <a:buFont typeface="Arial" panose="020B0604020202020204" pitchFamily="34" charset="0"/>
              <a:buChar char="•"/>
            </a:pPr>
            <a:r>
              <a:rPr lang="en-US" dirty="0">
                <a:solidFill>
                  <a:schemeClr val="tx1"/>
                </a:solidFill>
                <a:latin typeface="Roboto" panose="020B0604020202020204" charset="0"/>
                <a:ea typeface="Roboto" panose="020B0604020202020204" charset="0"/>
              </a:rPr>
              <a:t>Receiver Operating Characteristic (ROC)</a:t>
            </a:r>
          </a:p>
          <a:p>
            <a:pPr marL="285750" indent="-285750">
              <a:buFont typeface="Arial" panose="020B0604020202020204" pitchFamily="34" charset="0"/>
              <a:buChar char="•"/>
            </a:pPr>
            <a:r>
              <a:rPr lang="en-US" dirty="0">
                <a:solidFill>
                  <a:schemeClr val="tx1"/>
                </a:solidFill>
                <a:latin typeface="Roboto" panose="020B0604020202020204" charset="0"/>
                <a:ea typeface="Roboto" panose="020B0604020202020204" charset="0"/>
              </a:rPr>
              <a:t>Lift Chart</a:t>
            </a:r>
          </a:p>
          <a:p>
            <a:pPr marL="285750" indent="-285750">
              <a:buFont typeface="Arial" panose="020B0604020202020204" pitchFamily="34" charset="0"/>
              <a:buChar char="•"/>
            </a:pPr>
            <a:r>
              <a:rPr lang="en-US" dirty="0">
                <a:solidFill>
                  <a:schemeClr val="tx1"/>
                </a:solidFill>
                <a:latin typeface="Roboto" panose="020B0604020202020204" charset="0"/>
                <a:ea typeface="Roboto" panose="020B0604020202020204" charset="0"/>
              </a:rPr>
              <a:t>R-Squared value</a:t>
            </a:r>
          </a:p>
          <a:p>
            <a:pPr marL="285750" lvl="4" indent="-285750">
              <a:buFont typeface="Arial" panose="020B0604020202020204" pitchFamily="34" charset="0"/>
              <a:buChar char="•"/>
            </a:pPr>
            <a:r>
              <a:rPr lang="en-US" dirty="0" smtClean="0">
                <a:solidFill>
                  <a:schemeClr val="tx1"/>
                </a:solidFill>
                <a:latin typeface="Roboto" panose="020B0604020202020204" charset="0"/>
                <a:ea typeface="Roboto" panose="020B0604020202020204" charset="0"/>
              </a:rPr>
              <a:t>RMSE</a:t>
            </a:r>
            <a:endParaRPr lang="en-US" dirty="0">
              <a:solidFill>
                <a:schemeClr val="tx1"/>
              </a:solidFill>
              <a:latin typeface="Roboto" panose="020B0604020202020204" charset="0"/>
              <a:ea typeface="Roboto" panose="020B0604020202020204" charset="0"/>
            </a:endParaRPr>
          </a:p>
          <a:p>
            <a:pPr marL="285750" lvl="3" indent="-285750">
              <a:buFont typeface="Arial" panose="020B0604020202020204" pitchFamily="34" charset="0"/>
              <a:buChar char="•"/>
            </a:pPr>
            <a:r>
              <a:rPr lang="en-US" dirty="0">
                <a:solidFill>
                  <a:schemeClr val="tx1"/>
                </a:solidFill>
                <a:latin typeface="Roboto" panose="020B0604020202020204" charset="0"/>
                <a:ea typeface="Roboto" panose="020B0604020202020204" charset="0"/>
              </a:rPr>
              <a:t>Mean Abs Dev</a:t>
            </a:r>
          </a:p>
          <a:p>
            <a:pPr marL="285750" lvl="3" indent="-285750">
              <a:buFont typeface="Arial" panose="020B0604020202020204" pitchFamily="34" charset="0"/>
              <a:buChar char="•"/>
            </a:pPr>
            <a:r>
              <a:rPr lang="en-US" dirty="0">
                <a:solidFill>
                  <a:schemeClr val="tx1"/>
                </a:solidFill>
                <a:latin typeface="Roboto" panose="020B0604020202020204" charset="0"/>
                <a:ea typeface="Roboto" panose="020B0604020202020204" charset="0"/>
              </a:rPr>
              <a:t>Misclassification Rate</a:t>
            </a:r>
          </a:p>
          <a:p>
            <a:pPr marL="285750" lvl="3" indent="-285750">
              <a:buFont typeface="Arial" panose="020B0604020202020204" pitchFamily="34" charset="0"/>
              <a:buChar char="•"/>
            </a:pPr>
            <a:r>
              <a:rPr lang="en-US" dirty="0" err="1" smtClean="0">
                <a:solidFill>
                  <a:schemeClr val="tx1"/>
                </a:solidFill>
                <a:latin typeface="Roboto" panose="020B0604020202020204" charset="0"/>
                <a:ea typeface="Roboto" panose="020B0604020202020204" charset="0"/>
              </a:rPr>
              <a:t>Loglikelihood</a:t>
            </a:r>
            <a:endParaRPr lang="en-US" dirty="0">
              <a:solidFill>
                <a:schemeClr val="tx1"/>
              </a:solidFill>
              <a:latin typeface="Roboto" panose="020B0604020202020204" charset="0"/>
              <a:ea typeface="Roboto" panose="020B0604020202020204" charset="0"/>
            </a:endParaRPr>
          </a:p>
        </p:txBody>
      </p:sp>
      <p:graphicFrame>
        <p:nvGraphicFramePr>
          <p:cNvPr id="5" name="Diagram 4"/>
          <p:cNvGraphicFramePr/>
          <p:nvPr>
            <p:extLst>
              <p:ext uri="{D42A27DB-BD31-4B8C-83A1-F6EECF244321}">
                <p14:modId xmlns:p14="http://schemas.microsoft.com/office/powerpoint/2010/main" val="1334062932"/>
              </p:ext>
            </p:extLst>
          </p:nvPr>
        </p:nvGraphicFramePr>
        <p:xfrm>
          <a:off x="5315301" y="1253775"/>
          <a:ext cx="3443034" cy="35096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4" name="Title 3"/>
          <p:cNvSpPr>
            <a:spLocks noGrp="1"/>
          </p:cNvSpPr>
          <p:nvPr>
            <p:ph type="title"/>
          </p:nvPr>
        </p:nvSpPr>
        <p:spPr/>
        <p:txBody>
          <a:bodyPr anchor="b"/>
          <a:lstStyle/>
          <a:p>
            <a:r>
              <a:rPr lang="en-US" dirty="0"/>
              <a:t>LOGISTIC REGRESSION</a:t>
            </a:r>
          </a:p>
        </p:txBody>
      </p:sp>
      <p:sp>
        <p:nvSpPr>
          <p:cNvPr id="161" name="Shape 161"/>
          <p:cNvSpPr txBox="1">
            <a:spLocks noGrp="1"/>
          </p:cNvSpPr>
          <p:nvPr>
            <p:ph type="sldNum" idx="12"/>
          </p:nvPr>
        </p:nvSpPr>
        <p:spPr>
          <a:prstGeom prst="rect">
            <a:avLst/>
          </a:prstGeom>
        </p:spPr>
        <p:txBody>
          <a:bodyPr lIns="91425" tIns="91425" rIns="91425" bIns="91425" anchor="ctr" anchorCtr="0">
            <a:noAutofit/>
          </a:bodyPr>
          <a:lstStyle/>
          <a:p>
            <a:pPr lvl="0">
              <a:spcBef>
                <a:spcPts val="0"/>
              </a:spcBef>
              <a:buNone/>
            </a:pPr>
            <a:fld id="{00000000-1234-1234-1234-123412341234}" type="slidenum">
              <a:rPr lang="en"/>
              <a:t>7</a:t>
            </a:fld>
            <a:endParaRPr lang="en"/>
          </a:p>
        </p:txBody>
      </p:sp>
      <p:sp>
        <p:nvSpPr>
          <p:cNvPr id="2" name="TextBox 1"/>
          <p:cNvSpPr txBox="1"/>
          <p:nvPr/>
        </p:nvSpPr>
        <p:spPr>
          <a:xfrm>
            <a:off x="938463" y="1173181"/>
            <a:ext cx="5931569" cy="3754874"/>
          </a:xfrm>
          <a:prstGeom prst="rect">
            <a:avLst/>
          </a:prstGeom>
          <a:noFill/>
        </p:spPr>
        <p:txBody>
          <a:bodyPr wrap="square" rtlCol="0">
            <a:spAutoFit/>
          </a:bodyPr>
          <a:lstStyle/>
          <a:p>
            <a:r>
              <a:rPr lang="en-US" dirty="0">
                <a:latin typeface="Roboto" panose="020B0604020202020204" charset="0"/>
                <a:ea typeface="Roboto" panose="020B0604020202020204" charset="0"/>
              </a:rPr>
              <a:t>We selected the binary variable of </a:t>
            </a:r>
            <a:r>
              <a:rPr lang="en-US" b="1" i="1" dirty="0">
                <a:latin typeface="Roboto" panose="020B0604020202020204" charset="0"/>
                <a:ea typeface="Roboto" panose="020B0604020202020204" charset="0"/>
              </a:rPr>
              <a:t>default</a:t>
            </a:r>
            <a:r>
              <a:rPr lang="en-US" dirty="0">
                <a:latin typeface="Roboto" panose="020B0604020202020204" charset="0"/>
                <a:ea typeface="Roboto" panose="020B0604020202020204" charset="0"/>
              </a:rPr>
              <a:t> for the response/target variable and ran a multi-variate and bi-variate analysis utilizing the remaining continuous variables; assessing the model utilizing R-square values, P-values, and scatter-plot trends.</a:t>
            </a:r>
          </a:p>
          <a:p>
            <a:endParaRPr lang="en-US" dirty="0">
              <a:latin typeface="Roboto" panose="020B0604020202020204" charset="0"/>
              <a:ea typeface="Roboto" panose="020B0604020202020204" charset="0"/>
            </a:endParaRPr>
          </a:p>
          <a:p>
            <a:r>
              <a:rPr lang="en-US" dirty="0">
                <a:latin typeface="Roboto" panose="020B0604020202020204" charset="0"/>
                <a:ea typeface="Roboto" panose="020B0604020202020204" charset="0"/>
              </a:rPr>
              <a:t>Our initial model sought to observe any notable relationships between the variables, and to filter out variables that had weak correlations toward the response variable.</a:t>
            </a:r>
          </a:p>
          <a:p>
            <a:endParaRPr lang="en-US" dirty="0">
              <a:latin typeface="Roboto" panose="020B0604020202020204" charset="0"/>
              <a:ea typeface="Roboto" panose="020B0604020202020204" charset="0"/>
            </a:endParaRPr>
          </a:p>
          <a:p>
            <a:r>
              <a:rPr lang="en-US" dirty="0">
                <a:latin typeface="Roboto" panose="020B0604020202020204" charset="0"/>
                <a:ea typeface="Roboto" panose="020B0604020202020204" charset="0"/>
              </a:rPr>
              <a:t>After achieving a </a:t>
            </a:r>
            <a:r>
              <a:rPr lang="en-US" b="1" dirty="0">
                <a:latin typeface="Roboto" panose="020B0604020202020204" charset="0"/>
                <a:ea typeface="Roboto" panose="020B0604020202020204" charset="0"/>
              </a:rPr>
              <a:t>P-value of at least &lt;0.0001</a:t>
            </a:r>
            <a:r>
              <a:rPr lang="en-US" dirty="0">
                <a:latin typeface="Roboto" panose="020B0604020202020204" charset="0"/>
                <a:ea typeface="Roboto" panose="020B0604020202020204" charset="0"/>
              </a:rPr>
              <a:t>, and an </a:t>
            </a:r>
            <a:r>
              <a:rPr lang="en-US" b="1" dirty="0">
                <a:latin typeface="Roboto" panose="020B0604020202020204" charset="0"/>
                <a:ea typeface="Roboto" panose="020B0604020202020204" charset="0"/>
              </a:rPr>
              <a:t>R-square value of 48%</a:t>
            </a:r>
            <a:r>
              <a:rPr lang="en-US" dirty="0">
                <a:latin typeface="Roboto" panose="020B0604020202020204" charset="0"/>
                <a:ea typeface="Roboto" panose="020B0604020202020204" charset="0"/>
              </a:rPr>
              <a:t>,</a:t>
            </a:r>
            <a:r>
              <a:rPr lang="en-US" b="1" dirty="0">
                <a:latin typeface="Roboto" panose="020B0604020202020204" charset="0"/>
                <a:ea typeface="Roboto" panose="020B0604020202020204" charset="0"/>
              </a:rPr>
              <a:t> </a:t>
            </a:r>
            <a:r>
              <a:rPr lang="en-US" dirty="0">
                <a:latin typeface="Roboto" panose="020B0604020202020204" charset="0"/>
                <a:ea typeface="Roboto" panose="020B0604020202020204" charset="0"/>
              </a:rPr>
              <a:t>we began to experiment with various variables by observing the effect of converting them into more manageable data types.</a:t>
            </a:r>
          </a:p>
          <a:p>
            <a:endParaRPr lang="en-US" dirty="0">
              <a:latin typeface="Roboto" panose="020B0604020202020204" charset="0"/>
              <a:ea typeface="Roboto" panose="020B0604020202020204" charset="0"/>
            </a:endParaRPr>
          </a:p>
          <a:p>
            <a:r>
              <a:rPr lang="en-US" dirty="0">
                <a:latin typeface="Roboto" panose="020B0604020202020204" charset="0"/>
                <a:ea typeface="Roboto" panose="020B0604020202020204" charset="0"/>
              </a:rPr>
              <a:t>We were successful in converting a number of variables, while maintaining a </a:t>
            </a:r>
            <a:r>
              <a:rPr lang="en-US" b="1" dirty="0">
                <a:latin typeface="Roboto" panose="020B0604020202020204" charset="0"/>
                <a:ea typeface="Roboto" panose="020B0604020202020204" charset="0"/>
              </a:rPr>
              <a:t>93% accuracy rate</a:t>
            </a:r>
            <a:r>
              <a:rPr lang="en-US" dirty="0">
                <a:latin typeface="Roboto" panose="020B0604020202020204" charset="0"/>
                <a:ea typeface="Roboto" panose="020B0604020202020204" charset="0"/>
              </a:rPr>
              <a:t>. The model was then validated by checking the linearity of the Logit, which resulted in no evidence of nonlinearity among the independent continuous variables.</a:t>
            </a:r>
          </a:p>
        </p:txBody>
      </p:sp>
      <p:graphicFrame>
        <p:nvGraphicFramePr>
          <p:cNvPr id="6" name="Diagram 5"/>
          <p:cNvGraphicFramePr/>
          <p:nvPr>
            <p:extLst>
              <p:ext uri="{D42A27DB-BD31-4B8C-83A1-F6EECF244321}">
                <p14:modId xmlns:p14="http://schemas.microsoft.com/office/powerpoint/2010/main" val="3063751523"/>
              </p:ext>
            </p:extLst>
          </p:nvPr>
        </p:nvGraphicFramePr>
        <p:xfrm>
          <a:off x="6460958" y="1173181"/>
          <a:ext cx="2370221" cy="36033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DECISION TREES</a:t>
            </a:r>
          </a:p>
        </p:txBody>
      </p:sp>
      <p:sp>
        <p:nvSpPr>
          <p:cNvPr id="3" name="Text Placeholder 2"/>
          <p:cNvSpPr>
            <a:spLocks noGrp="1"/>
          </p:cNvSpPr>
          <p:nvPr>
            <p:ph type="body" idx="1"/>
          </p:nvPr>
        </p:nvSpPr>
        <p:spPr>
          <a:xfrm>
            <a:off x="1104900" y="1441719"/>
            <a:ext cx="3951842" cy="2744692"/>
          </a:xfrm>
        </p:spPr>
        <p:txBody>
          <a:bodyPr/>
          <a:lstStyle/>
          <a:p>
            <a:pPr>
              <a:buNone/>
            </a:pPr>
            <a:r>
              <a:rPr lang="en-US" sz="1400" dirty="0"/>
              <a:t>A subset of 235,629 records was utilized for testing, of which, 158,454 selected for training and 77,175 selected for validation. We performed our initial test using a </a:t>
            </a:r>
            <a:r>
              <a:rPr lang="en-US" sz="1400" b="1" dirty="0"/>
              <a:t>recursive split</a:t>
            </a:r>
            <a:r>
              <a:rPr lang="en-US" sz="1400" dirty="0"/>
              <a:t>, and completed the test after 142 splits with a optimal R-Square value of 0.52.</a:t>
            </a:r>
          </a:p>
          <a:p>
            <a:pPr>
              <a:buNone/>
            </a:pPr>
            <a:endParaRPr lang="en-US" sz="1400" dirty="0"/>
          </a:p>
          <a:p>
            <a:pPr>
              <a:buNone/>
            </a:pPr>
            <a:r>
              <a:rPr lang="en-US" sz="1400" dirty="0"/>
              <a:t>To find the minimum amount of splits, with an R Square value of 0.5, we opted to perform a </a:t>
            </a:r>
            <a:r>
              <a:rPr lang="en-US" sz="1400" b="1" smtClean="0"/>
              <a:t>manual iterative </a:t>
            </a:r>
            <a:r>
              <a:rPr lang="en-US" sz="1400" b="1" dirty="0"/>
              <a:t>split </a:t>
            </a:r>
            <a:r>
              <a:rPr lang="en-US" sz="1400" dirty="0"/>
              <a:t>which reached the target R-Square value of 0.5 after only 58 splits. </a:t>
            </a:r>
            <a:r>
              <a:rPr lang="en-US" sz="1400" dirty="0" smtClean="0"/>
              <a:t>Thus, we opted to keep the model with 58 splits.</a:t>
            </a:r>
            <a:endParaRPr lang="en-US" sz="1400" dirty="0"/>
          </a:p>
          <a:p>
            <a:pPr>
              <a:buNone/>
            </a:pPr>
            <a:endParaRPr lang="en-US" sz="140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8</a:t>
            </a:fld>
            <a:endParaRPr lang="en"/>
          </a:p>
        </p:txBody>
      </p:sp>
      <p:pic>
        <p:nvPicPr>
          <p:cNvPr id="5" name="Picture 4"/>
          <p:cNvPicPr>
            <a:picLocks noChangeAspect="1"/>
          </p:cNvPicPr>
          <p:nvPr/>
        </p:nvPicPr>
        <p:blipFill>
          <a:blip r:embed="rId3"/>
          <a:stretch>
            <a:fillRect/>
          </a:stretch>
        </p:blipFill>
        <p:spPr>
          <a:xfrm>
            <a:off x="4972302" y="2138550"/>
            <a:ext cx="4003258" cy="1632679"/>
          </a:xfrm>
          <a:prstGeom prst="rect">
            <a:avLst/>
          </a:prstGeom>
        </p:spPr>
      </p:pic>
    </p:spTree>
    <p:extLst>
      <p:ext uri="{BB962C8B-B14F-4D97-AF65-F5344CB8AC3E}">
        <p14:creationId xmlns:p14="http://schemas.microsoft.com/office/powerpoint/2010/main" val="39276655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duotone>
              <a:schemeClr val="bg2">
                <a:shade val="45000"/>
                <a:satMod val="135000"/>
              </a:schemeClr>
              <a:prstClr val="white"/>
            </a:duotone>
            <a:extLst>
              <a:ext uri="{BEBA8EAE-BF5A-486C-A8C5-ECC9F3942E4B}">
                <a14:imgProps xmlns:a14="http://schemas.microsoft.com/office/drawing/2010/main">
                  <a14:imgLayer r:embed="rId4">
                    <a14:imgEffect>
                      <a14:saturation sat="66000"/>
                    </a14:imgEffect>
                  </a14:imgLayer>
                </a14:imgProps>
              </a:ext>
            </a:extLst>
          </a:blip>
          <a:srcRect r="1706"/>
          <a:stretch/>
        </p:blipFill>
        <p:spPr>
          <a:xfrm>
            <a:off x="4553901" y="1873129"/>
            <a:ext cx="4429463" cy="2624730"/>
          </a:xfrm>
          <a:prstGeom prst="rect">
            <a:avLst/>
          </a:prstGeom>
        </p:spPr>
      </p:pic>
      <p:sp>
        <p:nvSpPr>
          <p:cNvPr id="2" name="Title 1"/>
          <p:cNvSpPr>
            <a:spLocks noGrp="1"/>
          </p:cNvSpPr>
          <p:nvPr>
            <p:ph type="title"/>
          </p:nvPr>
        </p:nvSpPr>
        <p:spPr/>
        <p:txBody>
          <a:bodyPr anchor="b"/>
          <a:lstStyle/>
          <a:p>
            <a:r>
              <a:rPr lang="en-US" dirty="0"/>
              <a:t>K-NEAREST NEIGHBOR </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9</a:t>
            </a:fld>
            <a:endParaRPr lang="en"/>
          </a:p>
        </p:txBody>
      </p:sp>
      <p:sp>
        <p:nvSpPr>
          <p:cNvPr id="5" name="TextBox 4"/>
          <p:cNvSpPr txBox="1"/>
          <p:nvPr/>
        </p:nvSpPr>
        <p:spPr>
          <a:xfrm>
            <a:off x="857764" y="1025175"/>
            <a:ext cx="4809705" cy="3970318"/>
          </a:xfrm>
          <a:prstGeom prst="rect">
            <a:avLst/>
          </a:prstGeom>
          <a:noFill/>
        </p:spPr>
        <p:txBody>
          <a:bodyPr wrap="square" rtlCol="0">
            <a:spAutoFit/>
          </a:bodyPr>
          <a:lstStyle/>
          <a:p>
            <a:r>
              <a:rPr lang="en-US" dirty="0">
                <a:latin typeface="Roboto" panose="020B0604020202020204" charset="0"/>
                <a:ea typeface="Roboto" panose="020B0604020202020204" charset="0"/>
              </a:rPr>
              <a:t>The k-nearest neighbor model utilized a random subset, consisting of 1,000 records. A preliminary model was executed in order to determine if standardization or the creation of dummy variables would improve </a:t>
            </a:r>
          </a:p>
          <a:p>
            <a:r>
              <a:rPr lang="en-US" dirty="0">
                <a:latin typeface="Roboto" panose="020B0604020202020204" charset="0"/>
                <a:ea typeface="Roboto" panose="020B0604020202020204" charset="0"/>
              </a:rPr>
              <a:t>the accuracy of the models.</a:t>
            </a:r>
          </a:p>
          <a:p>
            <a:endParaRPr lang="en-US" dirty="0">
              <a:latin typeface="Roboto" panose="020B0604020202020204" charset="0"/>
              <a:ea typeface="Roboto" panose="020B0604020202020204" charset="0"/>
            </a:endParaRPr>
          </a:p>
          <a:p>
            <a:r>
              <a:rPr lang="en-US" dirty="0">
                <a:latin typeface="Roboto" panose="020B0604020202020204" charset="0"/>
                <a:ea typeface="Roboto" panose="020B0604020202020204" charset="0"/>
              </a:rPr>
              <a:t>JMP applies dummy variables automatically, </a:t>
            </a:r>
          </a:p>
          <a:p>
            <a:r>
              <a:rPr lang="en-US" dirty="0">
                <a:latin typeface="Roboto" panose="020B0604020202020204" charset="0"/>
                <a:ea typeface="Roboto" panose="020B0604020202020204" charset="0"/>
              </a:rPr>
              <a:t>so we were able to utilize the same variables </a:t>
            </a:r>
          </a:p>
          <a:p>
            <a:r>
              <a:rPr lang="en-US" dirty="0">
                <a:latin typeface="Roboto" panose="020B0604020202020204" charset="0"/>
                <a:ea typeface="Roboto" panose="020B0604020202020204" charset="0"/>
              </a:rPr>
              <a:t>from the logistic regression trial—minus </a:t>
            </a:r>
          </a:p>
          <a:p>
            <a:r>
              <a:rPr lang="en-US" dirty="0">
                <a:latin typeface="Roboto" panose="020B0604020202020204" charset="0"/>
                <a:ea typeface="Roboto" panose="020B0604020202020204" charset="0"/>
              </a:rPr>
              <a:t>those that presented a negligible response </a:t>
            </a:r>
          </a:p>
          <a:p>
            <a:r>
              <a:rPr lang="en-US" dirty="0">
                <a:latin typeface="Roboto" panose="020B0604020202020204" charset="0"/>
                <a:ea typeface="Roboto" panose="020B0604020202020204" charset="0"/>
              </a:rPr>
              <a:t>from the logistic regression model.</a:t>
            </a:r>
          </a:p>
          <a:p>
            <a:endParaRPr lang="en-US" dirty="0">
              <a:latin typeface="Roboto" panose="020B0604020202020204" charset="0"/>
              <a:ea typeface="Roboto" panose="020B0604020202020204" charset="0"/>
            </a:endParaRPr>
          </a:p>
          <a:p>
            <a:r>
              <a:rPr lang="en-US" dirty="0">
                <a:latin typeface="Roboto" panose="020B0604020202020204" charset="0"/>
                <a:ea typeface="Roboto" panose="020B0604020202020204" charset="0"/>
              </a:rPr>
              <a:t>We focused on the </a:t>
            </a:r>
            <a:r>
              <a:rPr lang="en-US" b="1" dirty="0">
                <a:latin typeface="Roboto" panose="020B0604020202020204" charset="0"/>
                <a:ea typeface="Roboto" panose="020B0604020202020204" charset="0"/>
              </a:rPr>
              <a:t>confusion matrix </a:t>
            </a:r>
          </a:p>
          <a:p>
            <a:r>
              <a:rPr lang="en-US" dirty="0">
                <a:latin typeface="Roboto" panose="020B0604020202020204" charset="0"/>
                <a:ea typeface="Roboto" panose="020B0604020202020204" charset="0"/>
              </a:rPr>
              <a:t>generated by JMP in order to draw </a:t>
            </a:r>
          </a:p>
          <a:p>
            <a:r>
              <a:rPr lang="en-US" dirty="0">
                <a:latin typeface="Roboto" panose="020B0604020202020204" charset="0"/>
                <a:ea typeface="Roboto" panose="020B0604020202020204" charset="0"/>
              </a:rPr>
              <a:t>comparisons between the the accuracy and </a:t>
            </a:r>
          </a:p>
          <a:p>
            <a:r>
              <a:rPr lang="en-US" dirty="0">
                <a:latin typeface="Roboto" panose="020B0604020202020204" charset="0"/>
                <a:ea typeface="Roboto" panose="020B0604020202020204" charset="0"/>
              </a:rPr>
              <a:t>sensitivity of the validation data through each </a:t>
            </a:r>
          </a:p>
          <a:p>
            <a:r>
              <a:rPr lang="en-US" dirty="0">
                <a:latin typeface="Roboto" panose="020B0604020202020204" charset="0"/>
                <a:ea typeface="Roboto" panose="020B0604020202020204" charset="0"/>
              </a:rPr>
              <a:t>iteration, while also making notations of the </a:t>
            </a:r>
            <a:r>
              <a:rPr lang="en-US" b="1" dirty="0">
                <a:latin typeface="Roboto" panose="020B0604020202020204" charset="0"/>
                <a:ea typeface="Roboto" panose="020B0604020202020204" charset="0"/>
              </a:rPr>
              <a:t>misclassification rate </a:t>
            </a:r>
            <a:r>
              <a:rPr lang="en-US" dirty="0">
                <a:latin typeface="Roboto" panose="020B0604020202020204" charset="0"/>
                <a:ea typeface="Roboto" panose="020B0604020202020204" charset="0"/>
              </a:rPr>
              <a:t>of each validation set. </a:t>
            </a:r>
          </a:p>
        </p:txBody>
      </p:sp>
      <p:sp>
        <p:nvSpPr>
          <p:cNvPr id="7" name="Rectangle 6"/>
          <p:cNvSpPr/>
          <p:nvPr/>
        </p:nvSpPr>
        <p:spPr>
          <a:xfrm>
            <a:off x="5667469" y="2480650"/>
            <a:ext cx="380246" cy="1104522"/>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dirty="0"/>
          </a:p>
        </p:txBody>
      </p:sp>
      <p:sp>
        <p:nvSpPr>
          <p:cNvPr id="8" name="Rectangle 7"/>
          <p:cNvSpPr/>
          <p:nvPr/>
        </p:nvSpPr>
        <p:spPr>
          <a:xfrm>
            <a:off x="7829400" y="2480650"/>
            <a:ext cx="380246" cy="1104522"/>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dirty="0"/>
          </a:p>
        </p:txBody>
      </p:sp>
      <p:sp>
        <p:nvSpPr>
          <p:cNvPr id="9" name="Rectangle 8"/>
          <p:cNvSpPr/>
          <p:nvPr/>
        </p:nvSpPr>
        <p:spPr>
          <a:xfrm>
            <a:off x="4707802" y="3755270"/>
            <a:ext cx="1937442" cy="742589"/>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dirty="0">
              <a:ln>
                <a:solidFill>
                  <a:srgbClr val="FF0000"/>
                </a:solidFill>
              </a:ln>
            </a:endParaRPr>
          </a:p>
        </p:txBody>
      </p:sp>
    </p:spTree>
    <p:extLst>
      <p:ext uri="{BB962C8B-B14F-4D97-AF65-F5344CB8AC3E}">
        <p14:creationId xmlns:p14="http://schemas.microsoft.com/office/powerpoint/2010/main" val="161282342"/>
      </p:ext>
    </p:extLst>
  </p:cSld>
  <p:clrMapOvr>
    <a:masterClrMapping/>
  </p:clrMapOvr>
  <p:timing>
    <p:tnLst>
      <p:par>
        <p:cTn id="1" dur="indefinite" restart="never" nodeType="tmRoot"/>
      </p:par>
    </p:tnLst>
  </p:timing>
</p:sld>
</file>

<file path=ppt/theme/theme1.xml><?xml version="1.0" encoding="utf-8"?>
<a:theme xmlns:a="http://schemas.openxmlformats.org/drawingml/2006/main" name="William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2751</TotalTime>
  <Words>3353</Words>
  <Application>Microsoft Office PowerPoint</Application>
  <PresentationFormat>On-screen Show (16:9)</PresentationFormat>
  <Paragraphs>214</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Dosis</vt:lpstr>
      <vt:lpstr>Wingdings</vt:lpstr>
      <vt:lpstr>Arial</vt:lpstr>
      <vt:lpstr>Roboto</vt:lpstr>
      <vt:lpstr>William template</vt:lpstr>
      <vt:lpstr> LENDING CLUB LOAN ANALYSIS </vt:lpstr>
      <vt:lpstr>LENDING CLUB ANALYSIS OVERVIEW</vt:lpstr>
      <vt:lpstr>IDENTIFYING THE BUSINESS PROBLEM</vt:lpstr>
      <vt:lpstr>DATA DESCRIPTION</vt:lpstr>
      <vt:lpstr>DATA PREPARATION &amp; PROCESSING</vt:lpstr>
      <vt:lpstr>DATA MINING</vt:lpstr>
      <vt:lpstr>LOGISTIC REGRESSION</vt:lpstr>
      <vt:lpstr>DECISION TREES</vt:lpstr>
      <vt:lpstr>K-NEAREST NEIGHBOR </vt:lpstr>
      <vt:lpstr>NEURAL NETWORKS</vt:lpstr>
      <vt:lpstr>MODEL COMPARISON</vt:lpstr>
      <vt:lpstr>MODEL COMPARISON (Cont.)</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LOAN ANALYSIS</dc:title>
  <dc:creator>Prathap</dc:creator>
  <cp:lastModifiedBy>Adrian Caciula</cp:lastModifiedBy>
  <cp:revision>139</cp:revision>
  <dcterms:modified xsi:type="dcterms:W3CDTF">2019-01-05T01:21:02Z</dcterms:modified>
</cp:coreProperties>
</file>