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72" r:id="rId4"/>
    <p:sldId id="271" r:id="rId5"/>
    <p:sldId id="260" r:id="rId6"/>
    <p:sldId id="261" r:id="rId7"/>
    <p:sldId id="259" r:id="rId8"/>
    <p:sldId id="263" r:id="rId9"/>
    <p:sldId id="262" r:id="rId10"/>
    <p:sldId id="258" r:id="rId11"/>
    <p:sldId id="265" r:id="rId12"/>
    <p:sldId id="264"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p:restoredTop sz="81847"/>
  </p:normalViewPr>
  <p:slideViewPr>
    <p:cSldViewPr snapToGrid="0" snapToObjects="1">
      <p:cViewPr varScale="1">
        <p:scale>
          <a:sx n="83" d="100"/>
          <a:sy n="83" d="100"/>
        </p:scale>
        <p:origin x="10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56E09-9144-B946-B6E0-D26E57414A9C}" type="datetimeFigureOut">
              <a:rPr lang="en-US" smtClean="0"/>
              <a:t>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6DCD8-4DAA-4045-95A0-2E9F8EE37816}" type="slidenum">
              <a:rPr lang="en-US" smtClean="0"/>
              <a:t>‹#›</a:t>
            </a:fld>
            <a:endParaRPr lang="en-US"/>
          </a:p>
        </p:txBody>
      </p:sp>
    </p:spTree>
    <p:extLst>
      <p:ext uri="{BB962C8B-B14F-4D97-AF65-F5344CB8AC3E}">
        <p14:creationId xmlns:p14="http://schemas.microsoft.com/office/powerpoint/2010/main" val="190420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importance of data quality:</a:t>
            </a:r>
          </a:p>
          <a:p>
            <a:r>
              <a:rPr lang="en-US" dirty="0"/>
              <a:t>This may seem like a boring topic, especially for those who are more on the creative side</a:t>
            </a:r>
          </a:p>
          <a:p>
            <a:r>
              <a:rPr lang="en-US" dirty="0"/>
              <a:t>If you want to know that what you are doing is working, HAVING THE RIGHT DATA IS ESSENTIAL</a:t>
            </a:r>
          </a:p>
          <a:p>
            <a:endParaRPr lang="en-US" dirty="0"/>
          </a:p>
          <a:p>
            <a:r>
              <a:rPr lang="en-US" dirty="0"/>
              <a:t>I am naturally of a creative</a:t>
            </a:r>
          </a:p>
          <a:p>
            <a:r>
              <a:rPr lang="en-US" dirty="0"/>
              <a:t>I can describe myself as being on the creative side but I’m also very intrigued by data in numbers and knowing what works and what doesn’t work. And this kind of led me on this</a:t>
            </a:r>
          </a:p>
          <a:p>
            <a:r>
              <a:rPr lang="en-US" dirty="0"/>
              <a:t>Journey to learn about techniques … that way I can</a:t>
            </a:r>
          </a:p>
          <a:p>
            <a:r>
              <a:rPr lang="en-US" dirty="0"/>
              <a:t>Run experiments more effectively and know if my work is actually generating real results</a:t>
            </a:r>
          </a:p>
        </p:txBody>
      </p:sp>
      <p:sp>
        <p:nvSpPr>
          <p:cNvPr id="4" name="Slide Number Placeholder 3"/>
          <p:cNvSpPr>
            <a:spLocks noGrp="1"/>
          </p:cNvSpPr>
          <p:nvPr>
            <p:ph type="sldNum" sz="quarter" idx="5"/>
          </p:nvPr>
        </p:nvSpPr>
        <p:spPr/>
        <p:txBody>
          <a:bodyPr/>
          <a:lstStyle/>
          <a:p>
            <a:fld id="{8486DCD8-4DAA-4045-95A0-2E9F8EE37816}" type="slidenum">
              <a:rPr lang="en-US" smtClean="0"/>
              <a:t>2</a:t>
            </a:fld>
            <a:endParaRPr lang="en-US"/>
          </a:p>
        </p:txBody>
      </p:sp>
    </p:spTree>
    <p:extLst>
      <p:ext uri="{BB962C8B-B14F-4D97-AF65-F5344CB8AC3E}">
        <p14:creationId xmlns:p14="http://schemas.microsoft.com/office/powerpoint/2010/main" val="14845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techniques surveyed in this report focus largely on technical approaches that can be achieved within an IT organization, though we do discuss interface designs that would involve user adoption and training</a:t>
            </a:r>
          </a:p>
          <a:p>
            <a:endParaRPr lang="en-US" dirty="0"/>
          </a:p>
        </p:txBody>
      </p:sp>
      <p:sp>
        <p:nvSpPr>
          <p:cNvPr id="4" name="Slide Number Placeholder 3"/>
          <p:cNvSpPr>
            <a:spLocks noGrp="1"/>
          </p:cNvSpPr>
          <p:nvPr>
            <p:ph type="sldNum" sz="quarter" idx="5"/>
          </p:nvPr>
        </p:nvSpPr>
        <p:spPr/>
        <p:txBody>
          <a:bodyPr/>
          <a:lstStyle/>
          <a:p>
            <a:fld id="{8486DCD8-4DAA-4045-95A0-2E9F8EE37816}" type="slidenum">
              <a:rPr lang="en-US" smtClean="0"/>
              <a:t>16</a:t>
            </a:fld>
            <a:endParaRPr lang="en-US"/>
          </a:p>
        </p:txBody>
      </p:sp>
    </p:spTree>
    <p:extLst>
      <p:ext uri="{BB962C8B-B14F-4D97-AF65-F5344CB8AC3E}">
        <p14:creationId xmlns:p14="http://schemas.microsoft.com/office/powerpoint/2010/main" val="356281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B1BD-B521-9E48-B944-6CBCC78C2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7600DB-9619-E040-80E5-FC3E4DFC9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7FE99B-195D-154E-AB0A-D883BA4FD5B0}"/>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5" name="Footer Placeholder 4">
            <a:extLst>
              <a:ext uri="{FF2B5EF4-FFF2-40B4-BE49-F238E27FC236}">
                <a16:creationId xmlns:a16="http://schemas.microsoft.com/office/drawing/2014/main" id="{622DD226-4FCD-E74E-B5B2-6B5C3D89D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19BC3-557E-9745-9EC5-120FEC512506}"/>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263390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CBA8-FCBD-9B4D-A28E-2C6B5309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509502-0092-564A-81FC-3375513747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894F4-A53A-8E46-BB30-E1F922F9833B}"/>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5" name="Footer Placeholder 4">
            <a:extLst>
              <a:ext uri="{FF2B5EF4-FFF2-40B4-BE49-F238E27FC236}">
                <a16:creationId xmlns:a16="http://schemas.microsoft.com/office/drawing/2014/main" id="{D6C7029B-3414-594B-B89B-51D4961D0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DF424-5CDE-9B40-832D-2F9DC43184AC}"/>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155089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41336-97CD-7C4A-915C-B72D6E0045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6E2D35-1FDA-8248-840F-638EF0B3E9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D3C06-5697-A24D-8FF6-40F621EFA982}"/>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5" name="Footer Placeholder 4">
            <a:extLst>
              <a:ext uri="{FF2B5EF4-FFF2-40B4-BE49-F238E27FC236}">
                <a16:creationId xmlns:a16="http://schemas.microsoft.com/office/drawing/2014/main" id="{03F20F44-E5F6-AE47-BA68-E42CFA189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6867A-BD07-4A45-8341-ED17088E4F7B}"/>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311772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5307-9201-414F-95F0-8A4787F60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CBD18-C503-544E-9268-AE86D9CA9A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D5ABB-AD67-784E-B00E-9073705E1BFA}"/>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5" name="Footer Placeholder 4">
            <a:extLst>
              <a:ext uri="{FF2B5EF4-FFF2-40B4-BE49-F238E27FC236}">
                <a16:creationId xmlns:a16="http://schemas.microsoft.com/office/drawing/2014/main" id="{C95F02CD-7F77-3F48-A0B1-3050DE2F5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BE8F4-FFF9-9C40-B397-91B8E3E51572}"/>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160851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D863-124E-1E46-9E83-1FB962D2C6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6EB5A7-1FAB-A84D-95DB-64525002C1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451AA9-1423-4442-8BCA-038D7034F418}"/>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5" name="Footer Placeholder 4">
            <a:extLst>
              <a:ext uri="{FF2B5EF4-FFF2-40B4-BE49-F238E27FC236}">
                <a16:creationId xmlns:a16="http://schemas.microsoft.com/office/drawing/2014/main" id="{B324F957-85EC-1A44-9B53-9E4BEA707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3D4A5-2B16-9F4B-9F52-9E96E9797286}"/>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65234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F3D5-E2BF-E34A-9944-1B38E307F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D3472-B4F1-9C4B-8BF7-3C63CECFB9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FA8FFF-3206-EB4C-9FD4-20DD36CE08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D329AA-E856-AD4D-9447-DF5EE822619F}"/>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6" name="Footer Placeholder 5">
            <a:extLst>
              <a:ext uri="{FF2B5EF4-FFF2-40B4-BE49-F238E27FC236}">
                <a16:creationId xmlns:a16="http://schemas.microsoft.com/office/drawing/2014/main" id="{303B8FF7-D1F3-D84B-B14D-39AA10EBE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93E29-C65B-3842-A336-4A9753E72EA0}"/>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395261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82D6-5DC3-8148-9E6F-4D6B805FF0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757291-7D15-834C-A743-9040EE725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B861AC-F233-F646-82E9-1DE63175AE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01FDB8-FDBB-D746-92A1-FE42B1B39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FD321E-F86E-FF42-96F2-3FB6AA31DA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13CC79-FEB8-604B-8681-31792C6CB161}"/>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8" name="Footer Placeholder 7">
            <a:extLst>
              <a:ext uri="{FF2B5EF4-FFF2-40B4-BE49-F238E27FC236}">
                <a16:creationId xmlns:a16="http://schemas.microsoft.com/office/drawing/2014/main" id="{835D0740-75BE-9249-86FB-EDA6CF0E81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FC2E50-62EA-A14E-AAC4-40AA6B54FAB2}"/>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20053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675A-38A6-7648-8F83-ACF71B8DDF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227C5C-C725-C341-83E6-E3B6152639DA}"/>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4" name="Footer Placeholder 3">
            <a:extLst>
              <a:ext uri="{FF2B5EF4-FFF2-40B4-BE49-F238E27FC236}">
                <a16:creationId xmlns:a16="http://schemas.microsoft.com/office/drawing/2014/main" id="{AC58527C-F3D5-7A42-A050-E8AE994ED3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6FBDA-53D5-3C46-8C28-0137D9DCDBCC}"/>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217703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C8046-1C42-B94D-9133-6ED60C7960D4}"/>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3" name="Footer Placeholder 2">
            <a:extLst>
              <a:ext uri="{FF2B5EF4-FFF2-40B4-BE49-F238E27FC236}">
                <a16:creationId xmlns:a16="http://schemas.microsoft.com/office/drawing/2014/main" id="{0C208CAE-C4CE-5948-A4F6-26306F3596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D94A0F-FC74-424A-8618-78884E26170E}"/>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275748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C2A6-18E4-7049-A5BA-6864F4E02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FD6249-0061-ED4F-8E1F-5FBB6E36D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D94BCD-F455-5F44-A2AC-30173D2C8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02C99D-7F0D-594D-AF57-E07A36943B92}"/>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6" name="Footer Placeholder 5">
            <a:extLst>
              <a:ext uri="{FF2B5EF4-FFF2-40B4-BE49-F238E27FC236}">
                <a16:creationId xmlns:a16="http://schemas.microsoft.com/office/drawing/2014/main" id="{5604B41C-2D56-5640-A7FA-E2137B95D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BA926-FBD2-6546-9A23-87AF5DF183C3}"/>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261310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8729-D97C-4A42-9F83-95F70D101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8E55A9-0CB0-E04A-8BEF-5D21AE797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8EB8B4-1787-3246-9C8A-CF3332347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94F56-9DD6-A04D-8813-4F2D7680F163}"/>
              </a:ext>
            </a:extLst>
          </p:cNvPr>
          <p:cNvSpPr>
            <a:spLocks noGrp="1"/>
          </p:cNvSpPr>
          <p:nvPr>
            <p:ph type="dt" sz="half" idx="10"/>
          </p:nvPr>
        </p:nvSpPr>
        <p:spPr/>
        <p:txBody>
          <a:bodyPr/>
          <a:lstStyle/>
          <a:p>
            <a:fld id="{CEA63A57-6D82-784B-B92B-812844EFAA5E}" type="datetimeFigureOut">
              <a:rPr lang="en-US" smtClean="0"/>
              <a:t>12/9/18</a:t>
            </a:fld>
            <a:endParaRPr lang="en-US"/>
          </a:p>
        </p:txBody>
      </p:sp>
      <p:sp>
        <p:nvSpPr>
          <p:cNvPr id="6" name="Footer Placeholder 5">
            <a:extLst>
              <a:ext uri="{FF2B5EF4-FFF2-40B4-BE49-F238E27FC236}">
                <a16:creationId xmlns:a16="http://schemas.microsoft.com/office/drawing/2014/main" id="{BABD3CA7-9986-D248-9AC3-D2CDDB040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804BF-E562-5643-B49F-A354AAA68705}"/>
              </a:ext>
            </a:extLst>
          </p:cNvPr>
          <p:cNvSpPr>
            <a:spLocks noGrp="1"/>
          </p:cNvSpPr>
          <p:nvPr>
            <p:ph type="sldNum" sz="quarter" idx="12"/>
          </p:nvPr>
        </p:nvSpPr>
        <p:spPr/>
        <p:txBody>
          <a:bodyPr/>
          <a:lstStyle/>
          <a:p>
            <a:fld id="{EB8EF742-CD9F-4444-AAEB-93B86B3C62AC}" type="slidenum">
              <a:rPr lang="en-US" smtClean="0"/>
              <a:t>‹#›</a:t>
            </a:fld>
            <a:endParaRPr lang="en-US"/>
          </a:p>
        </p:txBody>
      </p:sp>
    </p:spTree>
    <p:extLst>
      <p:ext uri="{BB962C8B-B14F-4D97-AF65-F5344CB8AC3E}">
        <p14:creationId xmlns:p14="http://schemas.microsoft.com/office/powerpoint/2010/main" val="1813664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8042AF-C102-2846-8437-807351717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3297D-B519-564D-938A-B2190361BC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05769-AA86-A84E-896C-857E6200B6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63A57-6D82-784B-B92B-812844EFAA5E}" type="datetimeFigureOut">
              <a:rPr lang="en-US" smtClean="0"/>
              <a:t>12/9/18</a:t>
            </a:fld>
            <a:endParaRPr lang="en-US"/>
          </a:p>
        </p:txBody>
      </p:sp>
      <p:sp>
        <p:nvSpPr>
          <p:cNvPr id="5" name="Footer Placeholder 4">
            <a:extLst>
              <a:ext uri="{FF2B5EF4-FFF2-40B4-BE49-F238E27FC236}">
                <a16:creationId xmlns:a16="http://schemas.microsoft.com/office/drawing/2014/main" id="{ACD002CE-C02F-A84A-8F2F-8AE3BA75D8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E93CD3-23F3-4D45-BF02-D65DBC223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EF742-CD9F-4444-AAEB-93B86B3C62AC}" type="slidenum">
              <a:rPr lang="en-US" smtClean="0"/>
              <a:t>‹#›</a:t>
            </a:fld>
            <a:endParaRPr lang="en-US"/>
          </a:p>
        </p:txBody>
      </p:sp>
    </p:spTree>
    <p:extLst>
      <p:ext uri="{BB962C8B-B14F-4D97-AF65-F5344CB8AC3E}">
        <p14:creationId xmlns:p14="http://schemas.microsoft.com/office/powerpoint/2010/main" val="2202975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AA67-1989-A44C-9248-FB641ACDA16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980DFE3-1D11-A74E-8305-1D671D85A7E8}"/>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6907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2A27-97B7-F248-994F-37C6106EEA16}"/>
              </a:ext>
            </a:extLst>
          </p:cNvPr>
          <p:cNvSpPr>
            <a:spLocks noGrp="1"/>
          </p:cNvSpPr>
          <p:nvPr>
            <p:ph type="title"/>
          </p:nvPr>
        </p:nvSpPr>
        <p:spPr/>
        <p:txBody>
          <a:bodyPr/>
          <a:lstStyle/>
          <a:p>
            <a:r>
              <a:rPr lang="en-US" dirty="0"/>
              <a:t>1.2 Approaches to Improving Data Quality</a:t>
            </a:r>
          </a:p>
        </p:txBody>
      </p:sp>
      <p:sp>
        <p:nvSpPr>
          <p:cNvPr id="3" name="Content Placeholder 2">
            <a:extLst>
              <a:ext uri="{FF2B5EF4-FFF2-40B4-BE49-F238E27FC236}">
                <a16:creationId xmlns:a16="http://schemas.microsoft.com/office/drawing/2014/main" id="{CA3C675B-5817-434B-B32A-8A79A7B68BB4}"/>
              </a:ext>
            </a:extLst>
          </p:cNvPr>
          <p:cNvSpPr>
            <a:spLocks noGrp="1"/>
          </p:cNvSpPr>
          <p:nvPr>
            <p:ph idx="1"/>
          </p:nvPr>
        </p:nvSpPr>
        <p:spPr/>
        <p:txBody>
          <a:bodyPr>
            <a:normAutofit lnSpcReduction="10000"/>
          </a:bodyPr>
          <a:lstStyle/>
          <a:p>
            <a:r>
              <a:rPr lang="en-US" dirty="0"/>
              <a:t>The “lifetime” of data is a multi-step and sometimes iterative process involving collection, transformation, storage, auditing, cleaning and analysis. </a:t>
            </a:r>
          </a:p>
          <a:p>
            <a:r>
              <a:rPr lang="en-US" dirty="0"/>
              <a:t>Typically this process includes people and equipment from multiple organizations within or across agencies, potentially over large spans of time and space. </a:t>
            </a:r>
          </a:p>
          <a:p>
            <a:r>
              <a:rPr lang="en-US" dirty="0"/>
              <a:t>Each step of this process can be designed in ways that can encourage data quality. </a:t>
            </a:r>
          </a:p>
          <a:p>
            <a:r>
              <a:rPr lang="en-US" dirty="0"/>
              <a:t>While the bulk of this report is focused on post-hoc data auditing and cleaning, here we mention a broad range of approaches that have been suggested for maintaining or improving data quality:</a:t>
            </a:r>
          </a:p>
        </p:txBody>
      </p:sp>
    </p:spTree>
    <p:extLst>
      <p:ext uri="{BB962C8B-B14F-4D97-AF65-F5344CB8AC3E}">
        <p14:creationId xmlns:p14="http://schemas.microsoft.com/office/powerpoint/2010/main" val="207819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2A27-97B7-F248-994F-37C6106EEA16}"/>
              </a:ext>
            </a:extLst>
          </p:cNvPr>
          <p:cNvSpPr>
            <a:spLocks noGrp="1"/>
          </p:cNvSpPr>
          <p:nvPr>
            <p:ph type="title"/>
          </p:nvPr>
        </p:nvSpPr>
        <p:spPr/>
        <p:txBody>
          <a:bodyPr>
            <a:normAutofit/>
          </a:bodyPr>
          <a:lstStyle/>
          <a:p>
            <a:r>
              <a:rPr lang="en-US" dirty="0"/>
              <a:t>1.2 Approaches to Improving Data Quality (cont.)</a:t>
            </a:r>
          </a:p>
        </p:txBody>
      </p:sp>
      <p:sp>
        <p:nvSpPr>
          <p:cNvPr id="3" name="Content Placeholder 2">
            <a:extLst>
              <a:ext uri="{FF2B5EF4-FFF2-40B4-BE49-F238E27FC236}">
                <a16:creationId xmlns:a16="http://schemas.microsoft.com/office/drawing/2014/main" id="{CA3C675B-5817-434B-B32A-8A79A7B68BB4}"/>
              </a:ext>
            </a:extLst>
          </p:cNvPr>
          <p:cNvSpPr>
            <a:spLocks noGrp="1"/>
          </p:cNvSpPr>
          <p:nvPr>
            <p:ph idx="1"/>
          </p:nvPr>
        </p:nvSpPr>
        <p:spPr/>
        <p:txBody>
          <a:bodyPr>
            <a:normAutofit/>
          </a:bodyPr>
          <a:lstStyle/>
          <a:p>
            <a:r>
              <a:rPr lang="en-US" dirty="0"/>
              <a:t>While the bulk of this report is focused on post-hoc data auditing and cleaning, here we mention a broad range of approaches that have been suggested for maintaining or improving data quality:</a:t>
            </a:r>
          </a:p>
          <a:p>
            <a:pPr lvl="1"/>
            <a:r>
              <a:rPr lang="en-US" dirty="0"/>
              <a:t>Data entry interface design</a:t>
            </a:r>
          </a:p>
          <a:p>
            <a:pPr lvl="1"/>
            <a:r>
              <a:rPr lang="en-US" dirty="0"/>
              <a:t>Organizational management</a:t>
            </a:r>
          </a:p>
          <a:p>
            <a:pPr lvl="1"/>
            <a:r>
              <a:rPr lang="en-US" dirty="0"/>
              <a:t>Automated data auditing and cleaning</a:t>
            </a:r>
          </a:p>
          <a:p>
            <a:pPr lvl="1"/>
            <a:r>
              <a:rPr lang="en-US" dirty="0"/>
              <a:t>Exploratory data analysis and cleaning</a:t>
            </a:r>
          </a:p>
        </p:txBody>
      </p:sp>
    </p:spTree>
    <p:extLst>
      <p:ext uri="{BB962C8B-B14F-4D97-AF65-F5344CB8AC3E}">
        <p14:creationId xmlns:p14="http://schemas.microsoft.com/office/powerpoint/2010/main" val="326047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D9E6-F6B8-964E-952D-9240F04308D1}"/>
              </a:ext>
            </a:extLst>
          </p:cNvPr>
          <p:cNvSpPr>
            <a:spLocks noGrp="1"/>
          </p:cNvSpPr>
          <p:nvPr>
            <p:ph type="title"/>
          </p:nvPr>
        </p:nvSpPr>
        <p:spPr/>
        <p:txBody>
          <a:bodyPr/>
          <a:lstStyle/>
          <a:p>
            <a:r>
              <a:rPr lang="en-US" dirty="0"/>
              <a:t>1.2.1 Data entry interface design</a:t>
            </a:r>
          </a:p>
        </p:txBody>
      </p:sp>
      <p:sp>
        <p:nvSpPr>
          <p:cNvPr id="3" name="Content Placeholder 2">
            <a:extLst>
              <a:ext uri="{FF2B5EF4-FFF2-40B4-BE49-F238E27FC236}">
                <a16:creationId xmlns:a16="http://schemas.microsoft.com/office/drawing/2014/main" id="{BD7314ED-07DF-AB49-B0F6-29590964B696}"/>
              </a:ext>
            </a:extLst>
          </p:cNvPr>
          <p:cNvSpPr>
            <a:spLocks noGrp="1"/>
          </p:cNvSpPr>
          <p:nvPr>
            <p:ph idx="1"/>
          </p:nvPr>
        </p:nvSpPr>
        <p:spPr/>
        <p:txBody>
          <a:bodyPr>
            <a:normAutofit fontScale="92500" lnSpcReduction="20000"/>
          </a:bodyPr>
          <a:lstStyle/>
          <a:p>
            <a:r>
              <a:rPr lang="en-US" dirty="0"/>
              <a:t>For human data entry, errors in data can often be mitigated through judicious design of data entry interfaces. Traditionally, one key aspect of this was the specification and maintenance of database integrity constraints, including data type checks, bounds on numeric values, and referential integrity (the prevention of references to non-existent data). When these integrity constraints are enforced by the database, data entry interfaces prevent data-entry users from providing data that violates the constraints. An unfortunate side-effect of this enforcement approach is the spurious integrity problem mentioned above, which frustrates data-entry users and leads them to invent dirty data. An alternative approach is to provide the data-entry user with convenient affordances to understand, override and explain constraint violations, thus discouraging the silent injection of bad data, and encouraging annotation of surprising or incomplete source data. We discuss this topic in more detail in Section 7.</a:t>
            </a:r>
          </a:p>
        </p:txBody>
      </p:sp>
    </p:spTree>
    <p:extLst>
      <p:ext uri="{BB962C8B-B14F-4D97-AF65-F5344CB8AC3E}">
        <p14:creationId xmlns:p14="http://schemas.microsoft.com/office/powerpoint/2010/main" val="247229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BA71-FFB2-7644-8337-AE029810BFE7}"/>
              </a:ext>
            </a:extLst>
          </p:cNvPr>
          <p:cNvSpPr>
            <a:spLocks noGrp="1"/>
          </p:cNvSpPr>
          <p:nvPr>
            <p:ph type="title"/>
          </p:nvPr>
        </p:nvSpPr>
        <p:spPr/>
        <p:txBody>
          <a:bodyPr/>
          <a:lstStyle/>
          <a:p>
            <a:r>
              <a:rPr lang="en-US" dirty="0"/>
              <a:t>1.2.2 Organizational management</a:t>
            </a:r>
          </a:p>
        </p:txBody>
      </p:sp>
      <p:sp>
        <p:nvSpPr>
          <p:cNvPr id="3" name="Content Placeholder 2">
            <a:extLst>
              <a:ext uri="{FF2B5EF4-FFF2-40B4-BE49-F238E27FC236}">
                <a16:creationId xmlns:a16="http://schemas.microsoft.com/office/drawing/2014/main" id="{695E90CD-0A99-8C45-8D56-16340C32C555}"/>
              </a:ext>
            </a:extLst>
          </p:cNvPr>
          <p:cNvSpPr>
            <a:spLocks noGrp="1"/>
          </p:cNvSpPr>
          <p:nvPr>
            <p:ph idx="1"/>
          </p:nvPr>
        </p:nvSpPr>
        <p:spPr/>
        <p:txBody>
          <a:bodyPr/>
          <a:lstStyle/>
          <a:p>
            <a:r>
              <a:rPr lang="en-US" dirty="0"/>
              <a:t>In the business community, there is a wide-ranging set of principles regarding organizational structures for improving data quality, sometimes referred to as Total Data Quality Management. This work tends to include the use of technological solutions, but also focuses on organizational structures and incentives to help improve data quality. These include streamlining processes for data collection, archiving and analysis to minimize opportunities for error; automating data capture; capturing metadata and using it to improve data interpretation; and incentives for multiple parties to participate in the process of maintaining data quality [Huang et al., 1999].</a:t>
            </a:r>
          </a:p>
        </p:txBody>
      </p:sp>
    </p:spTree>
    <p:extLst>
      <p:ext uri="{BB962C8B-B14F-4D97-AF65-F5344CB8AC3E}">
        <p14:creationId xmlns:p14="http://schemas.microsoft.com/office/powerpoint/2010/main" val="181230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67C6-01DB-3F4A-928D-B9B7B6892A33}"/>
              </a:ext>
            </a:extLst>
          </p:cNvPr>
          <p:cNvSpPr>
            <a:spLocks noGrp="1"/>
          </p:cNvSpPr>
          <p:nvPr>
            <p:ph type="title"/>
          </p:nvPr>
        </p:nvSpPr>
        <p:spPr/>
        <p:txBody>
          <a:bodyPr/>
          <a:lstStyle/>
          <a:p>
            <a:r>
              <a:rPr lang="en-US" dirty="0"/>
              <a:t>1.2.3 Automated data auditing and cleaning.</a:t>
            </a:r>
          </a:p>
        </p:txBody>
      </p:sp>
      <p:sp>
        <p:nvSpPr>
          <p:cNvPr id="3" name="Content Placeholder 2">
            <a:extLst>
              <a:ext uri="{FF2B5EF4-FFF2-40B4-BE49-F238E27FC236}">
                <a16:creationId xmlns:a16="http://schemas.microsoft.com/office/drawing/2014/main" id="{B6A936F7-9319-B140-BC35-E9282911C87D}"/>
              </a:ext>
            </a:extLst>
          </p:cNvPr>
          <p:cNvSpPr>
            <a:spLocks noGrp="1"/>
          </p:cNvSpPr>
          <p:nvPr>
            <p:ph idx="1"/>
          </p:nvPr>
        </p:nvSpPr>
        <p:spPr/>
        <p:txBody>
          <a:bodyPr/>
          <a:lstStyle/>
          <a:p>
            <a:r>
              <a:rPr lang="en-US" dirty="0"/>
              <a:t>There are a host of computational techniques from both research and industry for trying to identify and in some cases rectify errors in data. There are many variants on this theme, which we survey in Section 1.3</a:t>
            </a:r>
          </a:p>
        </p:txBody>
      </p:sp>
    </p:spTree>
    <p:extLst>
      <p:ext uri="{BB962C8B-B14F-4D97-AF65-F5344CB8AC3E}">
        <p14:creationId xmlns:p14="http://schemas.microsoft.com/office/powerpoint/2010/main" val="222830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D829-EFD6-7346-83C8-101812FFE435}"/>
              </a:ext>
            </a:extLst>
          </p:cNvPr>
          <p:cNvSpPr>
            <a:spLocks noGrp="1"/>
          </p:cNvSpPr>
          <p:nvPr>
            <p:ph type="title"/>
          </p:nvPr>
        </p:nvSpPr>
        <p:spPr/>
        <p:txBody>
          <a:bodyPr/>
          <a:lstStyle/>
          <a:p>
            <a:r>
              <a:rPr lang="en-US" dirty="0"/>
              <a:t>1.2.4 Exploratory data analysis and cleaning</a:t>
            </a:r>
          </a:p>
        </p:txBody>
      </p:sp>
      <p:sp>
        <p:nvSpPr>
          <p:cNvPr id="3" name="Content Placeholder 2">
            <a:extLst>
              <a:ext uri="{FF2B5EF4-FFF2-40B4-BE49-F238E27FC236}">
                <a16:creationId xmlns:a16="http://schemas.microsoft.com/office/drawing/2014/main" id="{D76D6266-ACFE-9848-BB89-36DC22013D0D}"/>
              </a:ext>
            </a:extLst>
          </p:cNvPr>
          <p:cNvSpPr>
            <a:spLocks noGrp="1"/>
          </p:cNvSpPr>
          <p:nvPr>
            <p:ph idx="1"/>
          </p:nvPr>
        </p:nvSpPr>
        <p:spPr/>
        <p:txBody>
          <a:bodyPr>
            <a:normAutofit lnSpcReduction="10000"/>
          </a:bodyPr>
          <a:lstStyle/>
          <a:p>
            <a:r>
              <a:rPr lang="en-US" dirty="0"/>
              <a:t>In many if not most instances, data can only be cleaned effectively with some human involvement. Therefore there is typically an interaction between data cleaning tools and data visualization systems. Exploratory Data Analysis [Tukey, 1977] (sometimes called Exploratory Data Mining in more recent literature [</a:t>
            </a:r>
            <a:r>
              <a:rPr lang="en-US" dirty="0" err="1"/>
              <a:t>Dasu</a:t>
            </a:r>
            <a:r>
              <a:rPr lang="en-US" dirty="0"/>
              <a:t> and Johnson, 2003]) typically involves a human in the process of understanding properties of a dataset, including the identification and possible rectification of errors. Data profiling is often used to give a big picture of the contents of a dataset, alongside metadata that describes the possible structures and values in the database. Data visualizations are often used to make statistical properties of the data (distributions, correlations, etc.) accessible to data analysts.</a:t>
            </a:r>
          </a:p>
        </p:txBody>
      </p:sp>
    </p:spTree>
    <p:extLst>
      <p:ext uri="{BB962C8B-B14F-4D97-AF65-F5344CB8AC3E}">
        <p14:creationId xmlns:p14="http://schemas.microsoft.com/office/powerpoint/2010/main" val="111874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6343-D09B-AD4E-A046-D861E4188583}"/>
              </a:ext>
            </a:extLst>
          </p:cNvPr>
          <p:cNvSpPr>
            <a:spLocks noGrp="1"/>
          </p:cNvSpPr>
          <p:nvPr>
            <p:ph type="title"/>
          </p:nvPr>
        </p:nvSpPr>
        <p:spPr/>
        <p:txBody>
          <a:bodyPr/>
          <a:lstStyle/>
          <a:p>
            <a:r>
              <a:rPr lang="en-US" dirty="0"/>
              <a:t>1.2 Approaches to Improving Data Quality (conclusions)</a:t>
            </a:r>
          </a:p>
        </p:txBody>
      </p:sp>
      <p:sp>
        <p:nvSpPr>
          <p:cNvPr id="3" name="Content Placeholder 2">
            <a:extLst>
              <a:ext uri="{FF2B5EF4-FFF2-40B4-BE49-F238E27FC236}">
                <a16:creationId xmlns:a16="http://schemas.microsoft.com/office/drawing/2014/main" id="{133F12D3-6E3D-EC43-AF10-D316CAB20980}"/>
              </a:ext>
            </a:extLst>
          </p:cNvPr>
          <p:cNvSpPr>
            <a:spLocks noGrp="1"/>
          </p:cNvSpPr>
          <p:nvPr>
            <p:ph idx="1"/>
          </p:nvPr>
        </p:nvSpPr>
        <p:spPr>
          <a:xfrm>
            <a:off x="838199" y="1825625"/>
            <a:ext cx="11203983" cy="4351338"/>
          </a:xfrm>
        </p:spPr>
        <p:txBody>
          <a:bodyPr>
            <a:normAutofit/>
          </a:bodyPr>
          <a:lstStyle/>
          <a:p>
            <a:r>
              <a:rPr lang="en-US" dirty="0"/>
              <a:t>In general, there is value to be gained from all these approaches to maintaining data quality. </a:t>
            </a:r>
          </a:p>
          <a:p>
            <a:r>
              <a:rPr lang="en-US" dirty="0"/>
              <a:t>The prioritization of these tasks depends upon organizational dynamics: </a:t>
            </a:r>
          </a:p>
          <a:p>
            <a:pPr lvl="1"/>
            <a:r>
              <a:rPr lang="en-US" dirty="0"/>
              <a:t>the business management techniques are dictated from organizational leadership, </a:t>
            </a:r>
          </a:p>
          <a:p>
            <a:pPr lvl="1"/>
            <a:r>
              <a:rPr lang="en-US" dirty="0"/>
              <a:t>the technical analyses must be chosen and deployed by data processing experts within an Information Technology (IT) division, and </a:t>
            </a:r>
          </a:p>
          <a:p>
            <a:pPr lvl="1"/>
            <a:r>
              <a:rPr lang="en-US" dirty="0"/>
              <a:t>the design and rollout of better interfaces depends on the way that user tools are deployed in an organization (e.g., via packaged software, downloads, web-based services, etc.) </a:t>
            </a:r>
          </a:p>
        </p:txBody>
      </p:sp>
    </p:spTree>
    <p:extLst>
      <p:ext uri="{BB962C8B-B14F-4D97-AF65-F5344CB8AC3E}">
        <p14:creationId xmlns:p14="http://schemas.microsoft.com/office/powerpoint/2010/main" val="2833874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FF2-44D2-4F42-8FA5-09E4997A99ED}"/>
              </a:ext>
            </a:extLst>
          </p:cNvPr>
          <p:cNvSpPr>
            <a:spLocks noGrp="1"/>
          </p:cNvSpPr>
          <p:nvPr>
            <p:ph type="title"/>
          </p:nvPr>
        </p:nvSpPr>
        <p:spPr/>
        <p:txBody>
          <a:bodyPr/>
          <a:lstStyle/>
          <a:p>
            <a:r>
              <a:rPr lang="en-US" dirty="0"/>
              <a:t>1.3 Data Cleaning: Types and Techniques</a:t>
            </a:r>
          </a:p>
        </p:txBody>
      </p:sp>
      <p:sp>
        <p:nvSpPr>
          <p:cNvPr id="3" name="Content Placeholder 2">
            <a:extLst>
              <a:ext uri="{FF2B5EF4-FFF2-40B4-BE49-F238E27FC236}">
                <a16:creationId xmlns:a16="http://schemas.microsoft.com/office/drawing/2014/main" id="{7EE10305-D01B-3F41-8DE2-2D5038A5D1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4984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DCAD-4F0A-FD4B-B6D7-E54123A74B30}"/>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FF794FC6-2B4A-0345-A0A3-C6663D05EC15}"/>
              </a:ext>
            </a:extLst>
          </p:cNvPr>
          <p:cNvSpPr>
            <a:spLocks noGrp="1"/>
          </p:cNvSpPr>
          <p:nvPr>
            <p:ph idx="1"/>
          </p:nvPr>
        </p:nvSpPr>
        <p:spPr/>
        <p:txBody>
          <a:bodyPr/>
          <a:lstStyle/>
          <a:p>
            <a:r>
              <a:rPr lang="en-US" dirty="0"/>
              <a:t>Course overview. Garbage in, garbage out: how dirty data can impact analysis.</a:t>
            </a:r>
          </a:p>
          <a:p>
            <a:r>
              <a:rPr lang="en-US" dirty="0"/>
              <a:t>Errors vs. artifacts.</a:t>
            </a:r>
          </a:p>
          <a:p>
            <a:r>
              <a:rPr lang="en-US" dirty="0"/>
              <a:t>Sources of errors in data and their telltale signs in data sets.</a:t>
            </a:r>
          </a:p>
          <a:p>
            <a:endParaRPr lang="en-US" dirty="0"/>
          </a:p>
          <a:p>
            <a:endParaRPr lang="en-US" dirty="0"/>
          </a:p>
        </p:txBody>
      </p:sp>
    </p:spTree>
    <p:extLst>
      <p:ext uri="{BB962C8B-B14F-4D97-AF65-F5344CB8AC3E}">
        <p14:creationId xmlns:p14="http://schemas.microsoft.com/office/powerpoint/2010/main" val="285467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EBF0-8ED2-354F-8B78-1C7107EE5A9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55B2FCE-F55B-FF44-ABD0-477C88998DC8}"/>
              </a:ext>
            </a:extLst>
          </p:cNvPr>
          <p:cNvSpPr>
            <a:spLocks noGrp="1"/>
          </p:cNvSpPr>
          <p:nvPr>
            <p:ph idx="1"/>
          </p:nvPr>
        </p:nvSpPr>
        <p:spPr/>
        <p:txBody>
          <a:bodyPr/>
          <a:lstStyle/>
          <a:p>
            <a:r>
              <a:rPr lang="en-US" dirty="0"/>
              <a:t>Understand the importance of data cleaning, data organization, </a:t>
            </a:r>
            <a:r>
              <a:rPr lang="en-US" dirty="0" err="1"/>
              <a:t>enhanceing</a:t>
            </a:r>
            <a:r>
              <a:rPr lang="en-US" dirty="0"/>
              <a:t>  data before inserting it into a database or merging it with other data files.</a:t>
            </a:r>
          </a:p>
          <a:p>
            <a:r>
              <a:rPr lang="en-US" dirty="0"/>
              <a:t>To know garbage in, garbage out</a:t>
            </a:r>
          </a:p>
          <a:p>
            <a:r>
              <a:rPr lang="en-US" dirty="0"/>
              <a:t>To understand that data errors can creep in every step of the process.</a:t>
            </a:r>
          </a:p>
          <a:p>
            <a:r>
              <a:rPr lang="en-US" dirty="0"/>
              <a:t>To be able to identify errors in data and artifacts.</a:t>
            </a:r>
          </a:p>
          <a:p>
            <a:endParaRPr lang="en-US" dirty="0"/>
          </a:p>
        </p:txBody>
      </p:sp>
    </p:spTree>
    <p:extLst>
      <p:ext uri="{BB962C8B-B14F-4D97-AF65-F5344CB8AC3E}">
        <p14:creationId xmlns:p14="http://schemas.microsoft.com/office/powerpoint/2010/main" val="362987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3EF6-6F24-7044-B455-F0E48CA19C8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A3500C7-CAEA-8446-B42F-657078A3CDAB}"/>
              </a:ext>
            </a:extLst>
          </p:cNvPr>
          <p:cNvSpPr>
            <a:spLocks noGrp="1"/>
          </p:cNvSpPr>
          <p:nvPr>
            <p:ph idx="1"/>
          </p:nvPr>
        </p:nvSpPr>
        <p:spPr/>
        <p:txBody>
          <a:bodyPr/>
          <a:lstStyle/>
          <a:p>
            <a:r>
              <a:rPr lang="en-US" dirty="0"/>
              <a:t>Introduction</a:t>
            </a:r>
          </a:p>
          <a:p>
            <a:pPr lvl="1"/>
            <a:r>
              <a:rPr lang="en-US" dirty="0"/>
              <a:t>1.1 Sources of Error in Data</a:t>
            </a:r>
          </a:p>
          <a:p>
            <a:pPr lvl="1"/>
            <a:r>
              <a:rPr lang="en-US" dirty="0"/>
              <a:t>1.3 Data Cleaning: Types and Techniques</a:t>
            </a:r>
          </a:p>
        </p:txBody>
      </p:sp>
    </p:spTree>
    <p:extLst>
      <p:ext uri="{BB962C8B-B14F-4D97-AF65-F5344CB8AC3E}">
        <p14:creationId xmlns:p14="http://schemas.microsoft.com/office/powerpoint/2010/main" val="188108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1E27-DF2F-E840-BEC1-A3AC4E2A083C}"/>
              </a:ext>
            </a:extLst>
          </p:cNvPr>
          <p:cNvSpPr>
            <a:spLocks noGrp="1"/>
          </p:cNvSpPr>
          <p:nvPr>
            <p:ph type="title"/>
          </p:nvPr>
        </p:nvSpPr>
        <p:spPr/>
        <p:txBody>
          <a:bodyPr/>
          <a:lstStyle/>
          <a:p>
            <a:r>
              <a:rPr lang="en-US" dirty="0"/>
              <a:t>1. Introduction. </a:t>
            </a:r>
            <a:br>
              <a:rPr lang="en-US" dirty="0"/>
            </a:br>
            <a:r>
              <a:rPr lang="en-US" sz="2800" dirty="0"/>
              <a:t>Garbage in, garbage out</a:t>
            </a:r>
          </a:p>
        </p:txBody>
      </p:sp>
      <p:sp>
        <p:nvSpPr>
          <p:cNvPr id="3" name="Content Placeholder 2">
            <a:extLst>
              <a:ext uri="{FF2B5EF4-FFF2-40B4-BE49-F238E27FC236}">
                <a16:creationId xmlns:a16="http://schemas.microsoft.com/office/drawing/2014/main" id="{9D7D0F63-BC7E-464A-AF4A-6D6FF7F30832}"/>
              </a:ext>
            </a:extLst>
          </p:cNvPr>
          <p:cNvSpPr>
            <a:spLocks noGrp="1"/>
          </p:cNvSpPr>
          <p:nvPr>
            <p:ph idx="1"/>
          </p:nvPr>
        </p:nvSpPr>
        <p:spPr/>
        <p:txBody>
          <a:bodyPr>
            <a:normAutofit fontScale="77500" lnSpcReduction="20000"/>
          </a:bodyPr>
          <a:lstStyle/>
          <a:p>
            <a:r>
              <a:rPr lang="en-US" dirty="0"/>
              <a:t>Data collection has become an important function of large organizations – not only for record keeping, but to support a variety of data analysis tasks that are critical to the organizational mission. </a:t>
            </a:r>
          </a:p>
          <a:p>
            <a:r>
              <a:rPr lang="en-US" dirty="0"/>
              <a:t>Data analysis typically drives decision-making processes and efficiency optimizations</a:t>
            </a:r>
          </a:p>
          <a:p>
            <a:r>
              <a:rPr lang="en-US" dirty="0"/>
              <a:t>Despite the importance of data collection and analysis, data quality remains a pervasive and thorny problem in almost every large organization. </a:t>
            </a:r>
          </a:p>
          <a:p>
            <a:r>
              <a:rPr lang="en-US" dirty="0"/>
              <a:t>The presence of incorrect or inconsistent data can significantly distort the results of analyses, often negating the potential benefits of information-driven approaches. </a:t>
            </a:r>
          </a:p>
          <a:p>
            <a:r>
              <a:rPr lang="en-US" dirty="0"/>
              <a:t>As a result, there has been a variety of research over the last decades on various aspects of data cleaning: computational procedures to automatically or semi-automatically identify – and, when possible, correct – errors in large data sets. In this report, we survey data cleaning methods that focus on errors in quantitative attributes of large databases, though we also provide references to data cleaning methods for other types of attributes. </a:t>
            </a:r>
          </a:p>
        </p:txBody>
      </p:sp>
    </p:spTree>
    <p:extLst>
      <p:ext uri="{BB962C8B-B14F-4D97-AF65-F5344CB8AC3E}">
        <p14:creationId xmlns:p14="http://schemas.microsoft.com/office/powerpoint/2010/main" val="291969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1E27-DF2F-E840-BEC1-A3AC4E2A083C}"/>
              </a:ext>
            </a:extLst>
          </p:cNvPr>
          <p:cNvSpPr>
            <a:spLocks noGrp="1"/>
          </p:cNvSpPr>
          <p:nvPr>
            <p:ph type="title"/>
          </p:nvPr>
        </p:nvSpPr>
        <p:spPr/>
        <p:txBody>
          <a:bodyPr/>
          <a:lstStyle/>
          <a:p>
            <a:r>
              <a:rPr lang="en-US" dirty="0"/>
              <a:t>1 Introduction (cont.)</a:t>
            </a:r>
          </a:p>
        </p:txBody>
      </p:sp>
      <p:sp>
        <p:nvSpPr>
          <p:cNvPr id="3" name="Content Placeholder 2">
            <a:extLst>
              <a:ext uri="{FF2B5EF4-FFF2-40B4-BE49-F238E27FC236}">
                <a16:creationId xmlns:a16="http://schemas.microsoft.com/office/drawing/2014/main" id="{9D7D0F63-BC7E-464A-AF4A-6D6FF7F30832}"/>
              </a:ext>
            </a:extLst>
          </p:cNvPr>
          <p:cNvSpPr>
            <a:spLocks noGrp="1"/>
          </p:cNvSpPr>
          <p:nvPr>
            <p:ph idx="1"/>
          </p:nvPr>
        </p:nvSpPr>
        <p:spPr/>
        <p:txBody>
          <a:bodyPr>
            <a:normAutofit fontScale="85000" lnSpcReduction="20000"/>
          </a:bodyPr>
          <a:lstStyle/>
          <a:p>
            <a:r>
              <a:rPr lang="en-US" dirty="0"/>
              <a:t>The discussion is targeted at computer practitioners who manage large databases of quantitative information, and designers developing data entry and auditing tools for end users. </a:t>
            </a:r>
          </a:p>
          <a:p>
            <a:r>
              <a:rPr lang="en-US" dirty="0"/>
              <a:t>Because of our focus on quantitative data, we take a statistical view of data quality, with an emphasis on intuitive outlier detection and exploratory data analysis methods based in robust statistics [</a:t>
            </a:r>
            <a:r>
              <a:rPr lang="en-US" dirty="0" err="1"/>
              <a:t>Rousseeuw</a:t>
            </a:r>
            <a:r>
              <a:rPr lang="en-US" dirty="0"/>
              <a:t> and Leroy, 1987, Hampel et al., 1986, Huber, 1981]. </a:t>
            </a:r>
          </a:p>
          <a:p>
            <a:r>
              <a:rPr lang="en-US" dirty="0"/>
              <a:t>In addition, we stress algorithms and implementations that can be easily and efficiently implemented in very large databases, and which are easy to understand and visualize graphically. </a:t>
            </a:r>
          </a:p>
          <a:p>
            <a:r>
              <a:rPr lang="en-US" dirty="0"/>
              <a:t>The discussion mixes statistical intuitions and methods, algorithmic building blocks, efficient relational database implementation strategies, and user interface considerations. Throughout the discussion, references are provided for deeper reading on all of these issues.</a:t>
            </a:r>
          </a:p>
        </p:txBody>
      </p:sp>
    </p:spTree>
    <p:extLst>
      <p:ext uri="{BB962C8B-B14F-4D97-AF65-F5344CB8AC3E}">
        <p14:creationId xmlns:p14="http://schemas.microsoft.com/office/powerpoint/2010/main" val="283445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3556-6E2C-484E-9002-1EB811458CB4}"/>
              </a:ext>
            </a:extLst>
          </p:cNvPr>
          <p:cNvSpPr>
            <a:spLocks noGrp="1"/>
          </p:cNvSpPr>
          <p:nvPr>
            <p:ph type="title"/>
          </p:nvPr>
        </p:nvSpPr>
        <p:spPr/>
        <p:txBody>
          <a:bodyPr/>
          <a:lstStyle/>
          <a:p>
            <a:r>
              <a:rPr lang="en-US" dirty="0"/>
              <a:t>1.1 Sources of Error in Data</a:t>
            </a:r>
          </a:p>
        </p:txBody>
      </p:sp>
      <p:sp>
        <p:nvSpPr>
          <p:cNvPr id="3" name="Content Placeholder 2">
            <a:extLst>
              <a:ext uri="{FF2B5EF4-FFF2-40B4-BE49-F238E27FC236}">
                <a16:creationId xmlns:a16="http://schemas.microsoft.com/office/drawing/2014/main" id="{CB6CD057-48C5-9548-A023-B52F1FEE1D3D}"/>
              </a:ext>
            </a:extLst>
          </p:cNvPr>
          <p:cNvSpPr>
            <a:spLocks noGrp="1"/>
          </p:cNvSpPr>
          <p:nvPr>
            <p:ph idx="1"/>
          </p:nvPr>
        </p:nvSpPr>
        <p:spPr/>
        <p:txBody>
          <a:bodyPr/>
          <a:lstStyle/>
          <a:p>
            <a:r>
              <a:rPr lang="en-US" dirty="0"/>
              <a:t>Before a data item ends up in a database, it typically passes through a number of steps involving both human interaction and computation. Data errors can creep in at every step of the process from initial data acquisition to archival storage. An understanding of the sources of data errors can be useful both in designing data collection and curation techniques that mitigate the introduction of errors, and in developing appropriate post-hoc data cleaning techniques to detect and ameliorate errors.</a:t>
            </a:r>
          </a:p>
        </p:txBody>
      </p:sp>
    </p:spTree>
    <p:extLst>
      <p:ext uri="{BB962C8B-B14F-4D97-AF65-F5344CB8AC3E}">
        <p14:creationId xmlns:p14="http://schemas.microsoft.com/office/powerpoint/2010/main" val="259729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3556-6E2C-484E-9002-1EB811458CB4}"/>
              </a:ext>
            </a:extLst>
          </p:cNvPr>
          <p:cNvSpPr>
            <a:spLocks noGrp="1"/>
          </p:cNvSpPr>
          <p:nvPr>
            <p:ph type="title"/>
          </p:nvPr>
        </p:nvSpPr>
        <p:spPr/>
        <p:txBody>
          <a:bodyPr/>
          <a:lstStyle/>
          <a:p>
            <a:r>
              <a:rPr lang="en-US" dirty="0"/>
              <a:t>1.1 Sources of Error in Data (cont.)</a:t>
            </a:r>
          </a:p>
        </p:txBody>
      </p:sp>
      <p:sp>
        <p:nvSpPr>
          <p:cNvPr id="3" name="Content Placeholder 2">
            <a:extLst>
              <a:ext uri="{FF2B5EF4-FFF2-40B4-BE49-F238E27FC236}">
                <a16:creationId xmlns:a16="http://schemas.microsoft.com/office/drawing/2014/main" id="{CB6CD057-48C5-9548-A023-B52F1FEE1D3D}"/>
              </a:ext>
            </a:extLst>
          </p:cNvPr>
          <p:cNvSpPr>
            <a:spLocks noGrp="1"/>
          </p:cNvSpPr>
          <p:nvPr>
            <p:ph idx="1"/>
          </p:nvPr>
        </p:nvSpPr>
        <p:spPr/>
        <p:txBody>
          <a:bodyPr>
            <a:normAutofit fontScale="77500" lnSpcReduction="20000"/>
          </a:bodyPr>
          <a:lstStyle/>
          <a:p>
            <a:r>
              <a:rPr lang="en-US" dirty="0"/>
              <a:t>Many of the sources of error in databases fall into one or more of the following categories:</a:t>
            </a:r>
          </a:p>
          <a:p>
            <a:pPr lvl="1"/>
            <a:r>
              <a:rPr lang="en-US" dirty="0"/>
              <a:t>Data entry errors: </a:t>
            </a:r>
          </a:p>
          <a:p>
            <a:pPr lvl="2"/>
            <a:r>
              <a:rPr lang="en-US" dirty="0"/>
              <a:t>It remains common in many settings for data entry to be done by humans, who typically extract information from speech (e.g., in telephone call centers) or by keying in data from written or printed sources. In these settings, data is often corrupted at entry time by typographic errors or misunderstanding of the data source. Another very common reason that humans enter “dirty” data into forms is to provide what we call spurious integrity: many forms require certain fields to be filled out, and when a data-entry user does not have access to values for one of those fields, they will often invent a default value that is easy to type, or that seems to them to be a typical value. This often passes the crude data integrity tests of the data entry system, while leaving no trace in the database that the data is in fact meaningless or misleading. </a:t>
            </a:r>
          </a:p>
          <a:p>
            <a:pPr lvl="1"/>
            <a:r>
              <a:rPr lang="en-US" dirty="0"/>
              <a:t>Measurement errors: </a:t>
            </a:r>
          </a:p>
          <a:p>
            <a:pPr lvl="2"/>
            <a:r>
              <a:rPr lang="en-US" dirty="0"/>
              <a:t>In many cases data is intended to measure some physical process in the world: the speed of a vehicle, the size of a population, the growth of an economy, etc. In some cases these measurements are undertaken by human processes that can have errors in their design (e.g., improper surveys or sampling strategies) and execution (e.g., misuse of instruments). In the measurement of physical properties, the increasing proliferation of sensor technology has led to large volumes of data that is never manipulated via human intervention. While this avoids various human errors in data acquisition and entry, data errors are still quite common: the human design of a sensor deployment (e.g., selection and placement of sensors) often affects data quality, and many sensors are subject to errors including </a:t>
            </a:r>
            <a:r>
              <a:rPr lang="en-US" dirty="0" err="1"/>
              <a:t>miscalibration</a:t>
            </a:r>
            <a:r>
              <a:rPr lang="en-US" dirty="0"/>
              <a:t> and interference from unintended signals</a:t>
            </a:r>
          </a:p>
        </p:txBody>
      </p:sp>
    </p:spTree>
    <p:extLst>
      <p:ext uri="{BB962C8B-B14F-4D97-AF65-F5344CB8AC3E}">
        <p14:creationId xmlns:p14="http://schemas.microsoft.com/office/powerpoint/2010/main" val="370981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3556-6E2C-484E-9002-1EB811458CB4}"/>
              </a:ext>
            </a:extLst>
          </p:cNvPr>
          <p:cNvSpPr>
            <a:spLocks noGrp="1"/>
          </p:cNvSpPr>
          <p:nvPr>
            <p:ph type="title"/>
          </p:nvPr>
        </p:nvSpPr>
        <p:spPr/>
        <p:txBody>
          <a:bodyPr/>
          <a:lstStyle/>
          <a:p>
            <a:r>
              <a:rPr lang="en-US" dirty="0"/>
              <a:t>1.1 Sources of Error in Data (cont.)</a:t>
            </a:r>
          </a:p>
        </p:txBody>
      </p:sp>
      <p:sp>
        <p:nvSpPr>
          <p:cNvPr id="3" name="Content Placeholder 2">
            <a:extLst>
              <a:ext uri="{FF2B5EF4-FFF2-40B4-BE49-F238E27FC236}">
                <a16:creationId xmlns:a16="http://schemas.microsoft.com/office/drawing/2014/main" id="{CB6CD057-48C5-9548-A023-B52F1FEE1D3D}"/>
              </a:ext>
            </a:extLst>
          </p:cNvPr>
          <p:cNvSpPr>
            <a:spLocks noGrp="1"/>
          </p:cNvSpPr>
          <p:nvPr>
            <p:ph idx="1"/>
          </p:nvPr>
        </p:nvSpPr>
        <p:spPr/>
        <p:txBody>
          <a:bodyPr>
            <a:normAutofit fontScale="85000" lnSpcReduction="20000"/>
          </a:bodyPr>
          <a:lstStyle/>
          <a:p>
            <a:r>
              <a:rPr lang="en-US" dirty="0"/>
              <a:t>Distillation errors: </a:t>
            </a:r>
          </a:p>
          <a:p>
            <a:pPr lvl="1"/>
            <a:r>
              <a:rPr lang="en-US" dirty="0"/>
              <a:t>In many settings, raw data are preprocessed and summarized before they are entered into a database. This data distillation is done for a variety of reasons: to reduce the complexity or noise in the raw data (e.g., many sensors perform smoothing in their hardware), to perform domain-specific statistical analyses not understood by the database manager, to emphasize aggregate properties of the raw data (often with some editorial bias), and in some cases simply to reduce the volume of data being stored. All these processes have the potential to produce errors in the distilled data, or in the way that the distillation technique interacts with the final analysis. </a:t>
            </a:r>
          </a:p>
          <a:p>
            <a:r>
              <a:rPr lang="en-US" dirty="0"/>
              <a:t>Data integration errors: </a:t>
            </a:r>
          </a:p>
          <a:p>
            <a:pPr lvl="1"/>
            <a:r>
              <a:rPr lang="en-US" dirty="0"/>
              <a:t>It is actually quite rare for a database of significant size and age to contain data from a single source, collected and entered in the same way over time. In almost all settings, a database contains information collected from multiple sources via multiple methods over time. Moreover, in practice many databases evolve by merging in other pre-existing databases; this merging task almost always requires some attempt to resolve inconsistencies across the databases involving data representations, units, measurement periods, and so on. Any procedure that integrates data from multiple sources can lead to errors.</a:t>
            </a:r>
          </a:p>
        </p:txBody>
      </p:sp>
    </p:spTree>
    <p:extLst>
      <p:ext uri="{BB962C8B-B14F-4D97-AF65-F5344CB8AC3E}">
        <p14:creationId xmlns:p14="http://schemas.microsoft.com/office/powerpoint/2010/main" val="3271607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2004</Words>
  <Application>Microsoft Macintosh PowerPoint</Application>
  <PresentationFormat>Widescreen</PresentationFormat>
  <Paragraphs>74</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Outline </vt:lpstr>
      <vt:lpstr>Objectives</vt:lpstr>
      <vt:lpstr>Outline</vt:lpstr>
      <vt:lpstr>1. Introduction.  Garbage in, garbage out</vt:lpstr>
      <vt:lpstr>1 Introduction (cont.)</vt:lpstr>
      <vt:lpstr>1.1 Sources of Error in Data</vt:lpstr>
      <vt:lpstr>1.1 Sources of Error in Data (cont.)</vt:lpstr>
      <vt:lpstr>1.1 Sources of Error in Data (cont.)</vt:lpstr>
      <vt:lpstr>1.2 Approaches to Improving Data Quality</vt:lpstr>
      <vt:lpstr>1.2 Approaches to Improving Data Quality (cont.)</vt:lpstr>
      <vt:lpstr>1.2.1 Data entry interface design</vt:lpstr>
      <vt:lpstr>1.2.2 Organizational management</vt:lpstr>
      <vt:lpstr>1.2.3 Automated data auditing and cleaning.</vt:lpstr>
      <vt:lpstr>1.2.4 Exploratory data analysis and cleaning</vt:lpstr>
      <vt:lpstr>1.2 Approaches to Improving Data Quality (conclusions)</vt:lpstr>
      <vt:lpstr>1.3 Data Cleaning: Types and Techniques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2018-12-09T15:32:11Z</dcterms:created>
  <dcterms:modified xsi:type="dcterms:W3CDTF">2018-12-10T16:28:41Z</dcterms:modified>
</cp:coreProperties>
</file>