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56" r:id="rId2"/>
    <p:sldId id="347" r:id="rId3"/>
    <p:sldId id="261" r:id="rId4"/>
    <p:sldId id="312" r:id="rId5"/>
    <p:sldId id="315" r:id="rId6"/>
    <p:sldId id="313" r:id="rId7"/>
    <p:sldId id="318" r:id="rId8"/>
    <p:sldId id="327" r:id="rId9"/>
    <p:sldId id="319" r:id="rId10"/>
    <p:sldId id="314" r:id="rId11"/>
    <p:sldId id="320" r:id="rId12"/>
    <p:sldId id="300" r:id="rId13"/>
    <p:sldId id="284" r:id="rId14"/>
    <p:sldId id="322" r:id="rId15"/>
    <p:sldId id="323" r:id="rId16"/>
    <p:sldId id="324" r:id="rId17"/>
    <p:sldId id="325" r:id="rId18"/>
    <p:sldId id="326" r:id="rId19"/>
    <p:sldId id="332" r:id="rId20"/>
    <p:sldId id="321" r:id="rId21"/>
    <p:sldId id="329" r:id="rId22"/>
    <p:sldId id="328" r:id="rId23"/>
    <p:sldId id="335" r:id="rId24"/>
    <p:sldId id="330" r:id="rId25"/>
    <p:sldId id="334" r:id="rId26"/>
    <p:sldId id="264" r:id="rId27"/>
    <p:sldId id="292" r:id="rId28"/>
    <p:sldId id="265" r:id="rId29"/>
    <p:sldId id="280" r:id="rId30"/>
    <p:sldId id="278" r:id="rId31"/>
    <p:sldId id="340" r:id="rId32"/>
    <p:sldId id="344" r:id="rId33"/>
    <p:sldId id="279" r:id="rId34"/>
    <p:sldId id="266" r:id="rId35"/>
    <p:sldId id="341" r:id="rId36"/>
    <p:sldId id="342" r:id="rId37"/>
    <p:sldId id="270" r:id="rId38"/>
    <p:sldId id="269" r:id="rId39"/>
    <p:sldId id="268" r:id="rId40"/>
    <p:sldId id="272" r:id="rId41"/>
    <p:sldId id="273" r:id="rId42"/>
    <p:sldId id="274" r:id="rId43"/>
    <p:sldId id="275" r:id="rId44"/>
    <p:sldId id="267" r:id="rId45"/>
    <p:sldId id="276" r:id="rId46"/>
    <p:sldId id="277" r:id="rId47"/>
    <p:sldId id="338" r:id="rId48"/>
    <p:sldId id="336" r:id="rId49"/>
    <p:sldId id="339" r:id="rId50"/>
    <p:sldId id="34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74"/>
    <p:restoredTop sz="73654"/>
  </p:normalViewPr>
  <p:slideViewPr>
    <p:cSldViewPr snapToGrid="0" snapToObjects="1">
      <p:cViewPr varScale="1">
        <p:scale>
          <a:sx n="82" d="100"/>
          <a:sy n="82" d="100"/>
        </p:scale>
        <p:origin x="48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0C95D1-A86E-5744-8E55-AD8E383C22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AC5D2FE-2D40-6649-9630-B0AC22BD57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364F3C-D8C2-974D-8C73-4F5FAE0DAFA1}" type="datetimeFigureOut">
              <a:rPr lang="en-US" smtClean="0"/>
              <a:t>12/10/18</a:t>
            </a:fld>
            <a:endParaRPr lang="en-US"/>
          </a:p>
        </p:txBody>
      </p:sp>
      <p:sp>
        <p:nvSpPr>
          <p:cNvPr id="4" name="Footer Placeholder 3">
            <a:extLst>
              <a:ext uri="{FF2B5EF4-FFF2-40B4-BE49-F238E27FC236}">
                <a16:creationId xmlns:a16="http://schemas.microsoft.com/office/drawing/2014/main" id="{FB41CF99-B3B7-1244-909E-B3A9FA2EBB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0D3A556-A5A8-7C45-B17C-17CFD43F6E2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9DC148-CF0A-2C49-B849-45DE169AC241}" type="slidenum">
              <a:rPr lang="en-US" smtClean="0"/>
              <a:t>‹#›</a:t>
            </a:fld>
            <a:endParaRPr lang="en-US"/>
          </a:p>
        </p:txBody>
      </p:sp>
    </p:spTree>
    <p:extLst>
      <p:ext uri="{BB962C8B-B14F-4D97-AF65-F5344CB8AC3E}">
        <p14:creationId xmlns:p14="http://schemas.microsoft.com/office/powerpoint/2010/main" val="96577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4A206-DB3A-EB40-9838-4958DC868A9D}" type="datetimeFigureOut">
              <a:rPr lang="en-US" smtClean="0"/>
              <a:t>12/10/18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C882F-C55E-0C4C-9C06-F730D65A242C}" type="slidenum">
              <a:rPr lang="en-US" smtClean="0"/>
              <a:t>‹#›</a:t>
            </a:fld>
            <a:endParaRPr lang="en-US"/>
          </a:p>
        </p:txBody>
      </p:sp>
    </p:spTree>
    <p:extLst>
      <p:ext uri="{BB962C8B-B14F-4D97-AF65-F5344CB8AC3E}">
        <p14:creationId xmlns:p14="http://schemas.microsoft.com/office/powerpoint/2010/main" val="182038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dpixie.com/blog/examples-of-machine-learn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ge.wonderville.ca/machinelearning/history/history.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a:t>
            </a:fld>
            <a:endParaRPr lang="en-US"/>
          </a:p>
        </p:txBody>
      </p:sp>
    </p:spTree>
    <p:extLst>
      <p:ext uri="{BB962C8B-B14F-4D97-AF65-F5344CB8AC3E}">
        <p14:creationId xmlns:p14="http://schemas.microsoft.com/office/powerpoint/2010/main" val="132913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supervised learning, we are given a data set and already know what our correct output should look like, having the idea that there is a relationship between the input and the output.</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11</a:t>
            </a:fld>
            <a:endParaRPr lang="en-US"/>
          </a:p>
        </p:txBody>
      </p:sp>
    </p:spTree>
    <p:extLst>
      <p:ext uri="{BB962C8B-B14F-4D97-AF65-F5344CB8AC3E}">
        <p14:creationId xmlns:p14="http://schemas.microsoft.com/office/powerpoint/2010/main" val="111888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12</a:t>
            </a:fld>
            <a:endParaRPr lang="en-US"/>
          </a:p>
        </p:txBody>
      </p:sp>
    </p:spTree>
    <p:extLst>
      <p:ext uri="{BB962C8B-B14F-4D97-AF65-F5344CB8AC3E}">
        <p14:creationId xmlns:p14="http://schemas.microsoft.com/office/powerpoint/2010/main" val="2650346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Optima" charset="0"/>
                <a:ea typeface="Optima" charset="0"/>
                <a:cs typeface="Optima" charset="0"/>
              </a:rPr>
              <a:t>Note: when we use the term “classification”, we will mean multiclass classification with a single output, unless we state otherwise.</a:t>
            </a:r>
            <a:endParaRPr lang="en-US" b="1" dirty="0">
              <a:latin typeface="Optima" charset="0"/>
              <a:ea typeface="Optima" charset="0"/>
              <a:cs typeface="Optima" charset="0"/>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13</a:t>
            </a:fld>
            <a:endParaRPr lang="en-US"/>
          </a:p>
        </p:txBody>
      </p:sp>
    </p:spTree>
    <p:extLst>
      <p:ext uri="{BB962C8B-B14F-4D97-AF65-F5344CB8AC3E}">
        <p14:creationId xmlns:p14="http://schemas.microsoft.com/office/powerpoint/2010/main" val="233704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14</a:t>
            </a:fld>
            <a:endParaRPr lang="en-US"/>
          </a:p>
        </p:txBody>
      </p:sp>
    </p:spTree>
    <p:extLst>
      <p:ext uri="{BB962C8B-B14F-4D97-AF65-F5344CB8AC3E}">
        <p14:creationId xmlns:p14="http://schemas.microsoft.com/office/powerpoint/2010/main" val="2035736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As a simple toy example of classification, consider the problem illustrated in Figure 1.1(a). </a:t>
            </a:r>
          </a:p>
          <a:p>
            <a:r>
              <a:rPr lang="en-US" sz="1200" b="0" i="0" u="none" strike="noStrike" kern="1200" baseline="0" dirty="0">
                <a:solidFill>
                  <a:schemeClr val="tx1"/>
                </a:solidFill>
                <a:latin typeface="+mn-lt"/>
                <a:ea typeface="+mn-ea"/>
                <a:cs typeface="+mn-cs"/>
              </a:rPr>
              <a:t>We have two classes of object which correspond to labels 0 and 1. The inputs are colored shapes.</a:t>
            </a:r>
          </a:p>
          <a:p>
            <a:r>
              <a:rPr lang="en-US" sz="1200" b="0" i="0" u="none" strike="noStrike" kern="1200" baseline="0" dirty="0">
                <a:solidFill>
                  <a:schemeClr val="tx1"/>
                </a:solidFill>
                <a:latin typeface="+mn-lt"/>
                <a:ea typeface="+mn-ea"/>
                <a:cs typeface="+mn-cs"/>
              </a:rPr>
              <a:t>These have been described by a set of D  features or attributes, which are stored in an N x D design matrix X , shown in Figure 1.1(b). The input features x  can be discrete, continuous or a combination of the two. In addition to the inputs, we have a vector of training labels 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Figure 1.1, the test cases are a blue crescent, a yellow circle and a blue arrow. None of these have been seen before. Thus we are required to generalize  beyond the training set. A reasonable guess is that blue crescent should be y = 1 , since all blue shapes are labeled 1 in the</a:t>
            </a:r>
          </a:p>
          <a:p>
            <a:r>
              <a:rPr lang="en-US" sz="1200" b="0" i="0" u="none" strike="noStrike" kern="1200" baseline="0" dirty="0">
                <a:solidFill>
                  <a:schemeClr val="tx1"/>
                </a:solidFill>
                <a:latin typeface="+mn-lt"/>
                <a:ea typeface="+mn-ea"/>
                <a:cs typeface="+mn-cs"/>
              </a:rPr>
              <a:t>training set. The yellow circle is harder to classify, since some yellow things are labeled y = 1 and some are labeled y = 0 , and some circles are labeled y = 1  and some y = 0 . Consequently it is not clear what the right label should be in the case of the yellow circle. Similarly, the correct</a:t>
            </a:r>
          </a:p>
          <a:p>
            <a:r>
              <a:rPr lang="en-US" sz="1200" b="0" i="0" u="none" strike="noStrike" kern="1200" baseline="0" dirty="0">
                <a:solidFill>
                  <a:schemeClr val="tx1"/>
                </a:solidFill>
                <a:latin typeface="+mn-lt"/>
                <a:ea typeface="+mn-ea"/>
                <a:cs typeface="+mn-cs"/>
              </a:rPr>
              <a:t>label for the blue arrow is unclear.</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15</a:t>
            </a:fld>
            <a:endParaRPr lang="en-US"/>
          </a:p>
        </p:txBody>
      </p:sp>
    </p:spTree>
    <p:extLst>
      <p:ext uri="{BB962C8B-B14F-4D97-AF65-F5344CB8AC3E}">
        <p14:creationId xmlns:p14="http://schemas.microsoft.com/office/powerpoint/2010/main" val="145197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handle ambiguous cases, such as the yellow circle above, it is desirable to return a probability.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16</a:t>
            </a:fld>
            <a:endParaRPr lang="en-US"/>
          </a:p>
        </p:txBody>
      </p:sp>
    </p:spTree>
    <p:extLst>
      <p:ext uri="{BB962C8B-B14F-4D97-AF65-F5344CB8AC3E}">
        <p14:creationId xmlns:p14="http://schemas.microsoft.com/office/powerpoint/2010/main" val="1275917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17</a:t>
            </a:fld>
            <a:endParaRPr lang="en-US"/>
          </a:p>
        </p:txBody>
      </p:sp>
    </p:spTree>
    <p:extLst>
      <p:ext uri="{BB962C8B-B14F-4D97-AF65-F5344CB8AC3E}">
        <p14:creationId xmlns:p14="http://schemas.microsoft.com/office/powerpoint/2010/main" val="386366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19</a:t>
            </a:fld>
            <a:endParaRPr lang="en-US"/>
          </a:p>
        </p:txBody>
      </p:sp>
    </p:spTree>
    <p:extLst>
      <p:ext uri="{BB962C8B-B14F-4D97-AF65-F5344CB8AC3E}">
        <p14:creationId xmlns:p14="http://schemas.microsoft.com/office/powerpoint/2010/main" val="1374344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explain how to fit such models later.) Various extensions of this basic problem can arise, such as having high-dimensional inputs, outliers, non-smooth responses, etc. We will discuss ways to handle such problems later in the book.</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20</a:t>
            </a:fld>
            <a:endParaRPr lang="en-US"/>
          </a:p>
        </p:txBody>
      </p:sp>
    </p:spTree>
    <p:extLst>
      <p:ext uri="{BB962C8B-B14F-4D97-AF65-F5344CB8AC3E}">
        <p14:creationId xmlns:p14="http://schemas.microsoft.com/office/powerpoint/2010/main" val="918891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21</a:t>
            </a:fld>
            <a:endParaRPr lang="en-US"/>
          </a:p>
        </p:txBody>
      </p:sp>
    </p:spTree>
    <p:extLst>
      <p:ext uri="{BB962C8B-B14F-4D97-AF65-F5344CB8AC3E}">
        <p14:creationId xmlns:p14="http://schemas.microsoft.com/office/powerpoint/2010/main" val="2758307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Questions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it Mean to Learn?</a:t>
            </a:r>
            <a:endParaRPr lang="en-US" sz="1100" kern="1200" dirty="0">
              <a:solidFill>
                <a:schemeClr val="tx1"/>
              </a:solidFill>
              <a:effectLst/>
              <a:latin typeface="+mn-lt"/>
              <a:ea typeface="+mn-ea"/>
              <a:cs typeface="+mn-cs"/>
            </a:endParaRPr>
          </a:p>
          <a:p>
            <a:pPr lvl="1"/>
            <a:r>
              <a:rPr lang="en-US" sz="1200" i="1" kern="1200" dirty="0">
                <a:solidFill>
                  <a:schemeClr val="tx1"/>
                </a:solidFill>
                <a:effectLst/>
                <a:latin typeface="+mn-lt"/>
                <a:ea typeface="+mn-ea"/>
                <a:cs typeface="+mn-cs"/>
              </a:rPr>
              <a:t>The general supervised approach to machine learning: a learning algorithm reads in training data and computes a learned function f.</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is the difference between memorization and generalization?</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1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Evidence</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Ask students to formulate a learning problem (in class)</a:t>
            </a:r>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Homework (focusing on revisions and assessing what they know in terms of basic probability and statistics, calculus, and linear algebra)</a:t>
            </a:r>
            <a:endParaRPr lang="en-US"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2</a:t>
            </a:fld>
            <a:endParaRPr lang="en-US"/>
          </a:p>
        </p:txBody>
      </p:sp>
    </p:spTree>
    <p:extLst>
      <p:ext uri="{BB962C8B-B14F-4D97-AF65-F5344CB8AC3E}">
        <p14:creationId xmlns:p14="http://schemas.microsoft.com/office/powerpoint/2010/main" val="801682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contrast, in supervised learning, </a:t>
            </a:r>
            <a:r>
              <a:rPr lang="en-US" dirty="0" err="1"/>
              <a:t>yi</a:t>
            </a:r>
            <a:r>
              <a:rPr lang="en-US" dirty="0"/>
              <a:t>  is usually just a single variable that we are trying to predict. This means that for most supervised learning problems, we can use </a:t>
            </a:r>
            <a:r>
              <a:rPr lang="en-US" dirty="0" err="1"/>
              <a:t>univariate</a:t>
            </a:r>
            <a:r>
              <a:rPr lang="en-US" dirty="0"/>
              <a:t> probability models (with input-dependent parameters), which significantly simplifies the problem. </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23</a:t>
            </a:fld>
            <a:endParaRPr lang="en-US"/>
          </a:p>
        </p:txBody>
      </p:sp>
    </p:spTree>
    <p:extLst>
      <p:ext uri="{BB962C8B-B14F-4D97-AF65-F5344CB8AC3E}">
        <p14:creationId xmlns:p14="http://schemas.microsoft.com/office/powerpoint/2010/main" val="35642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24</a:t>
            </a:fld>
            <a:endParaRPr lang="en-US"/>
          </a:p>
        </p:txBody>
      </p:sp>
    </p:spTree>
    <p:extLst>
      <p:ext uri="{BB962C8B-B14F-4D97-AF65-F5344CB8AC3E}">
        <p14:creationId xmlns:p14="http://schemas.microsoft.com/office/powerpoint/2010/main" val="104686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25</a:t>
            </a:fld>
            <a:endParaRPr lang="en-US"/>
          </a:p>
        </p:txBody>
      </p:sp>
    </p:spTree>
    <p:extLst>
      <p:ext uri="{BB962C8B-B14F-4D97-AF65-F5344CB8AC3E}">
        <p14:creationId xmlns:p14="http://schemas.microsoft.com/office/powerpoint/2010/main" val="2547226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 simple example is shown in Figure 1.9, where we project some 3d data down to a 2d plane. The 2d approximation is quite good, since most points lie close to this subspace. Reducing to 1d would involve projecting points onto the red line in</a:t>
            </a:r>
          </a:p>
          <a:p>
            <a:r>
              <a:rPr lang="en-US" sz="1200" b="0" i="0" u="none" strike="noStrike" kern="1200" baseline="0" dirty="0">
                <a:solidFill>
                  <a:schemeClr val="tx1"/>
                </a:solidFill>
                <a:latin typeface="+mn-lt"/>
                <a:ea typeface="+mn-ea"/>
                <a:cs typeface="+mn-cs"/>
              </a:rPr>
              <a:t>Figure 1.9(a); this would be a rather poor approximation. (We will make this notion precise in Chapter 12.)</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26</a:t>
            </a:fld>
            <a:endParaRPr lang="en-US"/>
          </a:p>
        </p:txBody>
      </p:sp>
    </p:spTree>
    <p:extLst>
      <p:ext uri="{BB962C8B-B14F-4D97-AF65-F5344CB8AC3E}">
        <p14:creationId xmlns:p14="http://schemas.microsoft.com/office/powerpoint/2010/main" val="130215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27</a:t>
            </a:fld>
            <a:endParaRPr lang="en-US"/>
          </a:p>
        </p:txBody>
      </p:sp>
    </p:spTree>
    <p:extLst>
      <p:ext uri="{BB962C8B-B14F-4D97-AF65-F5344CB8AC3E}">
        <p14:creationId xmlns:p14="http://schemas.microsoft.com/office/powerpoint/2010/main" val="745780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references</a:t>
            </a:r>
            <a:r>
              <a:rPr lang="en-US" baseline="0" dirty="0"/>
              <a:t> for parametric vs non-parametric</a:t>
            </a:r>
          </a:p>
          <a:p>
            <a:r>
              <a:rPr lang="en-US" dirty="0"/>
              <a:t>http://</a:t>
            </a:r>
            <a:r>
              <a:rPr lang="en-US" dirty="0" err="1"/>
              <a:t>mlss.tuebingen.mpg.de</a:t>
            </a:r>
            <a:r>
              <a:rPr lang="en-US" dirty="0"/>
              <a:t>/2015/slides/</a:t>
            </a:r>
            <a:r>
              <a:rPr lang="en-US" dirty="0" err="1"/>
              <a:t>ghahramani</a:t>
            </a:r>
            <a:r>
              <a:rPr lang="en-US" dirty="0"/>
              <a:t>/gp-neural-nets15.pdf</a:t>
            </a:r>
          </a:p>
        </p:txBody>
      </p:sp>
      <p:sp>
        <p:nvSpPr>
          <p:cNvPr id="4" name="Slide Number Placeholder 3"/>
          <p:cNvSpPr>
            <a:spLocks noGrp="1"/>
          </p:cNvSpPr>
          <p:nvPr>
            <p:ph type="sldNum" sz="quarter" idx="10"/>
          </p:nvPr>
        </p:nvSpPr>
        <p:spPr/>
        <p:txBody>
          <a:bodyPr/>
          <a:lstStyle/>
          <a:p>
            <a:fld id="{392C882F-C55E-0C4C-9C06-F730D65A242C}" type="slidenum">
              <a:rPr lang="en-US" smtClean="0"/>
              <a:t>28</a:t>
            </a:fld>
            <a:endParaRPr lang="en-US"/>
          </a:p>
        </p:txBody>
      </p:sp>
    </p:spTree>
    <p:extLst>
      <p:ext uri="{BB962C8B-B14F-4D97-AF65-F5344CB8AC3E}">
        <p14:creationId xmlns:p14="http://schemas.microsoft.com/office/powerpoint/2010/main" val="2039723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29</a:t>
            </a:fld>
            <a:endParaRPr lang="en-US"/>
          </a:p>
        </p:txBody>
      </p:sp>
    </p:spTree>
    <p:extLst>
      <p:ext uri="{BB962C8B-B14F-4D97-AF65-F5344CB8AC3E}">
        <p14:creationId xmlns:p14="http://schemas.microsoft.com/office/powerpoint/2010/main" val="1211281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30</a:t>
            </a:fld>
            <a:endParaRPr lang="en-US"/>
          </a:p>
        </p:txBody>
      </p:sp>
    </p:spTree>
    <p:extLst>
      <p:ext uri="{BB962C8B-B14F-4D97-AF65-F5344CB8AC3E}">
        <p14:creationId xmlns:p14="http://schemas.microsoft.com/office/powerpoint/2010/main" val="268829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31</a:t>
            </a:fld>
            <a:endParaRPr lang="en-US"/>
          </a:p>
        </p:txBody>
      </p:sp>
    </p:spTree>
    <p:extLst>
      <p:ext uri="{BB962C8B-B14F-4D97-AF65-F5344CB8AC3E}">
        <p14:creationId xmlns:p14="http://schemas.microsoft.com/office/powerpoint/2010/main" val="777535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see Figure 1.16. Since the entire range of the data is only 1 along each dimension, we see that the method is no longer very local, despite the name “nearest neighbor”. The trouble with looking at neighbors that are</a:t>
            </a:r>
          </a:p>
          <a:p>
            <a:r>
              <a:rPr lang="en-US" sz="1200" b="0" i="0" u="none" strike="noStrike" kern="1200" baseline="0" dirty="0">
                <a:solidFill>
                  <a:schemeClr val="tx1"/>
                </a:solidFill>
                <a:latin typeface="+mn-lt"/>
                <a:ea typeface="+mn-ea"/>
                <a:cs typeface="+mn-cs"/>
              </a:rPr>
              <a:t>so far away is that they may not be good predictors about the behavior of the input-output</a:t>
            </a:r>
          </a:p>
          <a:p>
            <a:r>
              <a:rPr lang="en-US" sz="1200" b="0" i="0" u="none" strike="noStrike" kern="1200" baseline="0" dirty="0">
                <a:solidFill>
                  <a:schemeClr val="tx1"/>
                </a:solidFill>
                <a:latin typeface="+mn-lt"/>
                <a:ea typeface="+mn-ea"/>
                <a:cs typeface="+mn-cs"/>
              </a:rPr>
              <a:t>function at a given point.</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32</a:t>
            </a:fld>
            <a:endParaRPr lang="en-US"/>
          </a:p>
        </p:txBody>
      </p:sp>
    </p:spTree>
    <p:extLst>
      <p:ext uri="{BB962C8B-B14F-4D97-AF65-F5344CB8AC3E}">
        <p14:creationId xmlns:p14="http://schemas.microsoft.com/office/powerpoint/2010/main" val="45243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a:t>
            </a:fld>
            <a:endParaRPr lang="en-US"/>
          </a:p>
        </p:txBody>
      </p:sp>
    </p:spTree>
    <p:extLst>
      <p:ext uri="{BB962C8B-B14F-4D97-AF65-F5344CB8AC3E}">
        <p14:creationId xmlns:p14="http://schemas.microsoft.com/office/powerpoint/2010/main" val="674062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baseline="30000" dirty="0"/>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7. In statistics, it is more common to denote the regression weights by β.</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34</a:t>
            </a:fld>
            <a:endParaRPr lang="en-US"/>
          </a:p>
        </p:txBody>
      </p:sp>
    </p:spTree>
    <p:extLst>
      <p:ext uri="{BB962C8B-B14F-4D97-AF65-F5344CB8AC3E}">
        <p14:creationId xmlns:p14="http://schemas.microsoft.com/office/powerpoint/2010/main" val="298125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probability density function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PDF</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density</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rPr>
              <a:t>continuous random variable</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rPr>
              <a:t>function</a:t>
            </a:r>
            <a:r>
              <a:rPr lang="en-US" sz="1200" b="0" i="0" kern="1200" dirty="0">
                <a:solidFill>
                  <a:schemeClr val="tx1"/>
                </a:solidFill>
                <a:effectLst/>
                <a:latin typeface="+mn-lt"/>
                <a:ea typeface="+mn-ea"/>
                <a:cs typeface="+mn-cs"/>
              </a:rPr>
              <a:t>, whose value at any given sample (or point) in the </a:t>
            </a:r>
            <a:r>
              <a:rPr lang="en-US" sz="1200" b="0" i="0" u="none" strike="noStrike" kern="1200" dirty="0">
                <a:solidFill>
                  <a:schemeClr val="tx1"/>
                </a:solidFill>
                <a:effectLst/>
                <a:latin typeface="+mn-lt"/>
                <a:ea typeface="+mn-ea"/>
                <a:cs typeface="+mn-cs"/>
              </a:rPr>
              <a:t>sample space</a:t>
            </a:r>
            <a:r>
              <a:rPr lang="en-US" sz="1200" b="0" i="0" kern="1200" dirty="0">
                <a:solidFill>
                  <a:schemeClr val="tx1"/>
                </a:solidFill>
                <a:effectLst/>
                <a:latin typeface="+mn-lt"/>
                <a:ea typeface="+mn-ea"/>
                <a:cs typeface="+mn-cs"/>
              </a:rPr>
              <a:t> (the set of possible values taken by the random variable) can be interpreted as providing a </a:t>
            </a:r>
            <a:r>
              <a:rPr lang="en-US" sz="1200" b="0" i="1" kern="1200" dirty="0">
                <a:solidFill>
                  <a:schemeClr val="tx1"/>
                </a:solidFill>
                <a:effectLst/>
                <a:latin typeface="+mn-lt"/>
                <a:ea typeface="+mn-ea"/>
                <a:cs typeface="+mn-cs"/>
              </a:rPr>
              <a:t>relative likelihood</a:t>
            </a:r>
            <a:r>
              <a:rPr lang="en-US" sz="1200" b="0" i="0" kern="1200" dirty="0">
                <a:solidFill>
                  <a:schemeClr val="tx1"/>
                </a:solidFill>
                <a:effectLst/>
                <a:latin typeface="+mn-lt"/>
                <a:ea typeface="+mn-ea"/>
                <a:cs typeface="+mn-cs"/>
              </a:rPr>
              <a:t> that the value of the random variable would equal that sample.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35</a:t>
            </a:fld>
            <a:endParaRPr lang="en-US"/>
          </a:p>
        </p:txBody>
      </p:sp>
    </p:spTree>
    <p:extLst>
      <p:ext uri="{BB962C8B-B14F-4D97-AF65-F5344CB8AC3E}">
        <p14:creationId xmlns:p14="http://schemas.microsoft.com/office/powerpoint/2010/main" val="1472571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36</a:t>
            </a:fld>
            <a:endParaRPr lang="en-US"/>
          </a:p>
        </p:txBody>
      </p:sp>
    </p:spTree>
    <p:extLst>
      <p:ext uri="{BB962C8B-B14F-4D97-AF65-F5344CB8AC3E}">
        <p14:creationId xmlns:p14="http://schemas.microsoft.com/office/powerpoint/2010/main" val="359441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37</a:t>
            </a:fld>
            <a:endParaRPr lang="en-US"/>
          </a:p>
        </p:txBody>
      </p:sp>
    </p:spTree>
    <p:extLst>
      <p:ext uri="{BB962C8B-B14F-4D97-AF65-F5344CB8AC3E}">
        <p14:creationId xmlns:p14="http://schemas.microsoft.com/office/powerpoint/2010/main" val="552188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38</a:t>
            </a:fld>
            <a:endParaRPr lang="en-US"/>
          </a:p>
        </p:txBody>
      </p:sp>
    </p:spTree>
    <p:extLst>
      <p:ext uri="{BB962C8B-B14F-4D97-AF65-F5344CB8AC3E}">
        <p14:creationId xmlns:p14="http://schemas.microsoft.com/office/powerpoint/2010/main" val="3417603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39</a:t>
            </a:fld>
            <a:endParaRPr lang="en-US"/>
          </a:p>
        </p:txBody>
      </p:sp>
    </p:spTree>
    <p:extLst>
      <p:ext uri="{BB962C8B-B14F-4D97-AF65-F5344CB8AC3E}">
        <p14:creationId xmlns:p14="http://schemas.microsoft.com/office/powerpoint/2010/main" val="3131932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40</a:t>
            </a:fld>
            <a:endParaRPr lang="en-US"/>
          </a:p>
        </p:txBody>
      </p:sp>
    </p:spTree>
    <p:extLst>
      <p:ext uri="{BB962C8B-B14F-4D97-AF65-F5344CB8AC3E}">
        <p14:creationId xmlns:p14="http://schemas.microsoft.com/office/powerpoint/2010/main" val="1937973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41</a:t>
            </a:fld>
            <a:endParaRPr lang="en-US"/>
          </a:p>
        </p:txBody>
      </p:sp>
    </p:spTree>
    <p:extLst>
      <p:ext uri="{BB962C8B-B14F-4D97-AF65-F5344CB8AC3E}">
        <p14:creationId xmlns:p14="http://schemas.microsoft.com/office/powerpoint/2010/main" val="320240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42</a:t>
            </a:fld>
            <a:endParaRPr lang="en-US"/>
          </a:p>
        </p:txBody>
      </p:sp>
    </p:spTree>
    <p:extLst>
      <p:ext uri="{BB962C8B-B14F-4D97-AF65-F5344CB8AC3E}">
        <p14:creationId xmlns:p14="http://schemas.microsoft.com/office/powerpoint/2010/main" val="2028670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43</a:t>
            </a:fld>
            <a:endParaRPr lang="en-US"/>
          </a:p>
        </p:txBody>
      </p:sp>
    </p:spTree>
    <p:extLst>
      <p:ext uri="{BB962C8B-B14F-4D97-AF65-F5344CB8AC3E}">
        <p14:creationId xmlns:p14="http://schemas.microsoft.com/office/powerpoint/2010/main" val="344811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are entering the era of big data . For example, there are about 1 trillion web pages; one hour of video is uploaded to YouTube every second, amounting to 10 years of content every day ; </a:t>
            </a:r>
          </a:p>
          <a:p>
            <a:r>
              <a:rPr lang="en-US" sz="1200" b="0" i="0" u="none" strike="noStrike" kern="1200" baseline="0" dirty="0">
                <a:solidFill>
                  <a:schemeClr val="tx1"/>
                </a:solidFill>
                <a:latin typeface="+mn-lt"/>
                <a:ea typeface="+mn-ea"/>
                <a:cs typeface="+mn-cs"/>
              </a:rPr>
              <a:t>the genomes of 1000s of people, each of which has a length of 3.8 ¡¿ 109  base pairs, have been sequenced by various labs; Walmart handles more than 1M transactions per hour and has databases containing more than 2.5 petabytes (2.5 x 10</a:t>
            </a:r>
            <a:r>
              <a:rPr lang="en-US" sz="1200" b="0" i="0" u="none" strike="noStrike" kern="1200" baseline="30000" dirty="0">
                <a:solidFill>
                  <a:schemeClr val="tx1"/>
                </a:solidFill>
                <a:latin typeface="+mn-lt"/>
                <a:ea typeface="+mn-ea"/>
                <a:cs typeface="+mn-cs"/>
              </a:rPr>
              <a:t>15</a:t>
            </a:r>
            <a:r>
              <a:rPr lang="en-US" sz="1200" b="0" i="0" u="none" strike="noStrike" kern="1200" baseline="0" dirty="0">
                <a:solidFill>
                  <a:schemeClr val="tx1"/>
                </a:solidFill>
                <a:latin typeface="+mn-lt"/>
                <a:ea typeface="+mn-ea"/>
                <a:cs typeface="+mn-cs"/>
              </a:rPr>
              <a:t> ) of information (</a:t>
            </a:r>
            <a:r>
              <a:rPr lang="en-US" sz="1200" b="0" i="0" u="none" strike="noStrike" kern="1200" baseline="0" dirty="0" err="1">
                <a:solidFill>
                  <a:schemeClr val="tx1"/>
                </a:solidFill>
                <a:latin typeface="+mn-lt"/>
                <a:ea typeface="+mn-ea"/>
                <a:cs typeface="+mn-cs"/>
              </a:rPr>
              <a:t>Cukier</a:t>
            </a:r>
            <a:r>
              <a:rPr lang="en-US" sz="1200" b="0" i="0" u="none" strike="noStrike" kern="1200" baseline="0" dirty="0">
                <a:solidFill>
                  <a:schemeClr val="tx1"/>
                </a:solidFill>
                <a:latin typeface="+mn-lt"/>
                <a:ea typeface="+mn-ea"/>
                <a:cs typeface="+mn-cs"/>
              </a:rPr>
              <a:t> 2010); and so</a:t>
            </a:r>
          </a:p>
          <a:p>
            <a:r>
              <a:rPr lang="nb-NO" sz="1200" b="0" i="0" u="none" strike="noStrike" kern="1200" baseline="0" dirty="0">
                <a:solidFill>
                  <a:schemeClr val="tx1"/>
                </a:solidFill>
                <a:latin typeface="+mn-lt"/>
                <a:ea typeface="+mn-ea"/>
                <a:cs typeface="+mn-cs"/>
              </a:rPr>
              <a:t>on.</a:t>
            </a:r>
          </a:p>
          <a:p>
            <a:endParaRPr lang="nb-NO" sz="1200" b="0" i="0" u="none" strike="noStrike" kern="1200" baseline="0" dirty="0">
              <a:solidFill>
                <a:schemeClr val="tx1"/>
              </a:solidFill>
              <a:latin typeface="+mn-lt"/>
              <a:ea typeface="+mn-ea"/>
              <a:cs typeface="+mn-cs"/>
            </a:endParaRPr>
          </a:p>
          <a:p>
            <a:r>
              <a:rPr lang="en-US" dirty="0"/>
              <a:t>Examples of Machine Learning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https://www.redpixie.com/blog/examples-of-machine-learning</a:t>
            </a:r>
            <a:endParaRPr lang="en-US" dirty="0"/>
          </a:p>
          <a:p>
            <a:endParaRPr lang="nb-NO"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You can view ML's history by clicking on this link:</a:t>
            </a:r>
            <a:br>
              <a:rPr lang="en-US" dirty="0"/>
            </a:br>
            <a:r>
              <a:rPr lang="en-US" dirty="0">
                <a:hlinkClick r:id="rId4"/>
              </a:rPr>
              <a:t>http://sge.wonderville.ca/machinelearning/history/history.html</a:t>
            </a:r>
            <a:endParaRPr lang="en-US" dirty="0"/>
          </a:p>
          <a:p>
            <a:endParaRPr lang="nb-NO" sz="1200" b="0" i="0" u="none" strike="noStrike" kern="1200" baseline="0" dirty="0">
              <a:solidFill>
                <a:schemeClr val="tx1"/>
              </a:solidFill>
              <a:latin typeface="+mn-lt"/>
              <a:ea typeface="+mn-ea"/>
              <a:cs typeface="+mn-cs"/>
            </a:endParaRP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a:t>
            </a:r>
            <a:r>
              <a:rPr lang="en-US" dirty="0" err="1"/>
              <a:t>alex.smola.org</a:t>
            </a:r>
            <a:r>
              <a:rPr lang="en-US" dirty="0"/>
              <a:t>/teaching/cmu2013-10-701/</a:t>
            </a:r>
          </a:p>
          <a:p>
            <a:r>
              <a:rPr lang="en-US" dirty="0"/>
              <a:t>https://</a:t>
            </a:r>
            <a:r>
              <a:rPr lang="en-US" dirty="0" err="1"/>
              <a:t>classroom.udacity.com</a:t>
            </a:r>
            <a:r>
              <a:rPr lang="en-US" dirty="0"/>
              <a:t>/courses/ud120/lessons/2410328539/concepts/24185385370923</a:t>
            </a:r>
          </a:p>
          <a:p>
            <a:r>
              <a:rPr lang="en-US" dirty="0"/>
              <a:t>http://cs231n.github.io/</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a:t>
            </a:fld>
            <a:endParaRPr lang="en-US"/>
          </a:p>
        </p:txBody>
      </p:sp>
    </p:spTree>
    <p:extLst>
      <p:ext uri="{BB962C8B-B14F-4D97-AF65-F5344CB8AC3E}">
        <p14:creationId xmlns:p14="http://schemas.microsoft.com/office/powerpoint/2010/main" val="1176473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This is illustrated in Figure 1.18(b), where we see that using a high degree polynomial results in a curve that is very “wiggly”. It is unlikely that the true function has such extreme oscillations. Thus using such a model might result in accurate predictions of future outputs.</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44</a:t>
            </a:fld>
            <a:endParaRPr lang="en-US"/>
          </a:p>
        </p:txBody>
      </p:sp>
    </p:spTree>
    <p:extLst>
      <p:ext uri="{BB962C8B-B14F-4D97-AF65-F5344CB8AC3E}">
        <p14:creationId xmlns:p14="http://schemas.microsoft.com/office/powerpoint/2010/main" val="18834017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45</a:t>
            </a:fld>
            <a:endParaRPr lang="en-US"/>
          </a:p>
        </p:txBody>
      </p:sp>
    </p:spTree>
    <p:extLst>
      <p:ext uri="{BB962C8B-B14F-4D97-AF65-F5344CB8AC3E}">
        <p14:creationId xmlns:p14="http://schemas.microsoft.com/office/powerpoint/2010/main" val="3069107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Now we see a U-shaped curve : for complex models (small K ), the method </a:t>
            </a:r>
            <a:r>
              <a:rPr lang="en-US" sz="1200" b="0" i="0" u="none" strike="noStrike" kern="1200" baseline="0" dirty="0" err="1">
                <a:solidFill>
                  <a:schemeClr val="tx1"/>
                </a:solidFill>
                <a:latin typeface="+mn-lt"/>
                <a:ea typeface="+mn-ea"/>
                <a:cs typeface="+mn-cs"/>
              </a:rPr>
              <a:t>overfits</a:t>
            </a:r>
            <a:r>
              <a:rPr lang="en-US" sz="1200" b="0" i="0" u="none" strike="noStrike" kern="1200" baseline="0" dirty="0">
                <a:solidFill>
                  <a:schemeClr val="tx1"/>
                </a:solidFill>
                <a:latin typeface="+mn-lt"/>
                <a:ea typeface="+mn-ea"/>
                <a:cs typeface="+mn-cs"/>
              </a:rPr>
              <a:t>, and for</a:t>
            </a:r>
          </a:p>
          <a:p>
            <a:r>
              <a:rPr lang="en-US" sz="1200" b="0" i="0" u="none" strike="noStrike" kern="1200" baseline="0" dirty="0">
                <a:solidFill>
                  <a:schemeClr val="tx1"/>
                </a:solidFill>
                <a:latin typeface="+mn-lt"/>
                <a:ea typeface="+mn-ea"/>
                <a:cs typeface="+mn-cs"/>
              </a:rPr>
              <a:t>simple models (big K ), the method </a:t>
            </a:r>
            <a:r>
              <a:rPr lang="en-US" sz="1200" b="0" i="0" u="none" strike="noStrike" kern="1200" baseline="0" dirty="0" err="1">
                <a:solidFill>
                  <a:schemeClr val="tx1"/>
                </a:solidFill>
                <a:latin typeface="+mn-lt"/>
                <a:ea typeface="+mn-ea"/>
                <a:cs typeface="+mn-cs"/>
              </a:rPr>
              <a:t>underfits</a:t>
            </a:r>
            <a:r>
              <a:rPr lang="en-US" sz="1200" b="0" i="0" u="none" strike="noStrike" kern="1200" baseline="0" dirty="0">
                <a:solidFill>
                  <a:schemeClr val="tx1"/>
                </a:solidFill>
                <a:latin typeface="+mn-lt"/>
                <a:ea typeface="+mn-ea"/>
                <a:cs typeface="+mn-cs"/>
              </a:rPr>
              <a:t> . Therefore, an obvious way to pick K  is to pick</a:t>
            </a:r>
          </a:p>
          <a:p>
            <a:r>
              <a:rPr lang="en-US" sz="1200" b="0" i="0" u="none" strike="noStrike" kern="1200" baseline="0" dirty="0">
                <a:solidFill>
                  <a:schemeClr val="tx1"/>
                </a:solidFill>
                <a:latin typeface="+mn-lt"/>
                <a:ea typeface="+mn-ea"/>
                <a:cs typeface="+mn-cs"/>
              </a:rPr>
              <a:t>the value with the minimum error on the test set (in this example, any value between 10 and</a:t>
            </a:r>
          </a:p>
          <a:p>
            <a:r>
              <a:rPr lang="en-US" sz="1200" b="0" i="0" u="none" strike="noStrike" kern="1200" baseline="0" dirty="0">
                <a:solidFill>
                  <a:schemeClr val="tx1"/>
                </a:solidFill>
                <a:latin typeface="+mn-lt"/>
                <a:ea typeface="+mn-ea"/>
                <a:cs typeface="+mn-cs"/>
              </a:rPr>
              <a:t>100 should be fine).</a:t>
            </a:r>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46</a:t>
            </a:fld>
            <a:endParaRPr lang="en-US"/>
          </a:p>
        </p:txBody>
      </p:sp>
    </p:spTree>
    <p:extLst>
      <p:ext uri="{BB962C8B-B14F-4D97-AF65-F5344CB8AC3E}">
        <p14:creationId xmlns:p14="http://schemas.microsoft.com/office/powerpoint/2010/main" val="14270123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47</a:t>
            </a:fld>
            <a:endParaRPr lang="en-US"/>
          </a:p>
        </p:txBody>
      </p:sp>
    </p:spTree>
    <p:extLst>
      <p:ext uri="{BB962C8B-B14F-4D97-AF65-F5344CB8AC3E}">
        <p14:creationId xmlns:p14="http://schemas.microsoft.com/office/powerpoint/2010/main" val="3673826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set K = N , then we get a method</a:t>
            </a:r>
          </a:p>
          <a:p>
            <a:r>
              <a:rPr lang="en-US" dirty="0"/>
              <a:t>called leave-one out cross validation , or LOOCV , since in fold </a:t>
            </a:r>
            <a:r>
              <a:rPr lang="en-US" dirty="0" err="1"/>
              <a:t>i</a:t>
            </a:r>
            <a:r>
              <a:rPr lang="en-US" dirty="0"/>
              <a:t> , we train on all the data cases</a:t>
            </a:r>
          </a:p>
          <a:p>
            <a:r>
              <a:rPr lang="en-US" dirty="0"/>
              <a:t>except for </a:t>
            </a:r>
            <a:r>
              <a:rPr lang="en-US" dirty="0" err="1"/>
              <a:t>i</a:t>
            </a:r>
            <a:r>
              <a:rPr lang="en-US" dirty="0"/>
              <a:t> , and then test on </a:t>
            </a:r>
            <a:r>
              <a:rPr lang="en-US" dirty="0" err="1"/>
              <a:t>i</a:t>
            </a:r>
            <a:r>
              <a:rPr lang="en-US" dirty="0"/>
              <a:t> . Exercise 1.3 asks you to compute the 5-fold CV estimate of the</a:t>
            </a:r>
          </a:p>
          <a:p>
            <a:r>
              <a:rPr lang="en-US" dirty="0"/>
              <a:t>test error vs K , and to compare it to the empirical test error in Figure 1.21(a).</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48</a:t>
            </a:fld>
            <a:endParaRPr lang="en-US"/>
          </a:p>
        </p:txBody>
      </p:sp>
    </p:spTree>
    <p:extLst>
      <p:ext uri="{BB962C8B-B14F-4D97-AF65-F5344CB8AC3E}">
        <p14:creationId xmlns:p14="http://schemas.microsoft.com/office/powerpoint/2010/main" val="1484467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49</a:t>
            </a:fld>
            <a:endParaRPr lang="en-US"/>
          </a:p>
        </p:txBody>
      </p:sp>
    </p:spTree>
    <p:extLst>
      <p:ext uri="{BB962C8B-B14F-4D97-AF65-F5344CB8AC3E}">
        <p14:creationId xmlns:p14="http://schemas.microsoft.com/office/powerpoint/2010/main" val="28700473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2C882F-C55E-0C4C-9C06-F730D65A242C}" type="slidenum">
              <a:rPr lang="en-US" smtClean="0"/>
              <a:t>50</a:t>
            </a:fld>
            <a:endParaRPr lang="en-US"/>
          </a:p>
        </p:txBody>
      </p:sp>
    </p:spTree>
    <p:extLst>
      <p:ext uri="{BB962C8B-B14F-4D97-AF65-F5344CB8AC3E}">
        <p14:creationId xmlns:p14="http://schemas.microsoft.com/office/powerpoint/2010/main" val="2070973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ML we try to take as input </a:t>
            </a:r>
            <a:r>
              <a:rPr lang="en-US" b="1" u="sng" dirty="0"/>
              <a:t>features</a:t>
            </a:r>
            <a:r>
              <a:rPr lang="en-US" dirty="0"/>
              <a:t> and we try to produce </a:t>
            </a:r>
            <a:r>
              <a:rPr lang="en-US" b="1" u="sng" dirty="0"/>
              <a:t>labels</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5</a:t>
            </a:fld>
            <a:endParaRPr lang="en-US"/>
          </a:p>
        </p:txBody>
      </p:sp>
    </p:spTree>
    <p:extLst>
      <p:ext uri="{BB962C8B-B14F-4D97-AF65-F5344CB8AC3E}">
        <p14:creationId xmlns:p14="http://schemas.microsoft.com/office/powerpoint/2010/main" val="1373183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present a unified view of the field through the lens of </a:t>
            </a:r>
            <a:r>
              <a:rPr lang="en-US" b="1" dirty="0"/>
              <a:t>probabilistic modeling and inference</a:t>
            </a:r>
            <a:r>
              <a:rPr lang="en-US" dirty="0"/>
              <a:t>. </a:t>
            </a:r>
          </a:p>
          <a:p>
            <a:endParaRPr lang="en-US" dirty="0"/>
          </a:p>
          <a:p>
            <a:r>
              <a:rPr lang="en-US" dirty="0"/>
              <a:t>What are the advantages of Machine Learning?</a:t>
            </a:r>
          </a:p>
          <a:p>
            <a:r>
              <a:rPr lang="en-US" dirty="0"/>
              <a:t>References:</a:t>
            </a:r>
          </a:p>
          <a:p>
            <a:r>
              <a:rPr lang="en-US" dirty="0"/>
              <a:t>http://</a:t>
            </a:r>
            <a:r>
              <a:rPr lang="en-US" dirty="0" err="1"/>
              <a:t>www.contrib.andrew.cmu.edu</a:t>
            </a:r>
            <a:r>
              <a:rPr lang="en-US" dirty="0"/>
              <a:t>/~</a:t>
            </a:r>
            <a:r>
              <a:rPr lang="en-US" dirty="0" err="1"/>
              <a:t>mndarwis</a:t>
            </a:r>
            <a:r>
              <a:rPr lang="en-US" dirty="0"/>
              <a:t>/</a:t>
            </a:r>
            <a:r>
              <a:rPr lang="en-US" dirty="0" err="1"/>
              <a:t>ML.html</a:t>
            </a:r>
            <a:endParaRPr lang="en-US" dirty="0"/>
          </a:p>
          <a:p>
            <a:r>
              <a:rPr lang="en-US" dirty="0"/>
              <a:t>https://</a:t>
            </a:r>
            <a:r>
              <a:rPr lang="en-US" dirty="0" err="1"/>
              <a:t>classroom.udacity.com</a:t>
            </a:r>
            <a:r>
              <a:rPr lang="en-US" dirty="0"/>
              <a:t>/courses/ud120/lessons/2410328539/concepts/24185385370923</a:t>
            </a:r>
          </a:p>
          <a:p>
            <a:endParaRPr lang="en-US" dirty="0"/>
          </a:p>
        </p:txBody>
      </p:sp>
      <p:sp>
        <p:nvSpPr>
          <p:cNvPr id="4" name="Slide Number Placeholder 3"/>
          <p:cNvSpPr>
            <a:spLocks noGrp="1"/>
          </p:cNvSpPr>
          <p:nvPr>
            <p:ph type="sldNum" sz="quarter" idx="5"/>
          </p:nvPr>
        </p:nvSpPr>
        <p:spPr/>
        <p:txBody>
          <a:bodyPr/>
          <a:lstStyle/>
          <a:p>
            <a:fld id="{392C882F-C55E-0C4C-9C06-F730D65A242C}" type="slidenum">
              <a:rPr lang="en-US" smtClean="0"/>
              <a:t>6</a:t>
            </a:fld>
            <a:endParaRPr lang="en-US"/>
          </a:p>
        </p:txBody>
      </p:sp>
    </p:spTree>
    <p:extLst>
      <p:ext uri="{BB962C8B-B14F-4D97-AF65-F5344CB8AC3E}">
        <p14:creationId xmlns:p14="http://schemas.microsoft.com/office/powerpoint/2010/main" val="465218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Humans learn from past experience</a:t>
            </a:r>
          </a:p>
          <a:p>
            <a:r>
              <a:rPr lang="en-US" dirty="0"/>
              <a:t>Computers follow instructions that have previously been programmed.</a:t>
            </a:r>
          </a:p>
          <a:p>
            <a:r>
              <a:rPr lang="en-US" dirty="0"/>
              <a:t>Can we get computers to learn from past experience too?</a:t>
            </a:r>
          </a:p>
          <a:p>
            <a:endParaRPr lang="en-US" dirty="0"/>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8</a:t>
            </a:fld>
            <a:endParaRPr lang="en-US"/>
          </a:p>
        </p:txBody>
      </p:sp>
    </p:spTree>
    <p:extLst>
      <p:ext uri="{BB962C8B-B14F-4D97-AF65-F5344CB8AC3E}">
        <p14:creationId xmlns:p14="http://schemas.microsoft.com/office/powerpoint/2010/main" val="109348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probabilistic approach to machine learning is closely related to the field of statistics, but differs slightly in terms of its emphasis and terminology</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9</a:t>
            </a:fld>
            <a:endParaRPr lang="en-US"/>
          </a:p>
        </p:txBody>
      </p:sp>
    </p:spTree>
    <p:extLst>
      <p:ext uri="{BB962C8B-B14F-4D97-AF65-F5344CB8AC3E}">
        <p14:creationId xmlns:p14="http://schemas.microsoft.com/office/powerpoint/2010/main" val="360904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variant of supervised learning</a:t>
            </a:r>
            <a:r>
              <a:rPr lang="en-US" dirty="0"/>
              <a:t>, known as ordinal regression , occurs where label space Y has some natural ordering, such as grades A–F.</a:t>
            </a:r>
          </a:p>
          <a:p>
            <a:endParaRPr lang="en-US" dirty="0"/>
          </a:p>
        </p:txBody>
      </p:sp>
      <p:sp>
        <p:nvSpPr>
          <p:cNvPr id="4" name="Slide Number Placeholder 3"/>
          <p:cNvSpPr>
            <a:spLocks noGrp="1"/>
          </p:cNvSpPr>
          <p:nvPr>
            <p:ph type="sldNum" sz="quarter" idx="10"/>
          </p:nvPr>
        </p:nvSpPr>
        <p:spPr/>
        <p:txBody>
          <a:bodyPr/>
          <a:lstStyle/>
          <a:p>
            <a:fld id="{392C882F-C55E-0C4C-9C06-F730D65A242C}" type="slidenum">
              <a:rPr lang="en-US" smtClean="0"/>
              <a:t>10</a:t>
            </a:fld>
            <a:endParaRPr lang="en-US"/>
          </a:p>
        </p:txBody>
      </p:sp>
    </p:spTree>
    <p:extLst>
      <p:ext uri="{BB962C8B-B14F-4D97-AF65-F5344CB8AC3E}">
        <p14:creationId xmlns:p14="http://schemas.microsoft.com/office/powerpoint/2010/main" val="81729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27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608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5774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B9A01-D4D2-094A-9728-1DEBD595535D}" type="datetimeFigureOut">
              <a:rPr lang="en-US" smtClean="0"/>
              <a:t>12/10/18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62259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B9A01-D4D2-094A-9728-1DEBD595535D}"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115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B9A01-D4D2-094A-9728-1DEBD595535D}" type="datetimeFigureOut">
              <a:rPr lang="en-US" smtClean="0"/>
              <a:t>12/10/18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3388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B9A01-D4D2-094A-9728-1DEBD595535D}" type="datetimeFigureOut">
              <a:rPr lang="en-US" smtClean="0"/>
              <a:t>12/10/18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14746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B9A01-D4D2-094A-9728-1DEBD595535D}" type="datetimeFigureOut">
              <a:rPr lang="en-US" smtClean="0"/>
              <a:t>12/10/18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43879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B9A01-D4D2-094A-9728-1DEBD595535D}" type="datetimeFigureOut">
              <a:rPr lang="en-US" smtClean="0"/>
              <a:t>12/10/18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23763-C500-D44D-9B72-83BF7E9DDF04}" type="slidenum">
              <a:rPr lang="en-US" smtClean="0"/>
              <a:t>‹#›</a:t>
            </a:fld>
            <a:endParaRPr lang="en-US"/>
          </a:p>
        </p:txBody>
      </p:sp>
    </p:spTree>
    <p:extLst>
      <p:ext uri="{BB962C8B-B14F-4D97-AF65-F5344CB8AC3E}">
        <p14:creationId xmlns:p14="http://schemas.microsoft.com/office/powerpoint/2010/main" val="26944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B9A01-D4D2-094A-9728-1DEBD595535D}" type="datetimeFigureOut">
              <a:rPr lang="en-US" smtClean="0"/>
              <a:t>12/10/18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23763-C500-D44D-9B72-83BF7E9DDF0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probml/pyprobml/blob/master/examples/fisheririsDemo.p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Cocktail_party_effec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hat-dog.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Overview of Machine Learning</a:t>
            </a:r>
          </a:p>
        </p:txBody>
      </p:sp>
      <p:sp>
        <p:nvSpPr>
          <p:cNvPr id="3" name="Subtitle 2"/>
          <p:cNvSpPr>
            <a:spLocks noGrp="1"/>
          </p:cNvSpPr>
          <p:nvPr>
            <p:ph type="subTitle" idx="1"/>
          </p:nvPr>
        </p:nvSpPr>
        <p:spPr/>
        <p:txBody>
          <a:bodyPr/>
          <a:lstStyle/>
          <a:p>
            <a:r>
              <a:rPr lang="en-US" dirty="0"/>
              <a:t>Machine Learning, a Probabilistic Perspective</a:t>
            </a:r>
          </a:p>
          <a:p>
            <a:r>
              <a:rPr lang="en-US" dirty="0"/>
              <a:t>Chapter 1</a:t>
            </a:r>
          </a:p>
        </p:txBody>
      </p: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Types of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32671" cy="4351338"/>
              </a:xfrm>
            </p:spPr>
            <p:txBody>
              <a:bodyPr>
                <a:normAutofit fontScale="92500" lnSpcReduction="20000"/>
              </a:bodyPr>
              <a:lstStyle/>
              <a:p>
                <a:pPr marL="0" indent="0">
                  <a:buNone/>
                </a:pPr>
                <a:r>
                  <a:rPr lang="en-US" dirty="0"/>
                  <a:t>Machine learning is usually divided into two main types: </a:t>
                </a:r>
              </a:p>
              <a:p>
                <a:pPr marL="0" indent="0">
                  <a:buNone/>
                </a:pPr>
                <a:endParaRPr lang="en-US" dirty="0"/>
              </a:p>
              <a:p>
                <a:pPr marL="514350" indent="-514350">
                  <a:buFont typeface="+mj-lt"/>
                  <a:buAutoNum type="arabicPeriod"/>
                </a:pPr>
                <a:r>
                  <a:rPr lang="en-US" dirty="0"/>
                  <a:t>Predictive or </a:t>
                </a:r>
                <a:r>
                  <a:rPr lang="en-US" b="1" dirty="0"/>
                  <a:t>supervised</a:t>
                </a:r>
                <a:r>
                  <a:rPr lang="en-US" dirty="0"/>
                  <a:t> learning approach</a:t>
                </a:r>
              </a:p>
              <a:p>
                <a:pPr lvl="1"/>
                <a:r>
                  <a:rPr lang="en-US" dirty="0"/>
                  <a:t>Goal: </a:t>
                </a:r>
                <a:r>
                  <a:rPr lang="en-US" b="1" dirty="0"/>
                  <a:t>learn a mapping from inputs x  to outputs y</a:t>
                </a:r>
                <a:r>
                  <a:rPr lang="en-US" dirty="0"/>
                  <a:t> , given a labeled set of input-output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𝑖</m:t>
                                </m:r>
                              </m:sub>
                            </m:sSub>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t>
                </a:r>
              </a:p>
              <a:p>
                <a:pPr lvl="2"/>
                <a:r>
                  <a:rPr lang="en-US" dirty="0"/>
                  <a:t>where D  is called the </a:t>
                </a:r>
                <a:r>
                  <a:rPr lang="en-US" b="1" dirty="0"/>
                  <a:t>training set</a:t>
                </a:r>
                <a:r>
                  <a:rPr lang="en-US" dirty="0"/>
                  <a:t> , and </a:t>
                </a:r>
              </a:p>
              <a:p>
                <a:pPr lvl="2"/>
                <a:r>
                  <a:rPr lang="en-US" dirty="0"/>
                  <a:t>N  is the number of training examples.</a:t>
                </a:r>
              </a:p>
              <a:p>
                <a:pPr lvl="1"/>
                <a:r>
                  <a:rPr lang="en-US" dirty="0"/>
                  <a:t>when </a:t>
                </a:r>
                <a:r>
                  <a:rPr lang="en-US" dirty="0" err="1"/>
                  <a:t>y</a:t>
                </a:r>
                <a:r>
                  <a:rPr lang="en-US" sz="1450" dirty="0" err="1"/>
                  <a:t>i</a:t>
                </a:r>
                <a:r>
                  <a:rPr lang="en-US" sz="1450" dirty="0"/>
                  <a:t> </a:t>
                </a:r>
                <a:r>
                  <a:rPr lang="en-US" dirty="0"/>
                  <a:t> is categorical, the problem is known as </a:t>
                </a:r>
                <a:r>
                  <a:rPr lang="en-US" b="1" dirty="0"/>
                  <a:t>classification</a:t>
                </a:r>
                <a:r>
                  <a:rPr lang="en-US" dirty="0"/>
                  <a:t>  or pattern recognition , and </a:t>
                </a:r>
              </a:p>
              <a:p>
                <a:pPr lvl="1"/>
                <a:r>
                  <a:rPr lang="en-US" dirty="0"/>
                  <a:t>when </a:t>
                </a:r>
                <a:r>
                  <a:rPr lang="en-US" dirty="0" err="1"/>
                  <a:t>y</a:t>
                </a:r>
                <a:r>
                  <a:rPr lang="en-US" sz="1450" dirty="0" err="1"/>
                  <a:t>i</a:t>
                </a:r>
                <a:r>
                  <a:rPr lang="en-US" sz="1450" dirty="0"/>
                  <a:t> </a:t>
                </a:r>
                <a:r>
                  <a:rPr lang="en-US" dirty="0"/>
                  <a:t> is real-valued, the problem is known as </a:t>
                </a:r>
                <a:r>
                  <a:rPr lang="en-US" b="1" dirty="0"/>
                  <a:t>regression</a:t>
                </a:r>
                <a:r>
                  <a:rPr lang="en-US" dirty="0"/>
                  <a:t> .</a:t>
                </a:r>
              </a:p>
              <a:p>
                <a:pPr marL="914400" lvl="2" indent="0">
                  <a:buNone/>
                </a:pPr>
                <a:endParaRPr lang="en-US" dirty="0"/>
              </a:p>
              <a:p>
                <a:pPr marL="514350" indent="-514350">
                  <a:buFont typeface="+mj-lt"/>
                  <a:buAutoNum type="arabicPeriod"/>
                </a:pPr>
                <a:r>
                  <a:rPr lang="en-US" dirty="0"/>
                  <a:t>Descriptive or  </a:t>
                </a:r>
                <a:r>
                  <a:rPr lang="en-US" b="1" dirty="0"/>
                  <a:t>unsupervised</a:t>
                </a:r>
                <a:r>
                  <a:rPr lang="en-US" dirty="0"/>
                  <a:t> learning approach.</a:t>
                </a:r>
              </a:p>
              <a:p>
                <a:pPr lvl="1"/>
                <a:r>
                  <a:rPr lang="en-US" dirty="0"/>
                  <a:t>only given inputs pairs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𝐷</m:t>
                        </m:r>
                        <m:r>
                          <a:rPr lang="en-US" i="1">
                            <a:latin typeface="Cambria Math"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r>
                              <a:rPr lang="en-US" i="1" smtClean="0">
                                <a:latin typeface="Cambria Math" charset="0"/>
                              </a:rPr>
                              <m:t> </m:t>
                            </m:r>
                          </m:e>
                        </m:d>
                      </m:e>
                      <m:sub>
                        <m:r>
                          <a:rPr lang="en-US" i="1">
                            <a:latin typeface="Cambria Math" charset="0"/>
                          </a:rPr>
                          <m:t>𝑖</m:t>
                        </m:r>
                        <m:r>
                          <a:rPr lang="en-US" i="1">
                            <a:latin typeface="Cambria Math" charset="0"/>
                          </a:rPr>
                          <m:t>=1</m:t>
                        </m:r>
                      </m:sub>
                      <m:sup>
                        <m:r>
                          <a:rPr lang="en-US" i="1">
                            <a:latin typeface="Cambria Math" charset="0"/>
                          </a:rPr>
                          <m:t>𝑁</m:t>
                        </m:r>
                      </m:sup>
                    </m:sSubSup>
                  </m:oMath>
                </a14:m>
                <a:r>
                  <a:rPr lang="en-US" dirty="0"/>
                  <a:t>  and the goal is to find “interesting patterns” in the data. This is sometimes called </a:t>
                </a:r>
                <a:r>
                  <a:rPr lang="en-US" b="1" dirty="0"/>
                  <a:t>knowledge discovery</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32671" cy="4351338"/>
              </a:xfrm>
              <a:blipFill rotWithShape="0">
                <a:blip r:embed="rId3"/>
                <a:stretch>
                  <a:fillRect l="-994" t="-3501" r="-1050"/>
                </a:stretch>
              </a:blipFill>
            </p:spPr>
            <p:txBody>
              <a:bodyPr/>
              <a:lstStyle/>
              <a:p>
                <a:r>
                  <a:rPr lang="en-US">
                    <a:noFill/>
                  </a:rPr>
                  <a:t> </a:t>
                </a:r>
              </a:p>
            </p:txBody>
          </p:sp>
        </mc:Fallback>
      </mc:AlternateContent>
    </p:spTree>
    <p:extLst>
      <p:ext uri="{BB962C8B-B14F-4D97-AF65-F5344CB8AC3E}">
        <p14:creationId xmlns:p14="http://schemas.microsoft.com/office/powerpoint/2010/main" val="42676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a:xfrm>
            <a:off x="186268" y="1825625"/>
            <a:ext cx="11766246" cy="4351338"/>
          </a:xfrm>
        </p:spPr>
        <p:txBody>
          <a:bodyPr>
            <a:normAutofit lnSpcReduction="10000"/>
          </a:bodyPr>
          <a:lstStyle/>
          <a:p>
            <a:pPr marL="0" indent="0">
              <a:buNone/>
            </a:pPr>
            <a:r>
              <a:rPr lang="en-US" b="1" dirty="0"/>
              <a:t>features</a:t>
            </a:r>
            <a:r>
              <a:rPr lang="en-US" dirty="0"/>
              <a:t> , </a:t>
            </a:r>
            <a:r>
              <a:rPr lang="en-US" b="1" dirty="0"/>
              <a:t>attributes</a:t>
            </a:r>
            <a:r>
              <a:rPr lang="en-US" dirty="0"/>
              <a:t>  or </a:t>
            </a:r>
            <a:r>
              <a:rPr lang="en-US" b="1" dirty="0"/>
              <a:t>covariates:</a:t>
            </a:r>
            <a:endParaRPr lang="en-US" dirty="0"/>
          </a:p>
          <a:p>
            <a:pPr marL="882650" indent="-882650">
              <a:buNone/>
            </a:pPr>
            <a:r>
              <a:rPr lang="en-US" dirty="0"/>
              <a:t>	each training input x</a:t>
            </a:r>
            <a:r>
              <a:rPr lang="en-US" sz="1600" dirty="0"/>
              <a:t>i </a:t>
            </a:r>
            <a:r>
              <a:rPr lang="en-US" dirty="0"/>
              <a:t> is a D-dimensional vector of numbers, representing, say, the height and weight of a person. </a:t>
            </a:r>
          </a:p>
          <a:p>
            <a:pPr marL="882650" indent="-882650">
              <a:buNone/>
            </a:pPr>
            <a:r>
              <a:rPr lang="en-US" dirty="0"/>
              <a:t>	however, x</a:t>
            </a:r>
            <a:r>
              <a:rPr lang="en-US" sz="1600" dirty="0"/>
              <a:t>i </a:t>
            </a:r>
            <a:r>
              <a:rPr lang="en-US" dirty="0"/>
              <a:t> could be a complex structured object, such as an image, a sentence, an email message, a time series, a molecular shape, a graph, </a:t>
            </a:r>
            <a:r>
              <a:rPr lang="en-US" dirty="0" err="1"/>
              <a:t>etc</a:t>
            </a:r>
            <a:endParaRPr lang="en-US" dirty="0"/>
          </a:p>
          <a:p>
            <a:pPr marL="0" indent="0">
              <a:buNone/>
            </a:pPr>
            <a:endParaRPr lang="en-US" b="1" dirty="0"/>
          </a:p>
          <a:p>
            <a:pPr marL="0" indent="0">
              <a:buNone/>
            </a:pPr>
            <a:r>
              <a:rPr lang="en-US" b="1" dirty="0"/>
              <a:t>output</a:t>
            </a:r>
            <a:r>
              <a:rPr lang="en-US" dirty="0"/>
              <a:t> or </a:t>
            </a:r>
            <a:r>
              <a:rPr lang="en-US" b="1" dirty="0"/>
              <a:t>response variable:</a:t>
            </a:r>
            <a:endParaRPr lang="en-US" dirty="0"/>
          </a:p>
          <a:p>
            <a:pPr marL="882650" indent="-882650">
              <a:buNone/>
            </a:pPr>
            <a:r>
              <a:rPr lang="en-US" dirty="0"/>
              <a:t>	most methods assume that </a:t>
            </a:r>
            <a:r>
              <a:rPr lang="en-US" dirty="0" err="1"/>
              <a:t>y</a:t>
            </a:r>
            <a:r>
              <a:rPr lang="en-US" sz="1600" dirty="0" err="1"/>
              <a:t>i</a:t>
            </a:r>
            <a:r>
              <a:rPr lang="en-US" sz="1600" dirty="0"/>
              <a:t> </a:t>
            </a:r>
            <a:r>
              <a:rPr lang="en-US" dirty="0"/>
              <a:t> is a categorical  (or nominal)  variable from some finite set, </a:t>
            </a:r>
            <a:r>
              <a:rPr lang="en-US" dirty="0" err="1"/>
              <a:t>y</a:t>
            </a:r>
            <a:r>
              <a:rPr lang="en-US" sz="1600" dirty="0" err="1"/>
              <a:t>i</a:t>
            </a:r>
            <a:r>
              <a:rPr lang="en-US" sz="1600" dirty="0"/>
              <a:t> </a:t>
            </a:r>
            <a:r>
              <a:rPr lang="en-US" dirty="0"/>
              <a:t>∈ {1, . . . , C}  (such as male or female), or that </a:t>
            </a:r>
            <a:r>
              <a:rPr lang="en-US" dirty="0" err="1"/>
              <a:t>y</a:t>
            </a:r>
            <a:r>
              <a:rPr lang="en-US" sz="1600" dirty="0" err="1"/>
              <a:t>i</a:t>
            </a:r>
            <a:r>
              <a:rPr lang="en-US" sz="1600" dirty="0"/>
              <a:t> </a:t>
            </a:r>
            <a:r>
              <a:rPr lang="en-US" dirty="0"/>
              <a:t> is a real-valued scalar (such as income level). </a:t>
            </a:r>
          </a:p>
        </p:txBody>
      </p:sp>
    </p:spTree>
    <p:extLst>
      <p:ext uri="{BB962C8B-B14F-4D97-AF65-F5344CB8AC3E}">
        <p14:creationId xmlns:p14="http://schemas.microsoft.com/office/powerpoint/2010/main" val="16033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Optima" charset="0"/>
                <a:ea typeface="Optima" charset="0"/>
                <a:cs typeface="Optima" charset="0"/>
              </a:rPr>
              <a:t>1.2 Supervised Learning</a:t>
            </a:r>
            <a:endParaRPr lang="en-US" sz="6600" b="1" dirty="0">
              <a:latin typeface="Optima" charset="0"/>
              <a:ea typeface="Optima" charset="0"/>
              <a:cs typeface="Optima" charset="0"/>
            </a:endParaRPr>
          </a:p>
        </p:txBody>
      </p:sp>
      <p:sp>
        <p:nvSpPr>
          <p:cNvPr id="3" name="Content Placeholder 2"/>
          <p:cNvSpPr>
            <a:spLocks noGrp="1"/>
          </p:cNvSpPr>
          <p:nvPr>
            <p:ph idx="1"/>
          </p:nvPr>
        </p:nvSpPr>
        <p:spPr>
          <a:xfrm>
            <a:off x="359229" y="1825624"/>
            <a:ext cx="11560628" cy="4624161"/>
          </a:xfrm>
        </p:spPr>
        <p:txBody>
          <a:bodyPr>
            <a:noAutofit/>
          </a:bodyPr>
          <a:lstStyle/>
          <a:p>
            <a:pPr marL="0" indent="0">
              <a:buNone/>
            </a:pPr>
            <a:r>
              <a:rPr lang="en-US" sz="2400" b="1" dirty="0">
                <a:latin typeface="Optima" charset="0"/>
                <a:ea typeface="Optima" charset="0"/>
                <a:cs typeface="Optima" charset="0"/>
              </a:rPr>
              <a:t>Regression problems. </a:t>
            </a:r>
            <a:r>
              <a:rPr lang="en-US" sz="2400" dirty="0">
                <a:latin typeface="Optima" charset="0"/>
                <a:ea typeface="Optima" charset="0"/>
                <a:cs typeface="Optima" charset="0"/>
              </a:rPr>
              <a:t>Predict results within a continuous output (i.e., map input variables to some continuous function.) </a:t>
            </a:r>
            <a:endParaRPr lang="en-US" sz="2400" b="1" dirty="0">
              <a:latin typeface="Optima" charset="0"/>
              <a:ea typeface="Optima" charset="0"/>
              <a:cs typeface="Optima" charset="0"/>
            </a:endParaRPr>
          </a:p>
          <a:p>
            <a:pPr marL="15875" indent="0">
              <a:buNone/>
            </a:pPr>
            <a:r>
              <a:rPr lang="en-US" sz="2400" b="1" dirty="0">
                <a:latin typeface="Optima" charset="0"/>
                <a:ea typeface="Optima" charset="0"/>
                <a:cs typeface="Optima" charset="0"/>
              </a:rPr>
              <a:t>Classification problems. </a:t>
            </a:r>
            <a:r>
              <a:rPr lang="en-US" sz="2400" dirty="0">
                <a:latin typeface="Optima" charset="0"/>
                <a:ea typeface="Optima" charset="0"/>
                <a:cs typeface="Optima" charset="0"/>
              </a:rPr>
              <a:t>Predict results in a discrete output, (i.e., map input variables into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1. </a:t>
            </a:r>
            <a:r>
              <a:rPr lang="en-US" sz="2400" dirty="0">
                <a:latin typeface="Optima" charset="0"/>
                <a:ea typeface="Optima" charset="0"/>
                <a:cs typeface="Optima" charset="0"/>
              </a:rPr>
              <a:t>Given data about the size of houses, try to predict their price. Price as a function of size is a continuous output, so this is a regression problem. </a:t>
            </a:r>
          </a:p>
          <a:p>
            <a:pPr marL="0" indent="0">
              <a:buNone/>
            </a:pPr>
            <a:r>
              <a:rPr lang="en-US" sz="2400" dirty="0">
                <a:latin typeface="Optima" charset="0"/>
                <a:ea typeface="Optima" charset="0"/>
                <a:cs typeface="Optima" charset="0"/>
              </a:rPr>
              <a:t>We could turn this example into a classification problem by instead making our output about whether the house "sells for more or less than the asking price." Here we are classifying the houses based on price into two discrete categories.</a:t>
            </a:r>
            <a:endParaRPr lang="en-US" sz="2400" b="1" dirty="0">
              <a:latin typeface="Optima" charset="0"/>
              <a:ea typeface="Optima" charset="0"/>
              <a:cs typeface="Optima" charset="0"/>
            </a:endParaRPr>
          </a:p>
          <a:p>
            <a:pPr marL="0" indent="0">
              <a:buNone/>
            </a:pPr>
            <a:r>
              <a:rPr lang="en-US" sz="2400" b="1" dirty="0">
                <a:latin typeface="Optima" charset="0"/>
                <a:ea typeface="Optima" charset="0"/>
                <a:cs typeface="Optima" charset="0"/>
              </a:rPr>
              <a:t>Example 2</a:t>
            </a:r>
            <a:r>
              <a:rPr lang="en-US" sz="2400" dirty="0">
                <a:latin typeface="Optima" charset="0"/>
                <a:ea typeface="Optima" charset="0"/>
                <a:cs typeface="Optima" charset="0"/>
              </a:rPr>
              <a:t>. (a) Regression - Given a picture of a person, predict their age</a:t>
            </a:r>
          </a:p>
          <a:p>
            <a:pPr marL="0" indent="0">
              <a:buNone/>
            </a:pPr>
            <a:r>
              <a:rPr lang="en-US" sz="2400" dirty="0">
                <a:latin typeface="Optima" charset="0"/>
                <a:ea typeface="Optima" charset="0"/>
                <a:cs typeface="Optima" charset="0"/>
              </a:rPr>
              <a:t>(b) Classification - Given a patient with a tumor, predict whether the tumor is malignant or benign.</a:t>
            </a:r>
          </a:p>
        </p:txBody>
      </p:sp>
    </p:spTree>
    <p:extLst>
      <p:ext uri="{BB962C8B-B14F-4D97-AF65-F5344CB8AC3E}">
        <p14:creationId xmlns:p14="http://schemas.microsoft.com/office/powerpoint/2010/main" val="175691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ea typeface="Optima" charset="0"/>
                <a:cs typeface="Optima" charset="0"/>
              </a:rPr>
            </a:br>
            <a:r>
              <a:rPr lang="en-US" dirty="0">
                <a:latin typeface="+mn-lt"/>
                <a:ea typeface="Optima" charset="0"/>
                <a:cs typeface="Optima" charset="0"/>
              </a:rPr>
              <a:t>1.2.1 Classification</a:t>
            </a:r>
          </a:p>
        </p:txBody>
      </p:sp>
      <p:sp>
        <p:nvSpPr>
          <p:cNvPr id="3" name="Content Placeholder 2"/>
          <p:cNvSpPr>
            <a:spLocks noGrp="1"/>
          </p:cNvSpPr>
          <p:nvPr>
            <p:ph idx="1"/>
          </p:nvPr>
        </p:nvSpPr>
        <p:spPr>
          <a:xfrm>
            <a:off x="587829" y="1825624"/>
            <a:ext cx="10956471" cy="5032376"/>
          </a:xfrm>
        </p:spPr>
        <p:txBody>
          <a:bodyPr>
            <a:normAutofit/>
          </a:bodyPr>
          <a:lstStyle/>
          <a:p>
            <a:pPr marL="0" indent="0">
              <a:buNone/>
            </a:pPr>
            <a:r>
              <a:rPr lang="en-US" b="1" dirty="0">
                <a:latin typeface="Optima" charset="0"/>
                <a:ea typeface="Optima" charset="0"/>
                <a:cs typeface="Optima" charset="0"/>
              </a:rPr>
              <a:t>Goal</a:t>
            </a:r>
            <a:r>
              <a:rPr lang="en-US" dirty="0">
                <a:latin typeface="Optima" charset="0"/>
                <a:ea typeface="Optima" charset="0"/>
                <a:cs typeface="Optima" charset="0"/>
              </a:rPr>
              <a:t>: </a:t>
            </a:r>
            <a:r>
              <a:rPr lang="en-US" b="1" dirty="0">
                <a:latin typeface="Optima" charset="0"/>
                <a:ea typeface="Optima" charset="0"/>
                <a:cs typeface="Optima" charset="0"/>
              </a:rPr>
              <a:t>learn a mapping from inputs x to outputs y</a:t>
            </a:r>
            <a:r>
              <a:rPr lang="en-US" dirty="0">
                <a:latin typeface="Optima" charset="0"/>
                <a:ea typeface="Optima" charset="0"/>
                <a:cs typeface="Optima" charset="0"/>
              </a:rPr>
              <a:t>, </a:t>
            </a:r>
          </a:p>
          <a:p>
            <a:pPr marL="0" indent="0">
              <a:buNone/>
            </a:pPr>
            <a:r>
              <a:rPr lang="en-US" dirty="0">
                <a:latin typeface="Optima" charset="0"/>
                <a:ea typeface="Optima" charset="0"/>
                <a:cs typeface="Optima" charset="0"/>
              </a:rPr>
              <a:t>where y ∈ {1, . . . , C} , with C  being the number of classes:</a:t>
            </a:r>
          </a:p>
          <a:p>
            <a:pPr lvl="1"/>
            <a:r>
              <a:rPr lang="en-US" dirty="0">
                <a:latin typeface="Optima" charset="0"/>
                <a:ea typeface="Optima" charset="0"/>
                <a:cs typeface="Optima" charset="0"/>
              </a:rPr>
              <a:t>if C = 2 , this is called </a:t>
            </a:r>
            <a:r>
              <a:rPr lang="en-US" b="1" dirty="0">
                <a:solidFill>
                  <a:srgbClr val="FF0000"/>
                </a:solidFill>
                <a:latin typeface="Optima" charset="0"/>
                <a:ea typeface="Optima" charset="0"/>
                <a:cs typeface="Optima" charset="0"/>
              </a:rPr>
              <a:t>binary classification</a:t>
            </a:r>
            <a:r>
              <a:rPr lang="en-US" dirty="0">
                <a:latin typeface="Optima" charset="0"/>
                <a:ea typeface="Optima" charset="0"/>
                <a:cs typeface="Optima" charset="0"/>
              </a:rPr>
              <a:t>  (in which case we often assume y ∈ {0, 1} ); </a:t>
            </a:r>
          </a:p>
          <a:p>
            <a:pPr lvl="1"/>
            <a:r>
              <a:rPr lang="en-US" dirty="0">
                <a:latin typeface="Optima" charset="0"/>
                <a:ea typeface="Optima" charset="0"/>
                <a:cs typeface="Optima" charset="0"/>
              </a:rPr>
              <a:t>if C &gt; 2 , this is called </a:t>
            </a:r>
            <a:r>
              <a:rPr lang="en-US" b="1" dirty="0">
                <a:solidFill>
                  <a:srgbClr val="FF0000"/>
                </a:solidFill>
                <a:latin typeface="Optima" charset="0"/>
                <a:ea typeface="Optima" charset="0"/>
                <a:cs typeface="Optima" charset="0"/>
              </a:rPr>
              <a:t>multiclass classification</a:t>
            </a:r>
            <a:r>
              <a:rPr lang="en-US" dirty="0">
                <a:latin typeface="Optima" charset="0"/>
                <a:ea typeface="Optima" charset="0"/>
                <a:cs typeface="Optima" charset="0"/>
              </a:rPr>
              <a:t>. </a:t>
            </a:r>
          </a:p>
          <a:p>
            <a:pPr lvl="1"/>
            <a:r>
              <a:rPr lang="en-US" dirty="0">
                <a:latin typeface="Optima" charset="0"/>
                <a:ea typeface="Optima" charset="0"/>
                <a:cs typeface="Optima" charset="0"/>
              </a:rPr>
              <a:t>if the class labels are not mutually exclusive (e.g., somebody may be classified as tall and strong), we call it </a:t>
            </a:r>
            <a:r>
              <a:rPr lang="en-US" b="1" dirty="0">
                <a:solidFill>
                  <a:srgbClr val="FF0000"/>
                </a:solidFill>
                <a:latin typeface="Optima" charset="0"/>
                <a:ea typeface="Optima" charset="0"/>
                <a:cs typeface="Optima" charset="0"/>
              </a:rPr>
              <a:t>multi-label classification</a:t>
            </a:r>
            <a:r>
              <a:rPr lang="en-US" dirty="0">
                <a:latin typeface="Optima" charset="0"/>
                <a:ea typeface="Optima" charset="0"/>
                <a:cs typeface="Optima" charset="0"/>
              </a:rPr>
              <a:t> , but this is best viewed as predicting multiple related binary class labels (a so-called multiple output model ).</a:t>
            </a:r>
          </a:p>
        </p:txBody>
      </p:sp>
    </p:spTree>
    <p:extLst>
      <p:ext uri="{BB962C8B-B14F-4D97-AF65-F5344CB8AC3E}">
        <p14:creationId xmlns:p14="http://schemas.microsoft.com/office/powerpoint/2010/main" val="115867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mn-lt"/>
                <a:ea typeface="Optima" charset="0"/>
                <a:cs typeface="Optima" charset="0"/>
              </a:rPr>
              <a:t>1.2 Supervised Learning</a:t>
            </a:r>
            <a:br>
              <a:rPr lang="en-US" dirty="0">
                <a:latin typeface="+mn-lt"/>
              </a:rPr>
            </a:br>
            <a:r>
              <a:rPr lang="en-US" dirty="0">
                <a:latin typeface="+mn-lt"/>
              </a:rPr>
              <a:t>1.2.1 Classification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9771" cy="4351338"/>
              </a:xfrm>
            </p:spPr>
            <p:txBody>
              <a:bodyPr>
                <a:normAutofit/>
              </a:bodyPr>
              <a:lstStyle/>
              <a:p>
                <a:pPr marL="0" indent="0">
                  <a:buNone/>
                </a:pPr>
                <a:r>
                  <a:rPr lang="en-US" dirty="0"/>
                  <a:t>One way to formalize the problem is as function approximation</a:t>
                </a:r>
              </a:p>
              <a:p>
                <a:pPr marL="0" indent="0">
                  <a:buNone/>
                </a:pPr>
                <a:r>
                  <a:rPr lang="en-US" dirty="0"/>
                  <a:t>	assume y = f(x)  for some unknown function f </a:t>
                </a:r>
              </a:p>
              <a:p>
                <a:pPr marL="0" indent="0">
                  <a:buNone/>
                </a:pPr>
                <a:r>
                  <a:rPr lang="en-US" dirty="0"/>
                  <a:t>	learning goal:  estimate the function f  given a labeled training set</a:t>
                </a:r>
              </a:p>
              <a:p>
                <a:pPr marL="0" indent="0">
                  <a:buNone/>
                </a:pPr>
                <a:r>
                  <a:rPr lang="en-US" dirty="0"/>
                  <a:t>	then to make predictions using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𝑦</m:t>
                        </m:r>
                      </m:e>
                    </m:acc>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𝑓</m:t>
                        </m:r>
                      </m:e>
                    </m:acc>
                    <m:r>
                      <a:rPr lang="en-US" b="0" i="1" smtClean="0">
                        <a:latin typeface="Cambria Math" charset="0"/>
                      </a:rPr>
                      <m:t>(</m:t>
                    </m:r>
                    <m:r>
                      <a:rPr lang="en-US" b="0" i="1" smtClean="0">
                        <a:latin typeface="Cambria Math" charset="0"/>
                      </a:rPr>
                      <m:t>𝑥</m:t>
                    </m:r>
                    <m:r>
                      <a:rPr lang="en-US" b="0" i="1" smtClean="0">
                        <a:latin typeface="Cambria Math" charset="0"/>
                      </a:rPr>
                      <m:t>)</m:t>
                    </m:r>
                  </m:oMath>
                </a14:m>
                <a:r>
                  <a:rPr lang="en-US" dirty="0"/>
                  <a:t> </a:t>
                </a:r>
              </a:p>
              <a:p>
                <a:pPr marL="0" indent="0">
                  <a:buNone/>
                </a:pPr>
                <a:r>
                  <a:rPr lang="en-US" dirty="0"/>
                  <a:t>	(hat symbol denotes an estimate) </a:t>
                </a:r>
              </a:p>
              <a:p>
                <a:r>
                  <a:rPr lang="en-US" dirty="0"/>
                  <a:t>Main goal is to make predictions on </a:t>
                </a:r>
                <a:r>
                  <a:rPr lang="en-US" b="1" dirty="0"/>
                  <a:t>novel</a:t>
                </a:r>
                <a:r>
                  <a:rPr lang="en-US" dirty="0"/>
                  <a:t> inputs, meaning ones that we have not seen before (this is called </a:t>
                </a:r>
                <a:r>
                  <a:rPr lang="en-US" b="1" dirty="0"/>
                  <a:t>generalization)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9771" cy="4351338"/>
              </a:xfrm>
              <a:blipFill rotWithShape="0">
                <a:blip r:embed="rId3"/>
                <a:stretch>
                  <a:fillRect l="-1140" t="-2241"/>
                </a:stretch>
              </a:blipFill>
            </p:spPr>
            <p:txBody>
              <a:bodyPr/>
              <a:lstStyle/>
              <a:p>
                <a:r>
                  <a:rPr lang="en-US">
                    <a:noFill/>
                  </a:rPr>
                  <a:t> </a:t>
                </a:r>
              </a:p>
            </p:txBody>
          </p:sp>
        </mc:Fallback>
      </mc:AlternateContent>
    </p:spTree>
    <p:extLst>
      <p:ext uri="{BB962C8B-B14F-4D97-AF65-F5344CB8AC3E}">
        <p14:creationId xmlns:p14="http://schemas.microsoft.com/office/powerpoint/2010/main" val="171059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1.2.1.1 Example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27547"/>
            <a:ext cx="10515600" cy="4147493"/>
          </a:xfrm>
        </p:spPr>
      </p:pic>
    </p:spTree>
    <p:extLst>
      <p:ext uri="{BB962C8B-B14F-4D97-AF65-F5344CB8AC3E}">
        <p14:creationId xmlns:p14="http://schemas.microsoft.com/office/powerpoint/2010/main" val="185956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16343" cy="4351338"/>
              </a:xfrm>
            </p:spPr>
            <p:txBody>
              <a:bodyPr>
                <a:normAutofit fontScale="92500"/>
              </a:bodyPr>
              <a:lstStyle/>
              <a:p>
                <a:pPr marL="0" indent="0">
                  <a:buNone/>
                </a:pPr>
                <a:r>
                  <a:rPr lang="en-US" sz="3200" dirty="0"/>
                  <a:t>To handle ambiguous cases, such as the yellow circle above, it is desirable to return a probability.</a:t>
                </a:r>
              </a:p>
              <a:p>
                <a:pPr marL="0" indent="0">
                  <a:buNone/>
                </a:pPr>
                <a:r>
                  <a:rPr lang="en-US" sz="3200" dirty="0"/>
                  <a:t>p(</a:t>
                </a:r>
                <a:r>
                  <a:rPr lang="en-US" sz="3200" dirty="0" err="1"/>
                  <a:t>y|x</a:t>
                </a:r>
                <a:r>
                  <a:rPr lang="en-US" sz="3200" dirty="0"/>
                  <a:t>,</a:t>
                </a:r>
                <a:r>
                  <a:rPr lang="en-US" sz="3200" dirty="0">
                    <a:ea typeface="Cambria Math" charset="0"/>
                    <a:cs typeface="Cambria Math" charset="0"/>
                  </a:rPr>
                  <a:t> </a:t>
                </a:r>
                <a14:m>
                  <m:oMath xmlns:m="http://schemas.openxmlformats.org/officeDocument/2006/math">
                    <m:r>
                      <a:rPr lang="en-US" sz="3200" i="1">
                        <a:latin typeface="Cambria Math" charset="0"/>
                        <a:ea typeface="Cambria Math" charset="0"/>
                        <a:cs typeface="Cambria Math" charset="0"/>
                      </a:rPr>
                      <m:t>𝒟</m:t>
                    </m:r>
                  </m:oMath>
                </a14:m>
                <a:r>
                  <a:rPr lang="en-US" sz="3200" dirty="0"/>
                  <a:t>) denotes the probability distribution over possible labels, given the input vector x  and training set </a:t>
                </a:r>
                <a14:m>
                  <m:oMath xmlns:m="http://schemas.openxmlformats.org/officeDocument/2006/math">
                    <m:r>
                      <a:rPr lang="en-US" sz="3200" i="1" smtClean="0">
                        <a:latin typeface="Cambria Math" charset="0"/>
                        <a:ea typeface="Cambria Math" charset="0"/>
                        <a:cs typeface="Cambria Math" charset="0"/>
                      </a:rPr>
                      <m:t>𝒟</m:t>
                    </m:r>
                  </m:oMath>
                </a14:m>
                <a:endParaRPr lang="en-US" sz="3200" dirty="0"/>
              </a:p>
              <a:p>
                <a:pPr lvl="1"/>
                <a:r>
                  <a:rPr lang="en-US" sz="2800" dirty="0"/>
                  <a:t>p(</a:t>
                </a:r>
                <a:r>
                  <a:rPr lang="en-US" sz="2800" dirty="0" err="1"/>
                  <a:t>y|x</a:t>
                </a:r>
                <a:r>
                  <a:rPr lang="en-US" sz="2800" dirty="0"/>
                  <a:t>,</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represents a vector of length C (where C is the number of classes) </a:t>
                </a:r>
              </a:p>
              <a:p>
                <a:pPr lvl="1"/>
                <a:r>
                  <a:rPr lang="en-US" sz="2800" dirty="0"/>
                  <a:t>for two classes, it is sufficient to return the single number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since p(y = 1|x,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p(y = 0|x,</a:t>
                </a:r>
                <a:r>
                  <a:rPr lang="en-US" sz="2800" dirty="0">
                    <a:ea typeface="Cambria Math" charset="0"/>
                    <a:cs typeface="Cambria Math" charset="0"/>
                  </a:rPr>
                  <a:t> </a:t>
                </a:r>
                <a14:m>
                  <m:oMath xmlns:m="http://schemas.openxmlformats.org/officeDocument/2006/math">
                    <m:r>
                      <a:rPr lang="en-US" sz="2800" i="1">
                        <a:latin typeface="Cambria Math" charset="0"/>
                        <a:ea typeface="Cambria Math" charset="0"/>
                        <a:cs typeface="Cambria Math" charset="0"/>
                      </a:rPr>
                      <m:t>𝒟</m:t>
                    </m:r>
                  </m:oMath>
                </a14:m>
                <a:r>
                  <a:rPr lang="en-US" sz="2800" dirty="0"/>
                  <a:t>) = 1 </a:t>
                </a:r>
              </a:p>
              <a:p>
                <a:pPr lvl="1"/>
                <a:r>
                  <a:rPr lang="en-US" sz="2800" dirty="0"/>
                  <a:t>the probability is conditional on the test input x , as well as the training set </a:t>
                </a:r>
                <a14:m>
                  <m:oMath xmlns:m="http://schemas.openxmlformats.org/officeDocument/2006/math">
                    <m:r>
                      <a:rPr lang="en-US" sz="2800" i="1">
                        <a:latin typeface="Cambria Math" charset="0"/>
                        <a:ea typeface="Cambria Math" charset="0"/>
                        <a:cs typeface="Cambria Math" charset="0"/>
                      </a:rPr>
                      <m:t>𝒟</m:t>
                    </m:r>
                  </m:oMath>
                </a14:m>
                <a:r>
                  <a:rPr lang="en-US" sz="2800" dirty="0"/>
                  <a:t>, by putting these terms on the right hand side of the conditioning bar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16343" cy="4351338"/>
              </a:xfrm>
              <a:blipFill rotWithShape="0">
                <a:blip r:embed="rId3"/>
                <a:stretch>
                  <a:fillRect l="-1272" t="-2801" r="-885"/>
                </a:stretch>
              </a:blipFill>
            </p:spPr>
            <p:txBody>
              <a:bodyPr/>
              <a:lstStyle/>
              <a:p>
                <a:r>
                  <a:rPr lang="en-US">
                    <a:noFill/>
                  </a:rPr>
                  <a:t> </a:t>
                </a:r>
              </a:p>
            </p:txBody>
          </p:sp>
        </mc:Fallback>
      </mc:AlternateContent>
    </p:spTree>
    <p:extLst>
      <p:ext uri="{BB962C8B-B14F-4D97-AF65-F5344CB8AC3E}">
        <p14:creationId xmlns:p14="http://schemas.microsoft.com/office/powerpoint/2010/main" val="80233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1.2.1.2 The need for probabilistic predictions (cont.)</a:t>
            </a:r>
          </a:p>
        </p:txBody>
      </p:sp>
      <p:sp>
        <p:nvSpPr>
          <p:cNvPr id="3" name="Content Placeholder 2"/>
          <p:cNvSpPr>
            <a:spLocks noGrp="1"/>
          </p:cNvSpPr>
          <p:nvPr>
            <p:ph idx="1"/>
          </p:nvPr>
        </p:nvSpPr>
        <p:spPr/>
        <p:txBody>
          <a:bodyPr>
            <a:normAutofit/>
          </a:bodyPr>
          <a:lstStyle/>
          <a:p>
            <a:r>
              <a:rPr lang="en-US" dirty="0"/>
              <a:t>Given a probabilistic output, we can always compute our “best guess” as to the “true label” using:</a:t>
            </a:r>
          </a:p>
          <a:p>
            <a:endParaRPr lang="en-US" dirty="0"/>
          </a:p>
          <a:p>
            <a:r>
              <a:rPr lang="en-US" dirty="0"/>
              <a:t>This corresponds to the most probable class label, and is called the mode of the distribution</a:t>
            </a:r>
          </a:p>
          <a:p>
            <a:r>
              <a:rPr lang="en-US" dirty="0"/>
              <a:t>p(</a:t>
            </a:r>
            <a:r>
              <a:rPr lang="en-US" dirty="0" err="1"/>
              <a:t>y|x,D</a:t>
            </a:r>
            <a:r>
              <a:rPr lang="en-US" dirty="0"/>
              <a:t>) ; it is also known as a MAP estimate  (MAP stands for maximum a </a:t>
            </a:r>
            <a:r>
              <a:rPr lang="en-US"/>
              <a:t>posteriori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772" y="2254847"/>
            <a:ext cx="4840514" cy="790288"/>
          </a:xfrm>
          <a:prstGeom prst="rect">
            <a:avLst/>
          </a:prstGeom>
        </p:spPr>
      </p:pic>
    </p:spTree>
    <p:extLst>
      <p:ext uri="{BB962C8B-B14F-4D97-AF65-F5344CB8AC3E}">
        <p14:creationId xmlns:p14="http://schemas.microsoft.com/office/powerpoint/2010/main" val="70271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1.2.1.3 Real-world applications</a:t>
            </a:r>
          </a:p>
        </p:txBody>
      </p:sp>
      <p:sp>
        <p:nvSpPr>
          <p:cNvPr id="3" name="Content Placeholder 2"/>
          <p:cNvSpPr>
            <a:spLocks noGrp="1"/>
          </p:cNvSpPr>
          <p:nvPr>
            <p:ph idx="1"/>
          </p:nvPr>
        </p:nvSpPr>
        <p:spPr>
          <a:xfrm>
            <a:off x="838200" y="1825625"/>
            <a:ext cx="7130143" cy="4351338"/>
          </a:xfrm>
        </p:spPr>
        <p:txBody>
          <a:bodyPr>
            <a:normAutofit/>
          </a:bodyPr>
          <a:lstStyle/>
          <a:p>
            <a:r>
              <a:rPr lang="en-US" dirty="0"/>
              <a:t>Google has an ad selection system (Google Ads) that predicts the probability you will click on an ad based on your search history and other user and ad-specific features</a:t>
            </a:r>
          </a:p>
          <a:p>
            <a:r>
              <a:rPr lang="en-US" dirty="0"/>
              <a:t>This probability is known as the </a:t>
            </a:r>
            <a:r>
              <a:rPr lang="en-US" b="1" dirty="0"/>
              <a:t>click-through rate  or CTR</a:t>
            </a:r>
            <a:r>
              <a:rPr lang="en-US" dirty="0"/>
              <a:t> , and can be used to maximize expected profit. </a:t>
            </a:r>
          </a:p>
          <a:p>
            <a:r>
              <a:rPr lang="en-US" dirty="0"/>
              <a:t>The formula for Cost per Click (CPC) is:</a:t>
            </a:r>
          </a:p>
        </p:txBody>
      </p:sp>
      <p:pic>
        <p:nvPicPr>
          <p:cNvPr id="1026" name="Picture 2" descr="ost per Click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31" y="5386048"/>
            <a:ext cx="5738512" cy="754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t's a good click through rate in adwo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343" y="1894667"/>
            <a:ext cx="4223657" cy="496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370" y="1477927"/>
            <a:ext cx="7726650" cy="5199320"/>
          </a:xfrm>
          <a:prstGeom prst="rect">
            <a:avLst/>
          </a:prstGeom>
        </p:spPr>
      </p:pic>
      <p:sp>
        <p:nvSpPr>
          <p:cNvPr id="2" name="Title 1"/>
          <p:cNvSpPr>
            <a:spLocks noGrp="1"/>
          </p:cNvSpPr>
          <p:nvPr>
            <p:ph type="title"/>
          </p:nvPr>
        </p:nvSpPr>
        <p:spPr/>
        <p:txBody>
          <a:bodyPr>
            <a:normAutofit/>
          </a:bodyPr>
          <a:lstStyle/>
          <a:p>
            <a:r>
              <a:rPr lang="en-US" sz="2800" dirty="0"/>
              <a:t>1.2.1.3 Real-world applications</a:t>
            </a:r>
            <a:br>
              <a:rPr lang="en-US" dirty="0"/>
            </a:br>
            <a:r>
              <a:rPr lang="en-US" dirty="0"/>
              <a:t>Classifying flowers</a:t>
            </a:r>
          </a:p>
        </p:txBody>
      </p:sp>
      <p:sp>
        <p:nvSpPr>
          <p:cNvPr id="3" name="Content Placeholder 2"/>
          <p:cNvSpPr>
            <a:spLocks noGrp="1"/>
          </p:cNvSpPr>
          <p:nvPr>
            <p:ph idx="1"/>
          </p:nvPr>
        </p:nvSpPr>
        <p:spPr>
          <a:xfrm>
            <a:off x="552894" y="2466753"/>
            <a:ext cx="5422606" cy="3710209"/>
          </a:xfrm>
        </p:spPr>
        <p:txBody>
          <a:bodyPr>
            <a:normAutofit/>
          </a:bodyPr>
          <a:lstStyle/>
          <a:p>
            <a:pPr marL="0" indent="0">
              <a:buNone/>
            </a:pPr>
            <a:r>
              <a:rPr lang="en-US" dirty="0"/>
              <a:t>The goal is to learn to distinguish three different kinds of iris flower.</a:t>
            </a:r>
          </a:p>
          <a:p>
            <a:pPr marL="0" indent="0">
              <a:buNone/>
            </a:pPr>
            <a:endParaRPr lang="en-US" dirty="0"/>
          </a:p>
          <a:p>
            <a:pPr marL="0" indent="0">
              <a:buNone/>
            </a:pPr>
            <a:r>
              <a:rPr lang="en-US" sz="2400" dirty="0">
                <a:hlinkClick r:id="rId4"/>
              </a:rPr>
              <a:t>https://</a:t>
            </a:r>
            <a:r>
              <a:rPr lang="en-US" sz="2400" dirty="0" err="1">
                <a:hlinkClick r:id="rId4"/>
              </a:rPr>
              <a:t>github.com</a:t>
            </a:r>
            <a:r>
              <a:rPr lang="en-US" sz="2400" dirty="0">
                <a:hlinkClick r:id="rId4"/>
              </a:rPr>
              <a:t>/</a:t>
            </a:r>
            <a:r>
              <a:rPr lang="en-US" sz="2400" dirty="0" err="1">
                <a:hlinkClick r:id="rId4"/>
              </a:rPr>
              <a:t>probml</a:t>
            </a:r>
            <a:r>
              <a:rPr lang="en-US" sz="2400" dirty="0">
                <a:hlinkClick r:id="rId4"/>
              </a:rPr>
              <a:t>/</a:t>
            </a:r>
            <a:r>
              <a:rPr lang="en-US" sz="2400" dirty="0" err="1">
                <a:hlinkClick r:id="rId4"/>
              </a:rPr>
              <a:t>pyprobml</a:t>
            </a:r>
            <a:r>
              <a:rPr lang="en-US" sz="2400" dirty="0">
                <a:hlinkClick r:id="rId4"/>
              </a:rPr>
              <a:t>/blob/master/examples/</a:t>
            </a:r>
            <a:r>
              <a:rPr lang="en-US" sz="2400" dirty="0" err="1">
                <a:hlinkClick r:id="rId4"/>
              </a:rPr>
              <a:t>fisheririsDemo.py</a:t>
            </a:r>
            <a:endParaRPr lang="en-US" sz="2400" dirty="0"/>
          </a:p>
        </p:txBody>
      </p:sp>
    </p:spTree>
    <p:extLst>
      <p:ext uri="{BB962C8B-B14F-4D97-AF65-F5344CB8AC3E}">
        <p14:creationId xmlns:p14="http://schemas.microsoft.com/office/powerpoint/2010/main" val="151065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9A17-2645-D24B-B23B-F684781DD6A1}"/>
              </a:ext>
            </a:extLst>
          </p:cNvPr>
          <p:cNvSpPr>
            <a:spLocks noGrp="1"/>
          </p:cNvSpPr>
          <p:nvPr>
            <p:ph type="title"/>
          </p:nvPr>
        </p:nvSpPr>
        <p:spPr/>
        <p:txBody>
          <a:bodyPr/>
          <a:lstStyle/>
          <a:p>
            <a:r>
              <a:rPr lang="en-US" b="1" dirty="0"/>
              <a:t>Outcomes</a:t>
            </a:r>
            <a:endParaRPr lang="en-US" sz="4000" dirty="0"/>
          </a:p>
        </p:txBody>
      </p:sp>
      <p:sp>
        <p:nvSpPr>
          <p:cNvPr id="3" name="Content Placeholder 2">
            <a:extLst>
              <a:ext uri="{FF2B5EF4-FFF2-40B4-BE49-F238E27FC236}">
                <a16:creationId xmlns:a16="http://schemas.microsoft.com/office/drawing/2014/main" id="{7335FAEF-F9E9-2945-9B45-50F28BA5E012}"/>
              </a:ext>
            </a:extLst>
          </p:cNvPr>
          <p:cNvSpPr>
            <a:spLocks noGrp="1"/>
          </p:cNvSpPr>
          <p:nvPr>
            <p:ph idx="1"/>
          </p:nvPr>
        </p:nvSpPr>
        <p:spPr/>
        <p:txBody>
          <a:bodyPr>
            <a:normAutofit/>
          </a:bodyPr>
          <a:lstStyle/>
          <a:p>
            <a:r>
              <a:rPr lang="en-US" dirty="0"/>
              <a:t>To know features , covariates, and response variables. (add more knows)</a:t>
            </a:r>
          </a:p>
          <a:p>
            <a:r>
              <a:rPr lang="en-US" dirty="0"/>
              <a:t>To understand common learning paradigms in terms of the type of data available and when, the form of prediction, and the structure of the output prediction</a:t>
            </a:r>
          </a:p>
          <a:p>
            <a:pPr lvl="0"/>
            <a:r>
              <a:rPr lang="en-US" dirty="0"/>
              <a:t>To be able to formulate a well-posed learning problem for a real-world task by identifying the task, performance measure, and training experience</a:t>
            </a:r>
            <a:endParaRPr lang="en-US" sz="2400" dirty="0"/>
          </a:p>
          <a:p>
            <a:pPr lvl="0"/>
            <a:r>
              <a:rPr lang="en-US" dirty="0"/>
              <a:t>Identify examples of the ethical responsibilities of an ML expert</a:t>
            </a:r>
            <a:endParaRPr lang="en-US" sz="2400" dirty="0"/>
          </a:p>
        </p:txBody>
      </p:sp>
    </p:spTree>
    <p:extLst>
      <p:ext uri="{BB962C8B-B14F-4D97-AF65-F5344CB8AC3E}">
        <p14:creationId xmlns:p14="http://schemas.microsoft.com/office/powerpoint/2010/main" val="301356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029" y="3342331"/>
            <a:ext cx="9334500" cy="3356690"/>
          </a:xfrm>
          <a:prstGeom prst="rect">
            <a:avLst/>
          </a:prstGeom>
        </p:spPr>
      </p:pic>
      <p:sp>
        <p:nvSpPr>
          <p:cNvPr id="2" name="Title 1"/>
          <p:cNvSpPr>
            <a:spLocks noGrp="1"/>
          </p:cNvSpPr>
          <p:nvPr>
            <p:ph type="title"/>
          </p:nvPr>
        </p:nvSpPr>
        <p:spPr/>
        <p:txBody>
          <a:bodyPr/>
          <a:lstStyle/>
          <a:p>
            <a:r>
              <a:rPr lang="en-US" dirty="0"/>
              <a:t>1.2.2 Regression</a:t>
            </a:r>
          </a:p>
        </p:txBody>
      </p:sp>
      <p:sp>
        <p:nvSpPr>
          <p:cNvPr id="3" name="Content Placeholder 2"/>
          <p:cNvSpPr>
            <a:spLocks noGrp="1"/>
          </p:cNvSpPr>
          <p:nvPr>
            <p:ph idx="1"/>
          </p:nvPr>
        </p:nvSpPr>
        <p:spPr>
          <a:xfrm>
            <a:off x="261257" y="1825624"/>
            <a:ext cx="11772900" cy="4738461"/>
          </a:xfrm>
        </p:spPr>
        <p:txBody>
          <a:bodyPr>
            <a:normAutofit/>
          </a:bodyPr>
          <a:lstStyle/>
          <a:p>
            <a:r>
              <a:rPr lang="en-US" dirty="0"/>
              <a:t>Regression is just like classification except the response variable is continuous. </a:t>
            </a:r>
          </a:p>
          <a:p>
            <a:r>
              <a:rPr lang="en-US" dirty="0"/>
              <a:t>we have a single real-valued input x</a:t>
            </a:r>
            <a:r>
              <a:rPr lang="en-US" baseline="-25000" dirty="0"/>
              <a:t>i</a:t>
            </a:r>
            <a:r>
              <a:rPr lang="en-US" dirty="0"/>
              <a:t> ∈ R , and a single real-valued response </a:t>
            </a:r>
            <a:r>
              <a:rPr lang="en-US" dirty="0" err="1"/>
              <a:t>yi</a:t>
            </a:r>
            <a:r>
              <a:rPr lang="en-US" dirty="0"/>
              <a:t> ∈ R . We consider fitting two models to the data: a straight line and a quadratic function.</a:t>
            </a:r>
          </a:p>
        </p:txBody>
      </p:sp>
    </p:spTree>
    <p:extLst>
      <p:ext uri="{BB962C8B-B14F-4D97-AF65-F5344CB8AC3E}">
        <p14:creationId xmlns:p14="http://schemas.microsoft.com/office/powerpoint/2010/main" val="93840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real-world regression problems.</a:t>
            </a:r>
          </a:p>
        </p:txBody>
      </p:sp>
      <p:sp>
        <p:nvSpPr>
          <p:cNvPr id="3" name="Content Placeholder 2"/>
          <p:cNvSpPr>
            <a:spLocks noGrp="1"/>
          </p:cNvSpPr>
          <p:nvPr>
            <p:ph idx="1"/>
          </p:nvPr>
        </p:nvSpPr>
        <p:spPr/>
        <p:txBody>
          <a:bodyPr>
            <a:normAutofit/>
          </a:bodyPr>
          <a:lstStyle/>
          <a:p>
            <a:r>
              <a:rPr lang="en-US" dirty="0"/>
              <a:t>Predict the age of a viewer watching a given video on YouTube.</a:t>
            </a:r>
          </a:p>
          <a:p>
            <a:endParaRPr lang="en-US" dirty="0"/>
          </a:p>
          <a:p>
            <a:r>
              <a:rPr lang="en-US" dirty="0"/>
              <a:t>Predict the location in 3d space of a robot arm end effector, given control signals (torques) sent to its various motors.</a:t>
            </a:r>
          </a:p>
          <a:p>
            <a:endParaRPr lang="en-US" dirty="0"/>
          </a:p>
          <a:p>
            <a:r>
              <a:rPr lang="en-US" dirty="0"/>
              <a:t>Predict the temperature at any location inside a building using weather data, time, door sensors, etc.</a:t>
            </a:r>
          </a:p>
        </p:txBody>
      </p:sp>
    </p:spTree>
    <p:extLst>
      <p:ext uri="{BB962C8B-B14F-4D97-AF65-F5344CB8AC3E}">
        <p14:creationId xmlns:p14="http://schemas.microsoft.com/office/powerpoint/2010/main" val="14624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a:xfrm>
            <a:off x="838200" y="1825625"/>
            <a:ext cx="10869386" cy="4351338"/>
          </a:xfrm>
        </p:spPr>
        <p:txBody>
          <a:bodyPr>
            <a:normAutofit fontScale="77500" lnSpcReduction="20000"/>
          </a:bodyPr>
          <a:lstStyle/>
          <a:p>
            <a:r>
              <a:rPr lang="en-US" dirty="0">
                <a:latin typeface="Optima" charset="0"/>
                <a:ea typeface="Optima" charset="0"/>
                <a:cs typeface="Optima" charset="0"/>
              </a:rPr>
              <a:t>Unsupervised learning allows us to approach problems with little or no idea what our results should look like. </a:t>
            </a:r>
          </a:p>
          <a:p>
            <a:r>
              <a:rPr lang="en-US" dirty="0">
                <a:latin typeface="Optima" charset="0"/>
                <a:ea typeface="Optima" charset="0"/>
                <a:cs typeface="Optima" charset="0"/>
              </a:rPr>
              <a:t>We can derive this structure by clustering the data based on relationships among the variables in the data.</a:t>
            </a:r>
          </a:p>
          <a:p>
            <a:r>
              <a:rPr lang="en-US" dirty="0">
                <a:latin typeface="Optima" charset="0"/>
                <a:ea typeface="Optima" charset="0"/>
                <a:cs typeface="Optima" charset="0"/>
              </a:rPr>
              <a:t>With unsupervised learning there is no feedback based on the prediction results.</a:t>
            </a:r>
          </a:p>
          <a:p>
            <a:pPr marL="0" indent="0">
              <a:buNone/>
            </a:pPr>
            <a:endParaRPr lang="en-US" b="1" dirty="0">
              <a:latin typeface="Optima" charset="0"/>
              <a:ea typeface="Optima" charset="0"/>
              <a:cs typeface="Optima" charset="0"/>
            </a:endParaRPr>
          </a:p>
          <a:p>
            <a:pPr marL="0" indent="0">
              <a:buNone/>
            </a:pPr>
            <a:r>
              <a:rPr lang="en-US" b="1" dirty="0">
                <a:latin typeface="Optima" charset="0"/>
                <a:ea typeface="Optima" charset="0"/>
                <a:cs typeface="Optima" charset="0"/>
              </a:rPr>
              <a:t>Example:</a:t>
            </a:r>
            <a:endParaRPr lang="en-US" dirty="0">
              <a:latin typeface="Optima" charset="0"/>
              <a:ea typeface="Optima" charset="0"/>
              <a:cs typeface="Optima" charset="0"/>
            </a:endParaRPr>
          </a:p>
          <a:p>
            <a:r>
              <a:rPr lang="en-US" dirty="0">
                <a:latin typeface="Optima" charset="0"/>
                <a:ea typeface="Optima" charset="0"/>
                <a:cs typeface="Optima" charset="0"/>
              </a:rPr>
              <a:t>Clustering: Take a collection of 1,000,000 different genes, and find a way to automatically group these genes into groups that are somehow similar or related by different variables, such as lifespan, location, roles, and so on.</a:t>
            </a:r>
          </a:p>
          <a:p>
            <a:r>
              <a:rPr lang="en-US" dirty="0">
                <a:latin typeface="Optima" charset="0"/>
                <a:ea typeface="Optima" charset="0"/>
                <a:cs typeface="Optima" charset="0"/>
              </a:rPr>
              <a:t>Non-clustering: The "Cocktail Party Algorithm", allows you to find structure in a chaotic environment. (i.e. identifying individual voices and music from a mesh of sounds at a </a:t>
            </a:r>
            <a:r>
              <a:rPr lang="en-US" u="sng" dirty="0">
                <a:latin typeface="Optima" charset="0"/>
                <a:ea typeface="Optima" charset="0"/>
                <a:cs typeface="Optima" charset="0"/>
                <a:hlinkClick r:id="rId2"/>
              </a:rPr>
              <a:t>cocktail party</a:t>
            </a:r>
            <a:r>
              <a:rPr lang="en-US" dirty="0">
                <a:latin typeface="Optima" charset="0"/>
                <a:ea typeface="Optima" charset="0"/>
                <a:cs typeface="Optima" charset="0"/>
              </a:rPr>
              <a:t>).</a:t>
            </a:r>
          </a:p>
          <a:p>
            <a:endParaRPr lang="en-US" dirty="0">
              <a:latin typeface="Optima" charset="0"/>
              <a:ea typeface="Optima" charset="0"/>
              <a:cs typeface="Optima" charset="0"/>
            </a:endParaRPr>
          </a:p>
        </p:txBody>
      </p:sp>
    </p:spTree>
    <p:extLst>
      <p:ext uri="{BB962C8B-B14F-4D97-AF65-F5344CB8AC3E}">
        <p14:creationId xmlns:p14="http://schemas.microsoft.com/office/powerpoint/2010/main" val="2240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p>
        </p:txBody>
      </p:sp>
      <p:sp>
        <p:nvSpPr>
          <p:cNvPr id="3" name="Content Placeholder 2"/>
          <p:cNvSpPr>
            <a:spLocks noGrp="1"/>
          </p:cNvSpPr>
          <p:nvPr>
            <p:ph idx="1"/>
          </p:nvPr>
        </p:nvSpPr>
        <p:spPr/>
        <p:txBody>
          <a:bodyPr>
            <a:normAutofit lnSpcReduction="10000"/>
          </a:bodyPr>
          <a:lstStyle/>
          <a:p>
            <a:r>
              <a:rPr lang="en-US" dirty="0"/>
              <a:t>The goal is to discover “interesting structure” in the data, where we are just given output data, without any inputs; this is sometimes called </a:t>
            </a:r>
            <a:r>
              <a:rPr lang="en-US" b="1" dirty="0"/>
              <a:t>knowledge discovery</a:t>
            </a:r>
            <a:r>
              <a:rPr lang="en-US" dirty="0"/>
              <a:t> . </a:t>
            </a:r>
          </a:p>
          <a:p>
            <a:r>
              <a:rPr lang="en-US" dirty="0"/>
              <a:t>We will formalize our task as one of density estimation, that is, we want to build models of the form p(</a:t>
            </a:r>
            <a:r>
              <a:rPr lang="en-US" dirty="0" err="1"/>
              <a:t>x</a:t>
            </a:r>
            <a:r>
              <a:rPr lang="en-US" baseline="-25000" dirty="0" err="1"/>
              <a:t>i</a:t>
            </a:r>
            <a:r>
              <a:rPr lang="en-US" dirty="0" err="1"/>
              <a:t>|θ</a:t>
            </a:r>
            <a:r>
              <a:rPr lang="en-US" dirty="0"/>
              <a:t>) . </a:t>
            </a:r>
          </a:p>
          <a:p>
            <a:r>
              <a:rPr lang="en-US" dirty="0"/>
              <a:t>There are two differences from the supervised case.</a:t>
            </a:r>
          </a:p>
          <a:p>
            <a:pPr lvl="1"/>
            <a:r>
              <a:rPr lang="en-US" dirty="0"/>
              <a:t>First, we have written p(</a:t>
            </a:r>
            <a:r>
              <a:rPr lang="en-US" dirty="0" err="1"/>
              <a:t>x</a:t>
            </a:r>
            <a:r>
              <a:rPr lang="en-US" baseline="-25000" dirty="0" err="1"/>
              <a:t>i</a:t>
            </a:r>
            <a:r>
              <a:rPr lang="en-US" dirty="0" err="1"/>
              <a:t>|θ</a:t>
            </a:r>
            <a:r>
              <a:rPr lang="en-US" dirty="0"/>
              <a:t>)  instead of p(</a:t>
            </a:r>
            <a:r>
              <a:rPr lang="en-US" dirty="0" err="1"/>
              <a:t>y</a:t>
            </a:r>
            <a:r>
              <a:rPr lang="en-US" baseline="-25000" dirty="0" err="1"/>
              <a:t>i</a:t>
            </a:r>
            <a:r>
              <a:rPr lang="en-US" dirty="0" err="1"/>
              <a:t>|x</a:t>
            </a:r>
            <a:r>
              <a:rPr lang="en-US" baseline="-25000" dirty="0" err="1"/>
              <a:t>i</a:t>
            </a:r>
            <a:r>
              <a:rPr lang="en-US" dirty="0"/>
              <a:t>, </a:t>
            </a:r>
            <a:r>
              <a:rPr lang="en-US" dirty="0" err="1"/>
              <a:t>θ</a:t>
            </a:r>
            <a:r>
              <a:rPr lang="en-US" dirty="0"/>
              <a:t>) ; i.e., supervised learning is conditional density estimation, whereas unsupervised learning is unconditional density estimation. </a:t>
            </a:r>
          </a:p>
          <a:p>
            <a:pPr lvl="1"/>
            <a:r>
              <a:rPr lang="en-US" dirty="0"/>
              <a:t>Second, x</a:t>
            </a:r>
            <a:r>
              <a:rPr lang="en-US" baseline="-25000" dirty="0"/>
              <a:t>i</a:t>
            </a:r>
            <a:r>
              <a:rPr lang="en-US" dirty="0"/>
              <a:t>  is a vector of features, so we need to create multivariate probability models. </a:t>
            </a:r>
          </a:p>
        </p:txBody>
      </p:sp>
    </p:spTree>
    <p:extLst>
      <p:ext uri="{BB962C8B-B14F-4D97-AF65-F5344CB8AC3E}">
        <p14:creationId xmlns:p14="http://schemas.microsoft.com/office/powerpoint/2010/main" val="199742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1.3 Unsupervised learning</a:t>
            </a:r>
            <a:br>
              <a:rPr lang="en-US" dirty="0"/>
            </a:br>
            <a:r>
              <a:rPr lang="en-US" dirty="0"/>
              <a:t>1.3.1 Discovering clusters </a:t>
            </a:r>
            <a:endParaRPr lang="en-US" sz="5400" dirty="0"/>
          </a:p>
        </p:txBody>
      </p:sp>
      <p:sp>
        <p:nvSpPr>
          <p:cNvPr id="3" name="Content Placeholder 2"/>
          <p:cNvSpPr>
            <a:spLocks noGrp="1"/>
          </p:cNvSpPr>
          <p:nvPr>
            <p:ph idx="1"/>
          </p:nvPr>
        </p:nvSpPr>
        <p:spPr/>
        <p:txBody>
          <a:bodyPr>
            <a:normAutofit/>
          </a:bodyPr>
          <a:lstStyle/>
          <a:p>
            <a:r>
              <a:rPr lang="en-US" dirty="0"/>
              <a:t>As a canonical example of unsupervised learning, consider the problem of clustering  data into groups. Consider the following data, representing the height and weight of a group of 210 people.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450" y="3149755"/>
            <a:ext cx="8039100" cy="3350373"/>
          </a:xfrm>
          <a:prstGeom prst="rect">
            <a:avLst/>
          </a:prstGeom>
        </p:spPr>
      </p:pic>
      <p:sp>
        <p:nvSpPr>
          <p:cNvPr id="6" name="TextBox 5"/>
          <p:cNvSpPr txBox="1"/>
          <p:nvPr/>
        </p:nvSpPr>
        <p:spPr>
          <a:xfrm>
            <a:off x="2076450" y="6500128"/>
            <a:ext cx="9277350" cy="646331"/>
          </a:xfrm>
          <a:prstGeom prst="rect">
            <a:avLst/>
          </a:prstGeom>
          <a:noFill/>
        </p:spPr>
        <p:txBody>
          <a:bodyPr wrap="square" rtlCol="0">
            <a:spAutoFit/>
          </a:bodyPr>
          <a:lstStyle/>
          <a:p>
            <a:r>
              <a:rPr lang="en-US" dirty="0"/>
              <a:t>https://</a:t>
            </a:r>
            <a:r>
              <a:rPr lang="en-US" dirty="0" err="1"/>
              <a:t>github.com</a:t>
            </a:r>
            <a:r>
              <a:rPr lang="en-US" dirty="0"/>
              <a:t>/</a:t>
            </a:r>
            <a:r>
              <a:rPr lang="en-US" dirty="0" err="1"/>
              <a:t>probml</a:t>
            </a:r>
            <a:r>
              <a:rPr lang="en-US" dirty="0"/>
              <a:t>/</a:t>
            </a:r>
            <a:r>
              <a:rPr lang="en-US" dirty="0" err="1"/>
              <a:t>pyprobml</a:t>
            </a:r>
            <a:r>
              <a:rPr lang="en-US" dirty="0"/>
              <a:t>/blob/master/examples/</a:t>
            </a:r>
            <a:r>
              <a:rPr lang="en-US" dirty="0" err="1"/>
              <a:t>kmeansHeightWeight.py</a:t>
            </a:r>
            <a:endParaRPr lang="en-US" dirty="0"/>
          </a:p>
          <a:p>
            <a:endParaRPr lang="en-US" dirty="0"/>
          </a:p>
        </p:txBody>
      </p:sp>
    </p:spTree>
    <p:extLst>
      <p:ext uri="{BB962C8B-B14F-4D97-AF65-F5344CB8AC3E}">
        <p14:creationId xmlns:p14="http://schemas.microsoft.com/office/powerpoint/2010/main" val="114830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Unsupervised learning</a:t>
            </a:r>
            <a:br>
              <a:rPr lang="en-US" dirty="0"/>
            </a:br>
            <a:r>
              <a:rPr lang="en-US" dirty="0"/>
              <a:t> </a:t>
            </a:r>
            <a:r>
              <a:rPr lang="en-US" sz="2800" dirty="0"/>
              <a:t>1.3.1 Discovering clusters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44200" cy="5032375"/>
              </a:xfrm>
            </p:spPr>
            <p:txBody>
              <a:bodyPr>
                <a:normAutofit fontScale="92500" lnSpcReduction="20000"/>
              </a:bodyPr>
              <a:lstStyle/>
              <a:p>
                <a:pPr marL="0" indent="0">
                  <a:buNone/>
                </a:pPr>
                <a:r>
                  <a:rPr lang="en-US" dirty="0"/>
                  <a:t>Let K  denote the number of clusters. </a:t>
                </a:r>
              </a:p>
              <a:p>
                <a:pPr marL="0" indent="0">
                  <a:buNone/>
                </a:pPr>
                <a:r>
                  <a:rPr lang="en-US" b="1" dirty="0"/>
                  <a:t>1</a:t>
                </a:r>
                <a:r>
                  <a:rPr lang="en-US" b="1" baseline="30000" dirty="0"/>
                  <a:t>st</a:t>
                </a:r>
                <a:r>
                  <a:rPr lang="en-US" b="1" dirty="0"/>
                  <a:t> goal</a:t>
                </a:r>
                <a:r>
                  <a:rPr lang="en-US" dirty="0"/>
                  <a:t>: estimate the distribution over the number of clusters, p(K|D) ; this tells us if there are subpopulations within the data. </a:t>
                </a:r>
              </a:p>
              <a:p>
                <a:pPr marL="0" indent="0">
                  <a:buNone/>
                </a:pPr>
                <a:r>
                  <a:rPr lang="en-US" dirty="0"/>
                  <a:t>For simplicity, we often approximate the distribution p(K|D)  by its mode,</a:t>
                </a:r>
              </a:p>
              <a:p>
                <a:pPr marL="0" indent="0">
                  <a:buNone/>
                </a:pPr>
                <a:r>
                  <a:rPr lang="en-US" dirty="0"/>
                  <a:t>K</a:t>
                </a:r>
                <a:r>
                  <a:rPr lang="en-US" baseline="30000" dirty="0"/>
                  <a:t>∗</a:t>
                </a:r>
                <a:r>
                  <a:rPr lang="en-US" dirty="0"/>
                  <a:t> = </a:t>
                </a:r>
                <a:r>
                  <a:rPr lang="en-US" dirty="0" err="1"/>
                  <a:t>arg</a:t>
                </a:r>
                <a:r>
                  <a:rPr lang="en-US" dirty="0"/>
                  <a:t> </a:t>
                </a:r>
                <a:r>
                  <a:rPr lang="en-US" dirty="0" err="1"/>
                  <a:t>max</a:t>
                </a:r>
                <a:r>
                  <a:rPr lang="en-US" baseline="-25000" dirty="0" err="1"/>
                  <a:t>K</a:t>
                </a:r>
                <a:r>
                  <a:rPr lang="en-US" dirty="0"/>
                  <a:t> p(K|D)</a:t>
                </a:r>
              </a:p>
              <a:p>
                <a:pPr marL="0" indent="0">
                  <a:buNone/>
                </a:pPr>
                <a:endParaRPr lang="en-US" dirty="0"/>
              </a:p>
              <a:p>
                <a:pPr marL="0" indent="0">
                  <a:buNone/>
                </a:pPr>
                <a:r>
                  <a:rPr lang="en-US" b="1" dirty="0"/>
                  <a:t>2</a:t>
                </a:r>
                <a:r>
                  <a:rPr lang="en-US" b="1" baseline="30000" dirty="0"/>
                  <a:t>nd</a:t>
                </a:r>
                <a:r>
                  <a:rPr lang="en-US" b="1" dirty="0"/>
                  <a:t> goal</a:t>
                </a:r>
                <a:r>
                  <a:rPr lang="en-US" dirty="0"/>
                  <a:t>: estimate which cluster each point belongs to. </a:t>
                </a:r>
              </a:p>
              <a:p>
                <a:pPr marL="0" indent="0">
                  <a:buNone/>
                </a:pPr>
                <a:r>
                  <a:rPr lang="en-US" dirty="0"/>
                  <a:t>Let </a:t>
                </a:r>
                <a:r>
                  <a:rPr lang="en-US" dirty="0" err="1"/>
                  <a:t>z</a:t>
                </a:r>
                <a:r>
                  <a:rPr lang="en-US" baseline="-25000" dirty="0" err="1"/>
                  <a:t>i</a:t>
                </a:r>
                <a:r>
                  <a:rPr lang="en-US" dirty="0"/>
                  <a:t> ∈ {1, . . . , K} represent the cluster to which data point </a:t>
                </a:r>
                <a:r>
                  <a:rPr lang="en-US" dirty="0" err="1"/>
                  <a:t>i</a:t>
                </a:r>
                <a:r>
                  <a:rPr lang="en-US" dirty="0"/>
                  <a:t>  is assigned. (</a:t>
                </a:r>
                <a:r>
                  <a:rPr lang="en-US" dirty="0" err="1"/>
                  <a:t>z</a:t>
                </a:r>
                <a:r>
                  <a:rPr lang="en-US" baseline="-25000" dirty="0" err="1"/>
                  <a:t>i</a:t>
                </a:r>
                <a:r>
                  <a:rPr lang="en-US" dirty="0"/>
                  <a:t>  is an example of a hidden  or  latent variable, since it is never observed in the training set.)</a:t>
                </a:r>
              </a:p>
              <a:p>
                <a:pPr marL="0" indent="0">
                  <a:buNone/>
                </a:pPr>
                <a:r>
                  <a:rPr lang="en-US" dirty="0"/>
                  <a:t>We can infer which cluster each data point belongs to by computing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𝑧</m:t>
                          </m:r>
                        </m:e>
                        <m:sub>
                          <m:r>
                            <a:rPr lang="en-US" b="0" i="1" smtClean="0">
                              <a:latin typeface="Cambria Math" charset="0"/>
                            </a:rPr>
                            <m:t>𝑖</m:t>
                          </m:r>
                        </m:sub>
                        <m:sup>
                          <m:r>
                            <a:rPr lang="en-US" b="0" i="1" smtClean="0">
                              <a:latin typeface="Cambria Math" charset="0"/>
                            </a:rPr>
                            <m:t>∗</m:t>
                          </m:r>
                        </m:sup>
                      </m:sSubSup>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𝑎𝑟𝑔𝑚𝑎𝑥</m:t>
                          </m:r>
                        </m:e>
                        <m:sub>
                          <m:r>
                            <a:rPr lang="en-US" b="0" i="1" smtClean="0">
                              <a:latin typeface="Cambria Math" charset="0"/>
                            </a:rPr>
                            <m:t>𝑘</m:t>
                          </m:r>
                        </m:sub>
                      </m:sSub>
                      <m:r>
                        <a:rPr lang="en-US" b="0" i="1" smtClean="0">
                          <a:latin typeface="Cambria Math" charset="0"/>
                        </a:rPr>
                        <m:t>𝑝</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𝑧</m:t>
                          </m:r>
                        </m:e>
                        <m:sub>
                          <m:r>
                            <a:rPr lang="en-US" b="0" i="1" smtClean="0">
                              <a:latin typeface="Cambria Math" charset="0"/>
                            </a:rPr>
                            <m:t>𝑖</m:t>
                          </m:r>
                        </m:sub>
                      </m:sSub>
                      <m:r>
                        <a:rPr lang="en-US" b="0" i="1" smtClean="0">
                          <a:latin typeface="Cambria Math" charset="0"/>
                        </a:rPr>
                        <m:t>=</m:t>
                      </m:r>
                      <m:r>
                        <a:rPr lang="en-US" b="0" i="1" smtClean="0">
                          <a:latin typeface="Cambria Math" charset="0"/>
                        </a:rPr>
                        <m:t>𝑘</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r>
                        <a:rPr lang="en-US" b="0" i="1" smtClean="0">
                          <a:latin typeface="Cambria Math" charset="0"/>
                        </a:rPr>
                        <m:t>𝐷</m:t>
                      </m:r>
                      <m:r>
                        <a:rPr lang="en-US" b="0" i="1" smtClean="0">
                          <a:latin typeface="Cambria Math"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44200" cy="5032375"/>
              </a:xfrm>
              <a:blipFill rotWithShape="0">
                <a:blip r:embed="rId3"/>
                <a:stretch>
                  <a:fillRect l="-1022" t="-3027"/>
                </a:stretch>
              </a:blipFill>
            </p:spPr>
            <p:txBody>
              <a:bodyPr/>
              <a:lstStyle/>
              <a:p>
                <a:r>
                  <a:rPr lang="en-US">
                    <a:noFill/>
                  </a:rPr>
                  <a:t> </a:t>
                </a:r>
              </a:p>
            </p:txBody>
          </p:sp>
        </mc:Fallback>
      </mc:AlternateContent>
    </p:spTree>
    <p:extLst>
      <p:ext uri="{BB962C8B-B14F-4D97-AF65-F5344CB8AC3E}">
        <p14:creationId xmlns:p14="http://schemas.microsoft.com/office/powerpoint/2010/main" val="49592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Discovering latent factors</a:t>
            </a:r>
          </a:p>
        </p:txBody>
      </p:sp>
      <p:sp>
        <p:nvSpPr>
          <p:cNvPr id="3" name="Content Placeholder 2"/>
          <p:cNvSpPr>
            <a:spLocks noGrp="1"/>
          </p:cNvSpPr>
          <p:nvPr>
            <p:ph idx="1"/>
          </p:nvPr>
        </p:nvSpPr>
        <p:spPr/>
        <p:txBody>
          <a:bodyPr>
            <a:normAutofit/>
          </a:bodyPr>
          <a:lstStyle/>
          <a:p>
            <a:r>
              <a:rPr lang="en-US" dirty="0"/>
              <a:t> When dealing with high dimensional data, it is often useful to reduce the dimensionality by projecting the data to a lower dimensional subspace which captures the “essence” of the data. This is called </a:t>
            </a:r>
            <a:r>
              <a:rPr lang="en-US" b="1" dirty="0"/>
              <a:t>dimensionality reduction</a:t>
            </a:r>
            <a:r>
              <a:rPr lang="en-US"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15792"/>
            <a:ext cx="10058400" cy="3442208"/>
          </a:xfrm>
          <a:prstGeom prst="rect">
            <a:avLst/>
          </a:prstGeom>
        </p:spPr>
      </p:pic>
    </p:spTree>
    <p:extLst>
      <p:ext uri="{BB962C8B-B14F-4D97-AF65-F5344CB8AC3E}">
        <p14:creationId xmlns:p14="http://schemas.microsoft.com/office/powerpoint/2010/main" val="199286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1.4 Some basic concepts in machine learning</a:t>
            </a:r>
          </a:p>
          <a:p>
            <a:pPr lvl="1"/>
            <a:r>
              <a:rPr lang="en-US" dirty="0"/>
              <a:t>1.4.1 Parametric vs non-parametric models</a:t>
            </a:r>
          </a:p>
          <a:p>
            <a:pPr lvl="1"/>
            <a:r>
              <a:rPr lang="en-US" dirty="0"/>
              <a:t>1.4.2 A simple non-parametric classifier: K -nearest neighbors</a:t>
            </a:r>
          </a:p>
          <a:p>
            <a:pPr lvl="1"/>
            <a:r>
              <a:rPr lang="en-US" dirty="0"/>
              <a:t>1.4.3 The curse of dimensionality</a:t>
            </a:r>
          </a:p>
          <a:p>
            <a:pPr lvl="1"/>
            <a:r>
              <a:rPr lang="en-US" dirty="0"/>
              <a:t>1.4.4 Parametric models for classification and regression</a:t>
            </a:r>
          </a:p>
          <a:p>
            <a:pPr lvl="1"/>
            <a:r>
              <a:rPr lang="en-US" dirty="0"/>
              <a:t>1.4.5 Linear regression</a:t>
            </a:r>
          </a:p>
          <a:p>
            <a:pPr lvl="1"/>
            <a:r>
              <a:rPr lang="en-US" dirty="0"/>
              <a:t>1.4.6 Logistic regression</a:t>
            </a:r>
          </a:p>
          <a:p>
            <a:pPr lvl="1"/>
            <a:r>
              <a:rPr lang="en-US" dirty="0"/>
              <a:t>1.4.7 </a:t>
            </a:r>
            <a:r>
              <a:rPr lang="en-US" dirty="0" err="1"/>
              <a:t>Overfitting</a:t>
            </a:r>
            <a:endParaRPr lang="en-US" dirty="0"/>
          </a:p>
          <a:p>
            <a:pPr lvl="1"/>
            <a:r>
              <a:rPr lang="en-US" dirty="0"/>
              <a:t>1.4.8 Model selection</a:t>
            </a:r>
          </a:p>
        </p:txBody>
      </p:sp>
    </p:spTree>
    <p:extLst>
      <p:ext uri="{BB962C8B-B14F-4D97-AF65-F5344CB8AC3E}">
        <p14:creationId xmlns:p14="http://schemas.microsoft.com/office/powerpoint/2010/main" val="101382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Some basic concepts in machine learning</a:t>
            </a:r>
            <a:br>
              <a:rPr lang="en-US" dirty="0"/>
            </a:br>
            <a:r>
              <a:rPr lang="en-US" dirty="0"/>
              <a:t> </a:t>
            </a:r>
            <a:r>
              <a:rPr lang="en-US" sz="2800" dirty="0"/>
              <a:t>1.4.1 Parametric vs non-parametric models </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Parametric model: fixed number of parameters </a:t>
            </a:r>
          </a:p>
          <a:p>
            <a:r>
              <a:rPr lang="en-US" dirty="0"/>
              <a:t>Nonparametric: the number of parameters grow with the amount of training data. </a:t>
            </a:r>
          </a:p>
          <a:p>
            <a:r>
              <a:rPr lang="en-US" dirty="0"/>
              <a:t>Parametric models have the advantage of often being faster to use, but the disadvantage of making stronger assumptions about the nature of the data distributions. </a:t>
            </a:r>
          </a:p>
          <a:p>
            <a:r>
              <a:rPr lang="en-US" dirty="0"/>
              <a:t>Nonparametric models are more flexible, but often computationally intractable for large datasets.</a:t>
            </a:r>
          </a:p>
        </p:txBody>
      </p:sp>
    </p:spTree>
    <p:extLst>
      <p:ext uri="{BB962C8B-B14F-4D97-AF65-F5344CB8AC3E}">
        <p14:creationId xmlns:p14="http://schemas.microsoft.com/office/powerpoint/2010/main" val="73673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97" y="4082903"/>
            <a:ext cx="10868119" cy="2775098"/>
          </a:xfrm>
          <a:prstGeom prst="rect">
            <a:avLst/>
          </a:prstGeom>
        </p:spPr>
      </p:pic>
      <p:sp>
        <p:nvSpPr>
          <p:cNvPr id="2" name="Title 1"/>
          <p:cNvSpPr>
            <a:spLocks noGrp="1"/>
          </p:cNvSpPr>
          <p:nvPr>
            <p:ph type="title"/>
          </p:nvPr>
        </p:nvSpPr>
        <p:spPr/>
        <p:txBody>
          <a:bodyPr/>
          <a:lstStyle/>
          <a:p>
            <a:r>
              <a:rPr lang="en-US" dirty="0"/>
              <a:t>1.4.2 A simple non-parametric classifier: K -nearest neighbors</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A simple example of a non-parametric classifier is the K nearest neighbor  (KNN ) classifier.</a:t>
            </a:r>
          </a:p>
          <a:p>
            <a:r>
              <a:rPr lang="en-US" dirty="0"/>
              <a:t>This simply “looks at” the K  points in the training set that are nearest to the test input x , counts how many members of each class are in this set, and returns that empirical fraction as the estimate</a:t>
            </a:r>
          </a:p>
        </p:txBody>
      </p:sp>
    </p:spTree>
    <p:extLst>
      <p:ext uri="{BB962C8B-B14F-4D97-AF65-F5344CB8AC3E}">
        <p14:creationId xmlns:p14="http://schemas.microsoft.com/office/powerpoint/2010/main" val="991901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Outline</a:t>
            </a:r>
          </a:p>
        </p:txBody>
      </p:sp>
      <p:sp>
        <p:nvSpPr>
          <p:cNvPr id="3" name="Content Placeholder 2"/>
          <p:cNvSpPr>
            <a:spLocks noGrp="1"/>
          </p:cNvSpPr>
          <p:nvPr>
            <p:ph idx="1"/>
          </p:nvPr>
        </p:nvSpPr>
        <p:spPr/>
        <p:txBody>
          <a:bodyPr>
            <a:normAutofit/>
          </a:bodyPr>
          <a:lstStyle/>
          <a:p>
            <a:r>
              <a:rPr lang="en-US" dirty="0"/>
              <a:t>1.1 Machine learning: what and why?</a:t>
            </a:r>
          </a:p>
          <a:p>
            <a:pPr lvl="1"/>
            <a:r>
              <a:rPr lang="en-US" dirty="0"/>
              <a:t>1.1.1 Types of machine learning</a:t>
            </a:r>
          </a:p>
          <a:p>
            <a:r>
              <a:rPr lang="en-US" dirty="0"/>
              <a:t>1.2 Supervised learning</a:t>
            </a:r>
          </a:p>
          <a:p>
            <a:pPr lvl="1"/>
            <a:r>
              <a:rPr lang="en-US" dirty="0"/>
              <a:t>1.2.1 Classification</a:t>
            </a:r>
          </a:p>
          <a:p>
            <a:pPr lvl="1"/>
            <a:r>
              <a:rPr lang="en-US" dirty="0"/>
              <a:t>1.2.2 Regression</a:t>
            </a:r>
          </a:p>
          <a:p>
            <a:r>
              <a:rPr lang="en-US" dirty="0"/>
              <a:t>1.3 Unsupervised learning</a:t>
            </a:r>
          </a:p>
          <a:p>
            <a:r>
              <a:rPr lang="en-US" dirty="0"/>
              <a:t>1.4 Some basic concepts in machine learning</a:t>
            </a:r>
          </a:p>
        </p:txBody>
      </p:sp>
    </p:spTree>
    <p:extLst>
      <p:ext uri="{BB962C8B-B14F-4D97-AF65-F5344CB8AC3E}">
        <p14:creationId xmlns:p14="http://schemas.microsoft.com/office/powerpoint/2010/main" val="12983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KNN classifier is simple and can work quite well, provided it is </a:t>
            </a:r>
            <a:r>
              <a:rPr lang="en-US" b="1" dirty="0"/>
              <a:t>given a good distance metric</a:t>
            </a:r>
          </a:p>
          <a:p>
            <a:r>
              <a:rPr lang="en-US" dirty="0"/>
              <a:t>and has </a:t>
            </a:r>
            <a:r>
              <a:rPr lang="en-US" b="1" dirty="0"/>
              <a:t>enough labeled training data</a:t>
            </a:r>
            <a:r>
              <a:rPr lang="en-US" dirty="0"/>
              <a:t>. In fact, it can be shown that the KNN classifier can come within a factor of 2 of the best possible performance if N →∞  (Cover and Hart 1967).</a:t>
            </a:r>
          </a:p>
          <a:p>
            <a:r>
              <a:rPr lang="en-US" dirty="0"/>
              <a:t>However, the main problem with KNN classifiers is that they do not work well with high dimensional inputs. The poor performance in high dimensional settings is due to the curse of dimensionality .</a:t>
            </a:r>
          </a:p>
        </p:txBody>
      </p:sp>
    </p:spTree>
    <p:extLst>
      <p:ext uri="{BB962C8B-B14F-4D97-AF65-F5344CB8AC3E}">
        <p14:creationId xmlns:p14="http://schemas.microsoft.com/office/powerpoint/2010/main" val="1501659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56266" b="33649"/>
          <a:stretch/>
        </p:blipFill>
        <p:spPr>
          <a:xfrm>
            <a:off x="9973340" y="0"/>
            <a:ext cx="2218660" cy="1889351"/>
          </a:xfrm>
          <a:prstGeom prst="rect">
            <a:avLst/>
          </a:prstGeom>
        </p:spPr>
      </p:pic>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pPr marL="0" indent="0">
              <a:buNone/>
            </a:pPr>
            <a:r>
              <a:rPr lang="en-US" dirty="0"/>
              <a:t>Consider applying a KNN classifier to data where the inputs are uniformly distributed in the D -dimensional unit cube. </a:t>
            </a:r>
          </a:p>
          <a:p>
            <a:pPr marL="0" indent="0">
              <a:buNone/>
            </a:pPr>
            <a:r>
              <a:rPr lang="en-US" dirty="0"/>
              <a:t>Suppose we estimate the density of class labels around a test point x  by “growing” a hyper-cube around x  until it contains a desired fraction f  of the data points. </a:t>
            </a:r>
          </a:p>
          <a:p>
            <a:pPr marL="0" indent="0">
              <a:buNone/>
            </a:pPr>
            <a:r>
              <a:rPr lang="en-US" dirty="0"/>
              <a:t>The expected edge length of this cube will be </a:t>
            </a:r>
            <a:r>
              <a:rPr lang="en-US" dirty="0" err="1"/>
              <a:t>e</a:t>
            </a:r>
            <a:r>
              <a:rPr lang="en-US" baseline="-25000" dirty="0" err="1"/>
              <a:t>D</a:t>
            </a:r>
            <a:r>
              <a:rPr lang="en-US" dirty="0"/>
              <a:t>(f) = f1/D . If D = 10 , and we want to base our estimate on 10%  of the data, we have e</a:t>
            </a:r>
            <a:r>
              <a:rPr lang="en-US" baseline="-25000" dirty="0"/>
              <a:t>10</a:t>
            </a:r>
            <a:r>
              <a:rPr lang="en-US" dirty="0"/>
              <a:t>(0.1) = 0.8 , so we need to extend the cube 80% along each dimension around x . </a:t>
            </a:r>
          </a:p>
          <a:p>
            <a:pPr marL="0" indent="0">
              <a:buNone/>
            </a:pPr>
            <a:r>
              <a:rPr lang="en-US" dirty="0"/>
              <a:t>Even if we only use 1% of the data, we find e</a:t>
            </a:r>
            <a:r>
              <a:rPr lang="en-US" baseline="-25000" dirty="0"/>
              <a:t>10</a:t>
            </a:r>
            <a:r>
              <a:rPr lang="en-US" dirty="0"/>
              <a:t>(0.01) = 0.63</a:t>
            </a:r>
          </a:p>
        </p:txBody>
      </p:sp>
    </p:spTree>
    <p:extLst>
      <p:ext uri="{BB962C8B-B14F-4D97-AF65-F5344CB8AC3E}">
        <p14:creationId xmlns:p14="http://schemas.microsoft.com/office/powerpoint/2010/main" val="1959681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 The curse of dimensionality (cont.)</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Consider applying a KNN classifier to data where the inputs are uniformly distributed in the D -dimensional unit cube. </a:t>
            </a:r>
          </a:p>
          <a:p>
            <a:r>
              <a:rPr lang="en-US" dirty="0"/>
              <a:t>Suppose we estimate the density of class labels around a test point x  by “growing” a hyper-cube around x  until it contains a desired fraction f  of the data points. The expected edge length of this cube will be </a:t>
            </a:r>
            <a:r>
              <a:rPr lang="en-US" dirty="0" err="1"/>
              <a:t>eD</a:t>
            </a:r>
            <a:r>
              <a:rPr lang="en-US" dirty="0"/>
              <a:t>(f) = f1/D . If D = 10 , and we want to base our estimate on 10%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278" y="254000"/>
            <a:ext cx="11765444" cy="6604000"/>
          </a:xfrm>
          <a:prstGeom prst="rect">
            <a:avLst/>
          </a:prstGeom>
        </p:spPr>
      </p:pic>
    </p:spTree>
    <p:extLst>
      <p:ext uri="{BB962C8B-B14F-4D97-AF65-F5344CB8AC3E}">
        <p14:creationId xmlns:p14="http://schemas.microsoft.com/office/powerpoint/2010/main" val="49312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1.4.4 Parametric models for classification and regression</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The main way to combat the curse of dimensionality is to make some assumptions about the nature of the data distribution (either p(</a:t>
            </a:r>
            <a:r>
              <a:rPr lang="en-US" dirty="0" err="1"/>
              <a:t>y|x</a:t>
            </a:r>
            <a:r>
              <a:rPr lang="en-US" dirty="0"/>
              <a:t>)  for a supervised problem or p(x)  for an unsupervised problem). </a:t>
            </a:r>
          </a:p>
          <a:p>
            <a:r>
              <a:rPr lang="en-US" dirty="0"/>
              <a:t>These assumptions, known as </a:t>
            </a:r>
            <a:r>
              <a:rPr lang="en-US" b="1" dirty="0"/>
              <a:t>inductive bias</a:t>
            </a:r>
            <a:r>
              <a:rPr lang="en-US" dirty="0"/>
              <a:t>, are often embodied in the form of a parametric model, which is a statistical model with a fixed number of parameters.</a:t>
            </a:r>
          </a:p>
          <a:p>
            <a:r>
              <a:rPr lang="en-US" dirty="0"/>
              <a:t>we briefly describe two widely used examples; we will revisit these and other models in much greater depth later in the book.</a:t>
            </a:r>
          </a:p>
        </p:txBody>
      </p:sp>
    </p:spTree>
    <p:extLst>
      <p:ext uri="{BB962C8B-B14F-4D97-AF65-F5344CB8AC3E}">
        <p14:creationId xmlns:p14="http://schemas.microsoft.com/office/powerpoint/2010/main" val="1434895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8224" y="1825625"/>
                <a:ext cx="11353800" cy="4351338"/>
              </a:xfrm>
            </p:spPr>
            <p:txBody>
              <a:bodyPr>
                <a:normAutofit/>
              </a:bodyPr>
              <a:lstStyle/>
              <a:p>
                <a:r>
                  <a:rPr lang="en-US" dirty="0"/>
                  <a:t>One of the most widely used models for regression is known as </a:t>
                </a:r>
                <a:r>
                  <a:rPr lang="en-US" b="1" dirty="0"/>
                  <a:t>linear regression</a:t>
                </a:r>
                <a:r>
                  <a:rPr lang="en-US" dirty="0"/>
                  <a:t>.</a:t>
                </a:r>
              </a:p>
              <a:p>
                <a:r>
                  <a:rPr lang="en-US" dirty="0"/>
                  <a:t>This asserts that the response is a linear function of the inputs. </a:t>
                </a:r>
              </a:p>
              <a:p>
                <a:r>
                  <a:rPr lang="en-US" dirty="0"/>
                  <a:t>This can be written as follows:</a:t>
                </a:r>
              </a:p>
              <a:p>
                <a:pPr marL="0" indent="0">
                  <a:buNone/>
                </a:pPr>
                <a:endParaRPr lang="en-US" dirty="0"/>
              </a:p>
              <a:p>
                <a:pPr marL="0" indent="0">
                  <a:buNone/>
                </a:pPr>
                <a:endParaRPr lang="pl-PL" dirty="0"/>
              </a:p>
              <a:p>
                <a:r>
                  <a:rPr lang="pl-PL" dirty="0" err="1"/>
                  <a:t>where</a:t>
                </a:r>
                <a:r>
                  <a:rPr lang="pl-PL" dirty="0"/>
                  <a:t> </a:t>
                </a:r>
                <a:r>
                  <a:rPr lang="pl-PL" dirty="0" err="1"/>
                  <a:t>w</a:t>
                </a:r>
                <a:r>
                  <a:rPr lang="pl-PL" baseline="30000" dirty="0" err="1"/>
                  <a:t>T</a:t>
                </a:r>
                <a:r>
                  <a:rPr lang="pl-PL" dirty="0" err="1"/>
                  <a:t>x</a:t>
                </a:r>
                <a:r>
                  <a:rPr lang="pl-PL" dirty="0"/>
                  <a:t>  </a:t>
                </a:r>
                <a:r>
                  <a:rPr lang="pl-PL" dirty="0" err="1"/>
                  <a:t>represents</a:t>
                </a:r>
                <a:r>
                  <a:rPr lang="pl-PL" dirty="0"/>
                  <a:t> the </a:t>
                </a:r>
                <a:r>
                  <a:rPr lang="pl-PL" dirty="0" err="1"/>
                  <a:t>inner</a:t>
                </a:r>
                <a:r>
                  <a:rPr lang="pl-PL" dirty="0"/>
                  <a:t> </a:t>
                </a:r>
                <a:r>
                  <a:rPr lang="pl-PL" dirty="0" err="1"/>
                  <a:t>or</a:t>
                </a:r>
                <a:r>
                  <a:rPr lang="pl-PL" dirty="0"/>
                  <a:t> </a:t>
                </a:r>
                <a:r>
                  <a:rPr lang="pl-PL" b="1" dirty="0" err="1"/>
                  <a:t>scalar</a:t>
                </a:r>
                <a:r>
                  <a:rPr lang="pl-PL" b="1" dirty="0"/>
                  <a:t> </a:t>
                </a:r>
                <a:r>
                  <a:rPr lang="pl-PL" b="1" dirty="0" err="1"/>
                  <a:t>product</a:t>
                </a:r>
                <a:r>
                  <a:rPr lang="pl-PL" dirty="0"/>
                  <a:t>  </a:t>
                </a:r>
                <a:r>
                  <a:rPr lang="pl-PL" dirty="0" err="1"/>
                  <a:t>between</a:t>
                </a:r>
                <a:r>
                  <a:rPr lang="pl-PL" dirty="0"/>
                  <a:t> the </a:t>
                </a:r>
                <a:r>
                  <a:rPr lang="pl-PL" dirty="0" err="1"/>
                  <a:t>input</a:t>
                </a:r>
                <a:r>
                  <a:rPr lang="pl-PL" dirty="0"/>
                  <a:t> </a:t>
                </a:r>
                <a:r>
                  <a:rPr lang="pl-PL" dirty="0" err="1"/>
                  <a:t>vector</a:t>
                </a:r>
                <a:r>
                  <a:rPr lang="pl-PL" dirty="0"/>
                  <a:t> x  and the </a:t>
                </a:r>
                <a:r>
                  <a:rPr lang="pl-PL" dirty="0" err="1"/>
                  <a:t>model’s</a:t>
                </a:r>
                <a:r>
                  <a:rPr lang="pl-PL" dirty="0"/>
                  <a:t> </a:t>
                </a:r>
                <a:r>
                  <a:rPr lang="pl-PL" b="1" dirty="0" err="1"/>
                  <a:t>weight</a:t>
                </a:r>
                <a:r>
                  <a:rPr lang="pl-PL" b="1" dirty="0"/>
                  <a:t> </a:t>
                </a:r>
                <a:r>
                  <a:rPr lang="pl-PL" b="1" dirty="0" err="1"/>
                  <a:t>vector</a:t>
                </a:r>
                <a:r>
                  <a:rPr lang="pl-PL" dirty="0"/>
                  <a:t> w, and </a:t>
                </a:r>
                <a14:m>
                  <m:oMath xmlns:m="http://schemas.openxmlformats.org/officeDocument/2006/math">
                    <m:r>
                      <a:rPr lang="pl-PL" i="1" smtClean="0">
                        <a:latin typeface="Cambria Math" charset="0"/>
                        <a:ea typeface="Cambria Math" charset="0"/>
                        <a:cs typeface="Cambria Math" charset="0"/>
                      </a:rPr>
                      <m:t>𝜀</m:t>
                    </m:r>
                  </m:oMath>
                </a14:m>
                <a:r>
                  <a:rPr lang="pl-PL" dirty="0"/>
                  <a:t> </a:t>
                </a:r>
                <a:r>
                  <a:rPr lang="pl-PL" dirty="0" err="1"/>
                  <a:t>is</a:t>
                </a:r>
                <a:r>
                  <a:rPr lang="pl-PL" dirty="0"/>
                  <a:t> the </a:t>
                </a:r>
                <a:r>
                  <a:rPr lang="pl-PL" b="1" dirty="0" err="1"/>
                  <a:t>residual</a:t>
                </a:r>
                <a:r>
                  <a:rPr lang="pl-PL" b="1" dirty="0"/>
                  <a:t> error  </a:t>
                </a:r>
                <a:r>
                  <a:rPr lang="pl-PL" dirty="0" err="1"/>
                  <a:t>between</a:t>
                </a:r>
                <a:r>
                  <a:rPr lang="pl-PL" dirty="0"/>
                  <a:t> </a:t>
                </a:r>
                <a:r>
                  <a:rPr lang="pl-PL" dirty="0" err="1"/>
                  <a:t>our</a:t>
                </a:r>
                <a:r>
                  <a:rPr lang="pl-PL" dirty="0"/>
                  <a:t> </a:t>
                </a:r>
                <a:r>
                  <a:rPr lang="pl-PL" dirty="0" err="1"/>
                  <a:t>linear</a:t>
                </a:r>
                <a:r>
                  <a:rPr lang="pl-PL" dirty="0"/>
                  <a:t> </a:t>
                </a:r>
                <a:r>
                  <a:rPr lang="pl-PL" dirty="0" err="1"/>
                  <a:t>predictions</a:t>
                </a:r>
                <a:r>
                  <a:rPr lang="pl-PL" dirty="0"/>
                  <a:t> and the </a:t>
                </a:r>
                <a:r>
                  <a:rPr lang="pl-PL" dirty="0" err="1"/>
                  <a:t>true</a:t>
                </a:r>
                <a:r>
                  <a:rPr lang="pl-PL" dirty="0"/>
                  <a:t> </a:t>
                </a:r>
                <a:r>
                  <a:rPr lang="pl-PL" dirty="0" err="1"/>
                  <a:t>response</a:t>
                </a:r>
                <a:r>
                  <a:rPr lang="pl-P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8224" y="1825625"/>
                <a:ext cx="11353800" cy="4351338"/>
              </a:xfrm>
              <a:blipFill rotWithShape="0">
                <a:blip r:embed="rId3"/>
                <a:stretch>
                  <a:fillRect l="-967" t="-2241" b="-140"/>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387" y="3394996"/>
            <a:ext cx="4761724" cy="1339235"/>
          </a:xfrm>
          <a:prstGeom prst="rect">
            <a:avLst/>
          </a:prstGeom>
        </p:spPr>
      </p:pic>
    </p:spTree>
    <p:extLst>
      <p:ext uri="{BB962C8B-B14F-4D97-AF65-F5344CB8AC3E}">
        <p14:creationId xmlns:p14="http://schemas.microsoft.com/office/powerpoint/2010/main" val="1829197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a:t>
            </a:r>
            <a:br>
              <a:rPr lang="en-US" dirty="0"/>
            </a:br>
            <a:r>
              <a:rPr lang="en-US" dirty="0"/>
              <a:t>(cont.)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571" y="2831814"/>
            <a:ext cx="11639287" cy="3654046"/>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r="46538" b="34387"/>
          <a:stretch/>
        </p:blipFill>
        <p:spPr>
          <a:xfrm>
            <a:off x="7017488" y="0"/>
            <a:ext cx="5174512" cy="2831814"/>
          </a:xfrm>
          <a:prstGeom prst="rect">
            <a:avLst/>
          </a:prstGeom>
        </p:spPr>
      </p:pic>
    </p:spTree>
    <p:extLst>
      <p:ext uri="{BB962C8B-B14F-4D97-AF65-F5344CB8AC3E}">
        <p14:creationId xmlns:p14="http://schemas.microsoft.com/office/powerpoint/2010/main" val="1026565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a:xfrm>
            <a:off x="425302" y="1825624"/>
            <a:ext cx="11313042" cy="4872887"/>
          </a:xfrm>
        </p:spPr>
        <p:txBody>
          <a:bodyPr>
            <a:normAutofit lnSpcReduction="10000"/>
          </a:bodyPr>
          <a:lstStyle/>
          <a:p>
            <a:pPr marL="0" indent="0">
              <a:buNone/>
            </a:pPr>
            <a:r>
              <a:rPr lang="en-US" dirty="0"/>
              <a:t>For example, suppose the input is 1 dimensional. We can represent the expected response as follows:</a:t>
            </a:r>
          </a:p>
          <a:p>
            <a:pPr marL="0" indent="0">
              <a:buNone/>
            </a:pPr>
            <a:r>
              <a:rPr lang="de-DE" dirty="0"/>
              <a:t>				        </a:t>
            </a:r>
          </a:p>
          <a:p>
            <a:pPr marL="0" indent="0">
              <a:buNone/>
            </a:pPr>
            <a:r>
              <a:rPr lang="de-DE" dirty="0"/>
              <a:t>	</a:t>
            </a:r>
            <a:r>
              <a:rPr lang="de-DE" dirty="0" err="1"/>
              <a:t>where</a:t>
            </a:r>
            <a:r>
              <a:rPr lang="de-DE" dirty="0"/>
              <a:t>,</a:t>
            </a:r>
          </a:p>
          <a:p>
            <a:pPr marL="0" indent="0">
              <a:buNone/>
            </a:pPr>
            <a:r>
              <a:rPr lang="de-DE" dirty="0"/>
              <a:t>	w</a:t>
            </a:r>
            <a:r>
              <a:rPr lang="de-DE" baseline="-25000" dirty="0"/>
              <a:t>0</a:t>
            </a:r>
            <a:r>
              <a:rPr lang="de-DE" dirty="0"/>
              <a:t> </a:t>
            </a:r>
            <a:r>
              <a:rPr lang="de-DE" dirty="0" err="1"/>
              <a:t>is</a:t>
            </a:r>
            <a:r>
              <a:rPr lang="de-DE" dirty="0"/>
              <a:t> </a:t>
            </a:r>
            <a:r>
              <a:rPr lang="de-DE" dirty="0" err="1"/>
              <a:t>the</a:t>
            </a:r>
            <a:r>
              <a:rPr lang="de-DE" dirty="0"/>
              <a:t> </a:t>
            </a:r>
            <a:r>
              <a:rPr lang="de-DE" dirty="0" err="1"/>
              <a:t>intercept</a:t>
            </a:r>
            <a:r>
              <a:rPr lang="de-DE" dirty="0"/>
              <a:t> </a:t>
            </a:r>
            <a:r>
              <a:rPr lang="de-DE" dirty="0" err="1"/>
              <a:t>or</a:t>
            </a:r>
            <a:r>
              <a:rPr lang="de-DE" dirty="0"/>
              <a:t> </a:t>
            </a:r>
            <a:r>
              <a:rPr lang="de-DE" dirty="0" err="1"/>
              <a:t>bias</a:t>
            </a:r>
            <a:r>
              <a:rPr lang="de-DE" dirty="0"/>
              <a:t> </a:t>
            </a:r>
            <a:r>
              <a:rPr lang="de-DE" dirty="0" err="1"/>
              <a:t>term</a:t>
            </a:r>
            <a:r>
              <a:rPr lang="de-DE" dirty="0"/>
              <a:t>, </a:t>
            </a:r>
          </a:p>
          <a:p>
            <a:pPr marL="0" indent="0">
              <a:buNone/>
            </a:pPr>
            <a:r>
              <a:rPr lang="de-DE" dirty="0"/>
              <a:t>	w1  </a:t>
            </a:r>
            <a:r>
              <a:rPr lang="de-DE" dirty="0" err="1"/>
              <a:t>is</a:t>
            </a:r>
            <a:r>
              <a:rPr lang="de-DE" dirty="0"/>
              <a:t> </a:t>
            </a:r>
            <a:r>
              <a:rPr lang="de-DE" dirty="0" err="1"/>
              <a:t>the</a:t>
            </a:r>
            <a:r>
              <a:rPr lang="de-DE" dirty="0"/>
              <a:t> </a:t>
            </a:r>
            <a:r>
              <a:rPr lang="de-DE" dirty="0" err="1"/>
              <a:t>slope</a:t>
            </a:r>
            <a:r>
              <a:rPr lang="de-DE" dirty="0"/>
              <a:t>, </a:t>
            </a:r>
            <a:r>
              <a:rPr lang="de-DE" dirty="0" err="1"/>
              <a:t>and</a:t>
            </a:r>
            <a:r>
              <a:rPr lang="de-DE" dirty="0"/>
              <a:t> </a:t>
            </a:r>
            <a:r>
              <a:rPr lang="de-DE" dirty="0" err="1"/>
              <a:t>where</a:t>
            </a:r>
            <a:r>
              <a:rPr lang="de-DE" dirty="0"/>
              <a:t> </a:t>
            </a:r>
          </a:p>
          <a:p>
            <a:pPr marL="936625" indent="-936625">
              <a:buNone/>
            </a:pPr>
            <a:r>
              <a:rPr lang="de-DE" dirty="0"/>
              <a:t>	</a:t>
            </a:r>
            <a:r>
              <a:rPr lang="de-DE" dirty="0" err="1"/>
              <a:t>we</a:t>
            </a:r>
            <a:r>
              <a:rPr lang="de-DE" dirty="0"/>
              <a:t> </a:t>
            </a:r>
            <a:r>
              <a:rPr lang="de-DE" dirty="0" err="1"/>
              <a:t>have</a:t>
            </a:r>
            <a:r>
              <a:rPr lang="de-DE" dirty="0"/>
              <a:t> </a:t>
            </a:r>
            <a:r>
              <a:rPr lang="de-DE" dirty="0" err="1"/>
              <a:t>defined</a:t>
            </a:r>
            <a:r>
              <a:rPr lang="de-DE" dirty="0"/>
              <a:t> </a:t>
            </a:r>
            <a:r>
              <a:rPr lang="de-DE" dirty="0" err="1"/>
              <a:t>the</a:t>
            </a:r>
            <a:r>
              <a:rPr lang="de-DE" dirty="0"/>
              <a:t> </a:t>
            </a:r>
            <a:r>
              <a:rPr lang="de-DE" dirty="0" err="1"/>
              <a:t>vector</a:t>
            </a:r>
            <a:r>
              <a:rPr lang="de-DE" dirty="0"/>
              <a:t>		  (</a:t>
            </a:r>
            <a:r>
              <a:rPr lang="de-DE" dirty="0" err="1"/>
              <a:t>Prepending</a:t>
            </a:r>
            <a:r>
              <a:rPr lang="de-DE" dirty="0"/>
              <a:t> a </a:t>
            </a:r>
            <a:r>
              <a:rPr lang="de-DE" dirty="0" err="1"/>
              <a:t>constant</a:t>
            </a:r>
            <a:r>
              <a:rPr lang="de-DE" dirty="0"/>
              <a:t> 1 </a:t>
            </a:r>
            <a:r>
              <a:rPr lang="de-DE" dirty="0" err="1"/>
              <a:t>term</a:t>
            </a:r>
            <a:r>
              <a:rPr lang="de-DE" dirty="0"/>
              <a:t> </a:t>
            </a:r>
            <a:r>
              <a:rPr lang="de-DE" dirty="0" err="1"/>
              <a:t>to</a:t>
            </a:r>
            <a:r>
              <a:rPr lang="de-DE" dirty="0"/>
              <a:t> an </a:t>
            </a:r>
            <a:r>
              <a:rPr lang="de-DE" dirty="0" err="1"/>
              <a:t>input</a:t>
            </a:r>
            <a:r>
              <a:rPr lang="de-DE" dirty="0"/>
              <a:t> </a:t>
            </a:r>
            <a:r>
              <a:rPr lang="de-DE" dirty="0" err="1"/>
              <a:t>vector</a:t>
            </a:r>
            <a:r>
              <a:rPr lang="de-DE" dirty="0"/>
              <a:t> </a:t>
            </a:r>
            <a:r>
              <a:rPr lang="de-DE" dirty="0" err="1"/>
              <a:t>allows</a:t>
            </a:r>
            <a:r>
              <a:rPr lang="de-DE" dirty="0"/>
              <a:t> </a:t>
            </a:r>
            <a:r>
              <a:rPr lang="de-DE" dirty="0" err="1"/>
              <a:t>us</a:t>
            </a:r>
            <a:r>
              <a:rPr lang="de-DE" dirty="0"/>
              <a:t> </a:t>
            </a:r>
            <a:r>
              <a:rPr lang="de-DE" dirty="0" err="1"/>
              <a:t>to</a:t>
            </a:r>
            <a:r>
              <a:rPr lang="de-DE" dirty="0"/>
              <a:t> </a:t>
            </a:r>
            <a:r>
              <a:rPr lang="de-DE" dirty="0" err="1"/>
              <a:t>combine</a:t>
            </a:r>
            <a:r>
              <a:rPr lang="de-DE" dirty="0"/>
              <a:t> </a:t>
            </a:r>
            <a:r>
              <a:rPr lang="de-DE" dirty="0" err="1"/>
              <a:t>the</a:t>
            </a:r>
            <a:r>
              <a:rPr lang="de-DE" dirty="0"/>
              <a:t> </a:t>
            </a:r>
            <a:r>
              <a:rPr lang="de-DE" dirty="0" err="1"/>
              <a:t>intercept</a:t>
            </a:r>
            <a:r>
              <a:rPr lang="de-DE" dirty="0"/>
              <a:t> </a:t>
            </a:r>
            <a:r>
              <a:rPr lang="de-DE" dirty="0" err="1"/>
              <a:t>term</a:t>
            </a:r>
            <a:r>
              <a:rPr lang="de-DE" dirty="0"/>
              <a:t> </a:t>
            </a:r>
            <a:r>
              <a:rPr lang="de-DE" dirty="0" err="1"/>
              <a:t>with</a:t>
            </a:r>
            <a:r>
              <a:rPr lang="de-DE" dirty="0"/>
              <a:t> </a:t>
            </a:r>
            <a:r>
              <a:rPr lang="de-DE" dirty="0" err="1"/>
              <a:t>the</a:t>
            </a:r>
            <a:r>
              <a:rPr lang="de-DE" dirty="0"/>
              <a:t> </a:t>
            </a:r>
            <a:r>
              <a:rPr lang="de-DE" dirty="0" err="1"/>
              <a:t>other</a:t>
            </a:r>
            <a:r>
              <a:rPr lang="de-DE" dirty="0"/>
              <a:t> </a:t>
            </a:r>
            <a:r>
              <a:rPr lang="de-DE" dirty="0" err="1"/>
              <a:t>terms</a:t>
            </a:r>
            <a:r>
              <a:rPr lang="de-DE" dirty="0"/>
              <a:t>) </a:t>
            </a:r>
          </a:p>
          <a:p>
            <a:pPr marL="893763" indent="-893763">
              <a:buNone/>
            </a:pPr>
            <a:r>
              <a:rPr lang="de-DE" dirty="0"/>
              <a:t>	</a:t>
            </a:r>
            <a:r>
              <a:rPr lang="de-DE" dirty="0" err="1"/>
              <a:t>If</a:t>
            </a:r>
            <a:r>
              <a:rPr lang="de-DE" dirty="0"/>
              <a:t> w1  </a:t>
            </a:r>
            <a:r>
              <a:rPr lang="de-DE" dirty="0" err="1"/>
              <a:t>is</a:t>
            </a:r>
            <a:r>
              <a:rPr lang="de-DE" dirty="0"/>
              <a:t> positive, </a:t>
            </a:r>
            <a:r>
              <a:rPr lang="de-DE" dirty="0" err="1"/>
              <a:t>it</a:t>
            </a:r>
            <a:r>
              <a:rPr lang="de-DE" dirty="0"/>
              <a:t> </a:t>
            </a:r>
            <a:r>
              <a:rPr lang="de-DE" dirty="0" err="1"/>
              <a:t>means</a:t>
            </a:r>
            <a:r>
              <a:rPr lang="de-DE" dirty="0"/>
              <a:t> </a:t>
            </a:r>
            <a:r>
              <a:rPr lang="de-DE" dirty="0" err="1"/>
              <a:t>we</a:t>
            </a:r>
            <a:r>
              <a:rPr lang="de-DE" dirty="0"/>
              <a:t> </a:t>
            </a:r>
            <a:r>
              <a:rPr lang="de-DE" dirty="0" err="1"/>
              <a:t>expect</a:t>
            </a:r>
            <a:r>
              <a:rPr lang="de-DE" dirty="0"/>
              <a:t> </a:t>
            </a:r>
            <a:r>
              <a:rPr lang="de-DE" dirty="0" err="1"/>
              <a:t>the</a:t>
            </a:r>
            <a:r>
              <a:rPr lang="de-DE" dirty="0"/>
              <a:t> </a:t>
            </a:r>
            <a:r>
              <a:rPr lang="de-DE" dirty="0" err="1"/>
              <a:t>output</a:t>
            </a:r>
            <a:r>
              <a:rPr lang="de-DE" dirty="0"/>
              <a:t> </a:t>
            </a:r>
            <a:r>
              <a:rPr lang="de-DE" dirty="0" err="1"/>
              <a:t>to</a:t>
            </a:r>
            <a:r>
              <a:rPr lang="de-DE" dirty="0"/>
              <a:t> </a:t>
            </a:r>
            <a:r>
              <a:rPr lang="de-DE" dirty="0" err="1"/>
              <a:t>increase</a:t>
            </a:r>
            <a:r>
              <a:rPr lang="de-DE" dirty="0"/>
              <a:t> </a:t>
            </a:r>
            <a:r>
              <a:rPr lang="de-DE" dirty="0" err="1"/>
              <a:t>as</a:t>
            </a:r>
            <a:r>
              <a:rPr lang="de-DE" dirty="0"/>
              <a:t> </a:t>
            </a:r>
            <a:r>
              <a:rPr lang="de-DE" dirty="0" err="1"/>
              <a:t>the</a:t>
            </a:r>
            <a:r>
              <a:rPr lang="de-DE" dirty="0"/>
              <a:t> </a:t>
            </a:r>
            <a:r>
              <a:rPr lang="de-DE" dirty="0" err="1"/>
              <a:t>input</a:t>
            </a:r>
            <a:r>
              <a:rPr lang="de-DE" dirty="0"/>
              <a:t> </a:t>
            </a:r>
            <a:r>
              <a:rPr lang="de-DE" dirty="0" err="1"/>
              <a:t>increases</a:t>
            </a:r>
            <a:r>
              <a:rPr lang="de-DE" dirty="0"/>
              <a:t>.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852" y="2612290"/>
            <a:ext cx="4457974" cy="720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974" y="4490392"/>
            <a:ext cx="1397000" cy="469900"/>
          </a:xfrm>
          <a:prstGeom prst="rect">
            <a:avLst/>
          </a:prstGeom>
        </p:spPr>
      </p:pic>
    </p:spTree>
    <p:extLst>
      <p:ext uri="{BB962C8B-B14F-4D97-AF65-F5344CB8AC3E}">
        <p14:creationId xmlns:p14="http://schemas.microsoft.com/office/powerpoint/2010/main" val="1132076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sp>
        <p:nvSpPr>
          <p:cNvPr id="3" name="Content Placeholder 2"/>
          <p:cNvSpPr>
            <a:spLocks noGrp="1"/>
          </p:cNvSpPr>
          <p:nvPr>
            <p:ph idx="1"/>
          </p:nvPr>
        </p:nvSpPr>
        <p:spPr/>
        <p:txBody>
          <a:bodyPr>
            <a:normAutofit/>
          </a:bodyPr>
          <a:lstStyle/>
          <a:p>
            <a:r>
              <a:rPr lang="en-US" dirty="0"/>
              <a:t>This is known as basis function expansion . For example, Figure 1.18 illustrates the case where</a:t>
            </a:r>
          </a:p>
          <a:p>
            <a:r>
              <a:rPr lang="en-US" dirty="0" err="1"/>
              <a:t>φ</a:t>
            </a:r>
            <a:r>
              <a:rPr lang="en-US" dirty="0"/>
              <a:t>(x) = [1, x, x2, . . . , </a:t>
            </a:r>
            <a:r>
              <a:rPr lang="en-US" dirty="0" err="1"/>
              <a:t>xd</a:t>
            </a:r>
            <a:r>
              <a:rPr lang="en-US" dirty="0"/>
              <a:t>] , for d = 14  and d = 20 ; this is known as </a:t>
            </a:r>
            <a:r>
              <a:rPr lang="en-US" b="1" dirty="0"/>
              <a:t>polynomial regression</a:t>
            </a:r>
            <a:r>
              <a:rPr lang="en-US" dirty="0"/>
              <a:t> .</a:t>
            </a:r>
          </a:p>
          <a:p>
            <a:r>
              <a:rPr lang="en-US" dirty="0"/>
              <a:t>We will consider other kinds of basis functions later in the book. In fact, many popular machine learning methods — such as support vector machines, neural networks, classification and regression trees, etc. — can be seen as just different ways of estimating basis functions from data, as we discuss in Chapters 14 and 16.</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1" y="1825625"/>
            <a:ext cx="11774641" cy="3845589"/>
          </a:xfrm>
          <a:prstGeom prst="rect">
            <a:avLst/>
          </a:prstGeom>
        </p:spPr>
      </p:pic>
    </p:spTree>
    <p:extLst>
      <p:ext uri="{BB962C8B-B14F-4D97-AF65-F5344CB8AC3E}">
        <p14:creationId xmlns:p14="http://schemas.microsoft.com/office/powerpoint/2010/main" val="93035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1.4.5 Linear regression (cont.)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8900" y="2293144"/>
            <a:ext cx="9474200" cy="3416300"/>
          </a:xfrm>
        </p:spPr>
      </p:pic>
    </p:spTree>
    <p:extLst>
      <p:ext uri="{BB962C8B-B14F-4D97-AF65-F5344CB8AC3E}">
        <p14:creationId xmlns:p14="http://schemas.microsoft.com/office/powerpoint/2010/main" val="1099358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124" y="5607050"/>
            <a:ext cx="6324600" cy="1409700"/>
          </a:xfrm>
          <a:prstGeom prst="rect">
            <a:avLst/>
          </a:prstGeom>
        </p:spPr>
      </p:pic>
      <p:sp>
        <p:nvSpPr>
          <p:cNvPr id="2" name="Title 1"/>
          <p:cNvSpPr>
            <a:spLocks noGrp="1"/>
          </p:cNvSpPr>
          <p:nvPr>
            <p:ph type="title"/>
          </p:nvPr>
        </p:nvSpPr>
        <p:spPr/>
        <p:txBody>
          <a:bodyPr/>
          <a:lstStyle/>
          <a:p>
            <a:r>
              <a:rPr lang="en-US" dirty="0"/>
              <a:t>1.4.6 Logistic regression</a:t>
            </a:r>
          </a:p>
        </p:txBody>
      </p:sp>
      <p:sp>
        <p:nvSpPr>
          <p:cNvPr id="3" name="Content Placeholder 2"/>
          <p:cNvSpPr>
            <a:spLocks noGrp="1"/>
          </p:cNvSpPr>
          <p:nvPr>
            <p:ph idx="1"/>
          </p:nvPr>
        </p:nvSpPr>
        <p:spPr>
          <a:xfrm>
            <a:off x="361508" y="1825625"/>
            <a:ext cx="11569938" cy="4351338"/>
          </a:xfrm>
        </p:spPr>
        <p:txBody>
          <a:bodyPr>
            <a:noAutofit/>
          </a:bodyPr>
          <a:lstStyle/>
          <a:p>
            <a:r>
              <a:rPr lang="en-US" sz="3200" dirty="0"/>
              <a:t>We can generalize linear regression to the (binary) classification setting by making two changes:</a:t>
            </a:r>
          </a:p>
          <a:p>
            <a:pPr marL="971550" lvl="1" indent="-514350">
              <a:buFont typeface="+mj-lt"/>
              <a:buAutoNum type="arabicPeriod"/>
            </a:pPr>
            <a:r>
              <a:rPr lang="en-US" sz="2800" dirty="0"/>
              <a:t>replace the Gaussian distribution for y  with a Bernoulli  distribution, which is more appropriate for the case when the response is binary, y ∈ {0, 1}. That is, we use </a:t>
            </a:r>
            <a:r>
              <a:rPr lang="is-IS" sz="2800" dirty="0"/>
              <a:t>p(y|x,w) = Ber(y|μ(x)), </a:t>
            </a:r>
            <a:r>
              <a:rPr lang="en-US" sz="2800" dirty="0"/>
              <a:t>where μ(x) = E [</a:t>
            </a:r>
            <a:r>
              <a:rPr lang="en-US" sz="2800" dirty="0" err="1"/>
              <a:t>y|x</a:t>
            </a:r>
            <a:r>
              <a:rPr lang="en-US" sz="2800" dirty="0"/>
              <a:t>] = p(y = 1|x) . </a:t>
            </a:r>
          </a:p>
          <a:p>
            <a:pPr marL="971550" lvl="1" indent="-514350">
              <a:buFont typeface="+mj-lt"/>
              <a:buAutoNum type="arabicPeriod"/>
            </a:pPr>
            <a:r>
              <a:rPr lang="en-US" sz="2800" dirty="0"/>
              <a:t>compute a linear combination of the inputs, as before, but then we pass this through a function that ensures 0 ≤ μ(x) ≤ 1  by defining </a:t>
            </a:r>
            <a:r>
              <a:rPr lang="is-IS" sz="2800" dirty="0"/>
              <a:t>μ(x) = sigm(w</a:t>
            </a:r>
            <a:r>
              <a:rPr lang="is-IS" sz="2800" baseline="30000" dirty="0"/>
              <a:t>T</a:t>
            </a:r>
            <a:r>
              <a:rPr lang="is-IS" sz="2800" dirty="0"/>
              <a:t>x), </a:t>
            </a:r>
            <a:r>
              <a:rPr lang="en-US" sz="2800" dirty="0"/>
              <a:t>where </a:t>
            </a:r>
            <a:r>
              <a:rPr lang="en-US" sz="2800" dirty="0" err="1"/>
              <a:t>sigm</a:t>
            </a:r>
            <a:r>
              <a:rPr lang="en-US" sz="2800" dirty="0"/>
              <a:t>(</a:t>
            </a:r>
            <a:r>
              <a:rPr lang="en-US" sz="2800" dirty="0" err="1"/>
              <a:t>η</a:t>
            </a:r>
            <a:r>
              <a:rPr lang="en-US" sz="2800" dirty="0"/>
              <a:t>)  refers to the </a:t>
            </a:r>
            <a:r>
              <a:rPr lang="en-US" sz="2800" b="1" u="sng" dirty="0"/>
              <a:t>sigmoid</a:t>
            </a:r>
            <a:r>
              <a:rPr lang="en-US" sz="2800" dirty="0"/>
              <a:t> function (also known as the </a:t>
            </a:r>
            <a:r>
              <a:rPr lang="en-US" sz="2800" b="1" u="sng" dirty="0"/>
              <a:t>logistic</a:t>
            </a:r>
            <a:r>
              <a:rPr lang="en-US" sz="2800" dirty="0"/>
              <a:t> or </a:t>
            </a:r>
            <a:r>
              <a:rPr lang="en-US" sz="2800" b="1" u="sng" dirty="0" err="1"/>
              <a:t>logit</a:t>
            </a:r>
            <a:r>
              <a:rPr lang="en-US" sz="2800" dirty="0"/>
              <a:t>  function).</a:t>
            </a:r>
          </a:p>
          <a:p>
            <a:r>
              <a:rPr lang="en-US" sz="3200" dirty="0"/>
              <a:t>This is defined as:</a:t>
            </a:r>
          </a:p>
        </p:txBody>
      </p:sp>
    </p:spTree>
    <p:extLst>
      <p:ext uri="{BB962C8B-B14F-4D97-AF65-F5344CB8AC3E}">
        <p14:creationId xmlns:p14="http://schemas.microsoft.com/office/powerpoint/2010/main" val="3204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a:t>
            </a:r>
          </a:p>
        </p:txBody>
      </p:sp>
      <p:sp>
        <p:nvSpPr>
          <p:cNvPr id="3" name="Content Placeholder 2"/>
          <p:cNvSpPr>
            <a:spLocks noGrp="1"/>
          </p:cNvSpPr>
          <p:nvPr>
            <p:ph idx="1"/>
          </p:nvPr>
        </p:nvSpPr>
        <p:spPr>
          <a:xfrm>
            <a:off x="838199" y="1825625"/>
            <a:ext cx="11133667" cy="4351338"/>
          </a:xfrm>
        </p:spPr>
        <p:txBody>
          <a:bodyPr>
            <a:normAutofit fontScale="92500"/>
          </a:bodyPr>
          <a:lstStyle/>
          <a:p>
            <a:pPr marL="0" indent="0">
              <a:buNone/>
            </a:pPr>
            <a:r>
              <a:rPr lang="en-US" dirty="0"/>
              <a:t>“We are drowning in information and starving for knowledge.” — John </a:t>
            </a:r>
            <a:r>
              <a:rPr lang="en-US" dirty="0" err="1"/>
              <a:t>Naisbitt</a:t>
            </a:r>
            <a:r>
              <a:rPr lang="en-US" dirty="0"/>
              <a:t>.</a:t>
            </a:r>
          </a:p>
          <a:p>
            <a:pPr marL="0" indent="0">
              <a:buNone/>
            </a:pPr>
            <a:endParaRPr lang="en-US" dirty="0"/>
          </a:p>
          <a:p>
            <a:pPr marL="0" indent="0">
              <a:buNone/>
            </a:pPr>
            <a:r>
              <a:rPr lang="en-US" b="1" dirty="0"/>
              <a:t>The era of big data</a:t>
            </a:r>
            <a:r>
              <a:rPr lang="en-US" dirty="0"/>
              <a:t>. This deluge of data calls for automated methods of data analysis, which is what </a:t>
            </a:r>
            <a:r>
              <a:rPr lang="en-US" b="1" dirty="0"/>
              <a:t>machine learning</a:t>
            </a:r>
            <a:r>
              <a:rPr lang="en-US" dirty="0"/>
              <a:t>  provides.</a:t>
            </a:r>
          </a:p>
          <a:p>
            <a:endParaRPr lang="en-US" dirty="0"/>
          </a:p>
          <a:p>
            <a:pPr marL="0" indent="0">
              <a:buNone/>
            </a:pPr>
            <a:r>
              <a:rPr lang="en-US" dirty="0"/>
              <a:t>Machine learning is defined as				Change the Example </a:t>
            </a:r>
          </a:p>
          <a:p>
            <a:pPr lvl="1"/>
            <a:r>
              <a:rPr lang="en-US" dirty="0"/>
              <a:t>a </a:t>
            </a:r>
            <a:r>
              <a:rPr lang="en-US" b="1" dirty="0"/>
              <a:t>set of methods</a:t>
            </a:r>
            <a:r>
              <a:rPr lang="en-US" dirty="0"/>
              <a:t> that can</a:t>
            </a:r>
          </a:p>
          <a:p>
            <a:pPr lvl="1"/>
            <a:r>
              <a:rPr lang="en-US" b="1" dirty="0"/>
              <a:t>automatically detect patterns</a:t>
            </a:r>
            <a:r>
              <a:rPr lang="en-US" dirty="0"/>
              <a:t> in data, and then </a:t>
            </a:r>
          </a:p>
          <a:p>
            <a:pPr lvl="1"/>
            <a:r>
              <a:rPr lang="en-US" dirty="0"/>
              <a:t>use the uncovered patterns to </a:t>
            </a:r>
            <a:r>
              <a:rPr lang="en-US" b="1" dirty="0"/>
              <a:t>predict future data</a:t>
            </a:r>
            <a:r>
              <a:rPr lang="en-US" dirty="0"/>
              <a:t>, or to </a:t>
            </a:r>
          </a:p>
          <a:p>
            <a:pPr lvl="1"/>
            <a:r>
              <a:rPr lang="en-US" dirty="0"/>
              <a:t>perform other kinds of decision making under uncertainty</a:t>
            </a:r>
          </a:p>
        </p:txBody>
      </p:sp>
      <p:pic>
        <p:nvPicPr>
          <p:cNvPr id="4" name="Content Placeholder 3">
            <a:hlinkClick r:id="rId3"/>
            <a:extLst>
              <a:ext uri="{FF2B5EF4-FFF2-40B4-BE49-F238E27FC236}">
                <a16:creationId xmlns:a16="http://schemas.microsoft.com/office/drawing/2014/main" id="{C114A771-2C78-7B47-B206-85B99F8C8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355" y="4485736"/>
            <a:ext cx="3088511" cy="2243318"/>
          </a:xfrm>
          <a:prstGeom prst="rect">
            <a:avLst/>
          </a:prstGeom>
        </p:spPr>
      </p:pic>
    </p:spTree>
    <p:extLst>
      <p:ext uri="{BB962C8B-B14F-4D97-AF65-F5344CB8AC3E}">
        <p14:creationId xmlns:p14="http://schemas.microsoft.com/office/powerpoint/2010/main" val="1845708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714"/>
          </a:xfrm>
        </p:spPr>
        <p:txBody>
          <a:bodyPr/>
          <a:lstStyle/>
          <a:p>
            <a:r>
              <a:rPr lang="en-US" dirty="0"/>
              <a:t>1.4.6 Logistic regression (cont.)</a:t>
            </a:r>
          </a:p>
        </p:txBody>
      </p:sp>
      <p:sp>
        <p:nvSpPr>
          <p:cNvPr id="3" name="Content Placeholder 2"/>
          <p:cNvSpPr>
            <a:spLocks noGrp="1"/>
          </p:cNvSpPr>
          <p:nvPr>
            <p:ph idx="1"/>
          </p:nvPr>
        </p:nvSpPr>
        <p:spPr>
          <a:xfrm>
            <a:off x="838200" y="1474839"/>
            <a:ext cx="11353800" cy="4702124"/>
          </a:xfrm>
        </p:spPr>
        <p:txBody>
          <a:bodyPr>
            <a:normAutofit/>
          </a:bodyPr>
          <a:lstStyle/>
          <a:p>
            <a:r>
              <a:rPr lang="en-US" dirty="0"/>
              <a:t>The term “sigmoid” means S-shaped. It is also known as a squashing function , since it maps the whole real line to [0, 1] , which is necessary for the output to be interpreted as a probability.</a:t>
            </a:r>
          </a:p>
          <a:p>
            <a:r>
              <a:rPr lang="en-US" dirty="0"/>
              <a:t> Putting these two steps together we get</a:t>
            </a:r>
          </a:p>
          <a:p>
            <a:pPr marL="0" indent="0">
              <a:buNone/>
            </a:pPr>
            <a:r>
              <a:rPr lang="de-DE" dirty="0"/>
              <a:t>	p(</a:t>
            </a:r>
            <a:r>
              <a:rPr lang="de-DE" dirty="0" err="1"/>
              <a:t>y|x,w</a:t>
            </a:r>
            <a:r>
              <a:rPr lang="de-DE" dirty="0"/>
              <a:t>) = </a:t>
            </a:r>
            <a:r>
              <a:rPr lang="de-DE" dirty="0" err="1"/>
              <a:t>Ber</a:t>
            </a:r>
            <a:r>
              <a:rPr lang="de-DE" dirty="0"/>
              <a:t>(</a:t>
            </a:r>
            <a:r>
              <a:rPr lang="de-DE" dirty="0" err="1"/>
              <a:t>y|sigm</a:t>
            </a:r>
            <a:r>
              <a:rPr lang="de-DE" dirty="0"/>
              <a:t>(</a:t>
            </a:r>
            <a:r>
              <a:rPr lang="de-DE" dirty="0" err="1"/>
              <a:t>w</a:t>
            </a:r>
            <a:r>
              <a:rPr lang="de-DE" baseline="30000" dirty="0" err="1"/>
              <a:t>T</a:t>
            </a:r>
            <a:r>
              <a:rPr lang="de-DE" dirty="0" err="1"/>
              <a:t>x</a:t>
            </a:r>
            <a:r>
              <a:rPr lang="de-DE" dirty="0"/>
              <a:t>))</a:t>
            </a:r>
          </a:p>
          <a:p>
            <a:r>
              <a:rPr lang="de-DE" dirty="0"/>
              <a:t>This </a:t>
            </a:r>
            <a:r>
              <a:rPr lang="de-DE" dirty="0" err="1"/>
              <a:t>is</a:t>
            </a:r>
            <a:r>
              <a:rPr lang="de-DE" dirty="0"/>
              <a:t> </a:t>
            </a:r>
            <a:r>
              <a:rPr lang="de-DE" dirty="0" err="1"/>
              <a:t>called</a:t>
            </a:r>
            <a:r>
              <a:rPr lang="de-DE" dirty="0"/>
              <a:t> </a:t>
            </a:r>
            <a:r>
              <a:rPr lang="de-DE" b="1" u="sng" dirty="0" err="1">
                <a:solidFill>
                  <a:srgbClr val="FF0000"/>
                </a:solidFill>
              </a:rPr>
              <a:t>logistic</a:t>
            </a:r>
            <a:r>
              <a:rPr lang="de-DE" b="1" u="sng" dirty="0">
                <a:solidFill>
                  <a:srgbClr val="FF0000"/>
                </a:solidFill>
              </a:rPr>
              <a:t> </a:t>
            </a:r>
            <a:r>
              <a:rPr lang="de-DE" b="1" u="sng" dirty="0" err="1">
                <a:solidFill>
                  <a:srgbClr val="FF0000"/>
                </a:solidFill>
              </a:rPr>
              <a:t>regression</a:t>
            </a:r>
            <a:r>
              <a:rPr lang="de-DE" dirty="0"/>
              <a:t> due </a:t>
            </a:r>
            <a:r>
              <a:rPr lang="de-DE" dirty="0" err="1"/>
              <a:t>to</a:t>
            </a:r>
            <a:r>
              <a:rPr lang="de-DE" dirty="0"/>
              <a:t> </a:t>
            </a:r>
            <a:r>
              <a:rPr lang="de-DE" dirty="0" err="1"/>
              <a:t>its</a:t>
            </a:r>
            <a:r>
              <a:rPr lang="de-DE" dirty="0"/>
              <a:t> </a:t>
            </a:r>
          </a:p>
          <a:p>
            <a:pPr marL="0" indent="0">
              <a:buNone/>
            </a:pPr>
            <a:r>
              <a:rPr lang="de-DE" dirty="0" err="1"/>
              <a:t>similarity</a:t>
            </a:r>
            <a:r>
              <a:rPr lang="de-DE" dirty="0"/>
              <a:t> </a:t>
            </a:r>
            <a:r>
              <a:rPr lang="de-DE" dirty="0" err="1"/>
              <a:t>to</a:t>
            </a:r>
            <a:r>
              <a:rPr lang="de-DE" dirty="0"/>
              <a:t> linear </a:t>
            </a:r>
            <a:r>
              <a:rPr lang="de-DE" dirty="0" err="1"/>
              <a:t>regression</a:t>
            </a:r>
            <a:endParaRPr lang="de-DE" dirty="0"/>
          </a:p>
          <a:p>
            <a:pPr lvl="1"/>
            <a:r>
              <a:rPr lang="de-DE" dirty="0"/>
              <a:t>(</a:t>
            </a:r>
            <a:r>
              <a:rPr lang="de-DE" dirty="0" err="1"/>
              <a:t>although</a:t>
            </a:r>
            <a:r>
              <a:rPr lang="de-DE" dirty="0"/>
              <a:t> </a:t>
            </a:r>
            <a:r>
              <a:rPr lang="de-DE" dirty="0" err="1"/>
              <a:t>it</a:t>
            </a:r>
            <a:r>
              <a:rPr lang="de-DE" dirty="0"/>
              <a:t> </a:t>
            </a:r>
            <a:r>
              <a:rPr lang="de-DE" dirty="0" err="1"/>
              <a:t>is</a:t>
            </a:r>
            <a:r>
              <a:rPr lang="de-DE" dirty="0"/>
              <a:t> a form </a:t>
            </a:r>
            <a:r>
              <a:rPr lang="de-DE" dirty="0" err="1"/>
              <a:t>of</a:t>
            </a:r>
            <a:r>
              <a:rPr lang="de-DE" dirty="0"/>
              <a:t> </a:t>
            </a:r>
            <a:r>
              <a:rPr lang="de-DE" dirty="0" err="1"/>
              <a:t>classification</a:t>
            </a:r>
            <a:r>
              <a:rPr lang="de-DE" dirty="0"/>
              <a:t>, </a:t>
            </a:r>
          </a:p>
          <a:p>
            <a:pPr marL="457200" lvl="1" indent="0">
              <a:buNone/>
            </a:pPr>
            <a:r>
              <a:rPr lang="de-DE" dirty="0"/>
              <a:t>not </a:t>
            </a:r>
            <a:r>
              <a:rPr lang="de-DE" dirty="0" err="1"/>
              <a:t>regression</a:t>
            </a:r>
            <a:r>
              <a:rPr lang="de-DE" dirty="0"/>
              <a:t>!).</a:t>
            </a:r>
            <a:endParaRPr lang="en-US" dirty="0"/>
          </a:p>
        </p:txBody>
      </p:sp>
      <p:sp>
        <p:nvSpPr>
          <p:cNvPr id="4" name="TextBox 3"/>
          <p:cNvSpPr txBox="1"/>
          <p:nvPr/>
        </p:nvSpPr>
        <p:spPr>
          <a:xfrm>
            <a:off x="5513440" y="6150064"/>
            <a:ext cx="6678560" cy="646331"/>
          </a:xfrm>
          <a:prstGeom prst="rect">
            <a:avLst/>
          </a:prstGeom>
          <a:noFill/>
        </p:spPr>
        <p:txBody>
          <a:bodyPr wrap="square" rtlCol="0">
            <a:spAutoFit/>
          </a:bodyPr>
          <a:lstStyle/>
          <a:p>
            <a:r>
              <a:rPr lang="en-US" dirty="0"/>
              <a:t>Figure 1.19 (a) The sigmoid or logistic function. We have </a:t>
            </a:r>
            <a:r>
              <a:rPr lang="en-US" dirty="0" err="1"/>
              <a:t>sigm</a:t>
            </a:r>
            <a:r>
              <a:rPr lang="en-US" dirty="0"/>
              <a:t>(−∞) = 0, </a:t>
            </a:r>
            <a:r>
              <a:rPr lang="en-US" dirty="0" err="1"/>
              <a:t>sigm</a:t>
            </a:r>
            <a:r>
              <a:rPr lang="en-US" dirty="0"/>
              <a:t>(0) = 0.5, and </a:t>
            </a:r>
            <a:r>
              <a:rPr lang="en-US" dirty="0" err="1"/>
              <a:t>sigm</a:t>
            </a:r>
            <a:r>
              <a:rPr lang="en-US" dirty="0"/>
              <a:t>(∞) = 1. Figure generated by </a:t>
            </a:r>
            <a:r>
              <a:rPr lang="en-US" dirty="0" err="1"/>
              <a:t>sigmoidPlot</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390" y="2606764"/>
            <a:ext cx="4470400" cy="3543300"/>
          </a:xfrm>
          <a:prstGeom prst="rect">
            <a:avLst/>
          </a:prstGeom>
        </p:spPr>
      </p:pic>
    </p:spTree>
    <p:extLst>
      <p:ext uri="{BB962C8B-B14F-4D97-AF65-F5344CB8AC3E}">
        <p14:creationId xmlns:p14="http://schemas.microsoft.com/office/powerpoint/2010/main" val="1914500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p:sp>
        <p:nvSpPr>
          <p:cNvPr id="3" name="Content Placeholder 2"/>
          <p:cNvSpPr>
            <a:spLocks noGrp="1"/>
          </p:cNvSpPr>
          <p:nvPr>
            <p:ph idx="1"/>
          </p:nvPr>
        </p:nvSpPr>
        <p:spPr>
          <a:xfrm>
            <a:off x="838200" y="1825625"/>
            <a:ext cx="5871044" cy="2731627"/>
          </a:xfrm>
        </p:spPr>
        <p:txBody>
          <a:bodyPr>
            <a:normAutofit fontScale="92500" lnSpcReduction="10000"/>
          </a:bodyPr>
          <a:lstStyle/>
          <a:p>
            <a:r>
              <a:rPr lang="en-US" dirty="0"/>
              <a:t> A simple example of logistic regression is shown in Figure 1.19(b), where we plot</a:t>
            </a:r>
          </a:p>
          <a:p>
            <a:pPr marL="0" indent="0">
              <a:buNone/>
            </a:pPr>
            <a:r>
              <a:rPr lang="is-IS" dirty="0"/>
              <a:t>	p(y</a:t>
            </a:r>
            <a:r>
              <a:rPr lang="is-IS" baseline="-25000" dirty="0"/>
              <a:t>i</a:t>
            </a:r>
            <a:r>
              <a:rPr lang="is-IS" dirty="0"/>
              <a:t> = 1|x</a:t>
            </a:r>
            <a:r>
              <a:rPr lang="is-IS" baseline="-25000" dirty="0"/>
              <a:t>i</a:t>
            </a:r>
            <a:r>
              <a:rPr lang="is-IS" dirty="0"/>
              <a:t>,w) = sigm(w</a:t>
            </a:r>
            <a:r>
              <a:rPr lang="is-IS" baseline="-25000" dirty="0"/>
              <a:t>0</a:t>
            </a:r>
            <a:r>
              <a:rPr lang="is-IS" dirty="0"/>
              <a:t> + w</a:t>
            </a:r>
            <a:r>
              <a:rPr lang="is-IS" baseline="-25000" dirty="0"/>
              <a:t>1</a:t>
            </a:r>
            <a:r>
              <a:rPr lang="is-IS" dirty="0"/>
              <a:t>x</a:t>
            </a:r>
            <a:r>
              <a:rPr lang="is-IS" baseline="-25000" dirty="0"/>
              <a:t>i</a:t>
            </a:r>
            <a:r>
              <a:rPr lang="is-IS" dirty="0"/>
              <a:t>)</a:t>
            </a:r>
          </a:p>
          <a:p>
            <a:r>
              <a:rPr lang="en-US" dirty="0"/>
              <a:t>where x</a:t>
            </a:r>
            <a:r>
              <a:rPr lang="en-US" baseline="-25000" dirty="0"/>
              <a:t>i</a:t>
            </a:r>
            <a:r>
              <a:rPr lang="en-US" dirty="0"/>
              <a:t>  is the SAT score of student </a:t>
            </a:r>
            <a:r>
              <a:rPr lang="en-US" dirty="0" err="1"/>
              <a:t>i</a:t>
            </a:r>
            <a:r>
              <a:rPr lang="en-US" dirty="0"/>
              <a:t>  and </a:t>
            </a:r>
            <a:r>
              <a:rPr lang="en-US" dirty="0" err="1"/>
              <a:t>y</a:t>
            </a:r>
            <a:r>
              <a:rPr lang="en-US" baseline="-25000" dirty="0" err="1"/>
              <a:t>i</a:t>
            </a:r>
            <a:r>
              <a:rPr lang="en-US" dirty="0"/>
              <a:t>  is whether they passed or failed a class.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244" y="1396027"/>
            <a:ext cx="5281804" cy="4216310"/>
          </a:xfrm>
          <a:prstGeom prst="rect">
            <a:avLst/>
          </a:prstGeom>
        </p:spPr>
      </p:pic>
      <p:sp>
        <p:nvSpPr>
          <p:cNvPr id="5" name="TextBox 4"/>
          <p:cNvSpPr txBox="1"/>
          <p:nvPr/>
        </p:nvSpPr>
        <p:spPr>
          <a:xfrm>
            <a:off x="353961" y="5612337"/>
            <a:ext cx="11637087" cy="1200329"/>
          </a:xfrm>
          <a:prstGeom prst="rect">
            <a:avLst/>
          </a:prstGeom>
          <a:noFill/>
        </p:spPr>
        <p:txBody>
          <a:bodyPr wrap="square" rtlCol="0">
            <a:spAutoFit/>
          </a:bodyPr>
          <a:lstStyle/>
          <a:p>
            <a:r>
              <a:rPr lang="en-US" dirty="0"/>
              <a:t>Figure 1.19 (b) Logistic regression for SAT scores. Solid black dots are the data. The open red circles are the predicted probabilities. The green crosses denote two students with the same SAT score of 525 (and hence same input representation x) but with different training labels (one student passed, y = 1, the other failed, y = 0). Hence this data is not perfectly separable using just the SAT feature. Figure generated by </a:t>
            </a:r>
            <a:r>
              <a:rPr lang="en-US" dirty="0" err="1"/>
              <a:t>logregSATdemo</a:t>
            </a:r>
            <a:r>
              <a:rPr lang="en-US" dirty="0"/>
              <a:t>.</a:t>
            </a:r>
          </a:p>
        </p:txBody>
      </p:sp>
    </p:spTree>
    <p:extLst>
      <p:ext uri="{BB962C8B-B14F-4D97-AF65-F5344CB8AC3E}">
        <p14:creationId xmlns:p14="http://schemas.microsoft.com/office/powerpoint/2010/main" val="1929765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1.4.6 Logistic regression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06470" cy="4351338"/>
              </a:xfrm>
            </p:spPr>
            <p:txBody>
              <a:bodyPr>
                <a:normAutofit/>
              </a:bodyPr>
              <a:lstStyle/>
              <a:p>
                <a:r>
                  <a:rPr lang="en-US" dirty="0"/>
                  <a:t>The solid black dots show the training data, and the red circles plot </a:t>
                </a:r>
                <a14:m>
                  <m:oMath xmlns:m="http://schemas.openxmlformats.org/officeDocument/2006/math">
                    <m:r>
                      <a:rPr lang="en-US" b="0" i="1" smtClean="0">
                        <a:latin typeface="Cambria Math" charset="0"/>
                      </a:rPr>
                      <m:t>𝑝</m:t>
                    </m:r>
                    <m:r>
                      <a:rPr lang="en-US" b="0" i="1" smtClean="0">
                        <a:latin typeface="Cambria Math" charset="0"/>
                      </a:rPr>
                      <m:t>(</m:t>
                    </m:r>
                    <m:r>
                      <a:rPr lang="en-US" b="0" i="1" smtClean="0">
                        <a:latin typeface="Cambria Math" charset="0"/>
                      </a:rPr>
                      <m:t>𝑦</m:t>
                    </m:r>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𝑤</m:t>
                        </m:r>
                      </m:e>
                    </m:acc>
                    <m:r>
                      <a:rPr lang="en-US" b="0" i="1" smtClean="0">
                        <a:latin typeface="Cambria Math" charset="0"/>
                      </a:rPr>
                      <m:t>)</m:t>
                    </m:r>
                  </m:oMath>
                </a14:m>
                <a:r>
                  <a:rPr lang="en-US" dirty="0"/>
                  <a:t>, 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𝑤</m:t>
                        </m:r>
                      </m:e>
                    </m:acc>
                  </m:oMath>
                </a14:m>
                <a:r>
                  <a:rPr lang="en-US" dirty="0"/>
                  <a:t> are the parameters estimated from the training data (we discuss how to compute these estimates in </a:t>
                </a:r>
                <a:r>
                  <a:rPr lang="fr-FR" dirty="0"/>
                  <a:t>Section 8.3.4).</a:t>
                </a:r>
              </a:p>
              <a:p>
                <a:r>
                  <a:rPr lang="fr-FR" dirty="0"/>
                  <a:t>If </a:t>
                </a:r>
                <a:r>
                  <a:rPr lang="fr-FR" dirty="0" err="1"/>
                  <a:t>we</a:t>
                </a:r>
                <a:r>
                  <a:rPr lang="fr-FR" dirty="0"/>
                  <a:t> </a:t>
                </a:r>
                <a:r>
                  <a:rPr lang="fr-FR" dirty="0" err="1"/>
                  <a:t>threshold</a:t>
                </a:r>
                <a:r>
                  <a:rPr lang="fr-FR" dirty="0"/>
                  <a:t> the output </a:t>
                </a:r>
                <a:r>
                  <a:rPr lang="fr-FR" dirty="0" err="1"/>
                  <a:t>probability</a:t>
                </a:r>
                <a:r>
                  <a:rPr lang="fr-FR" dirty="0"/>
                  <a:t> at 0.5, </a:t>
                </a:r>
                <a:r>
                  <a:rPr lang="fr-FR" dirty="0" err="1"/>
                  <a:t>we</a:t>
                </a:r>
                <a:r>
                  <a:rPr lang="fr-FR" dirty="0"/>
                  <a:t> </a:t>
                </a:r>
                <a:r>
                  <a:rPr lang="fr-FR" dirty="0" err="1"/>
                  <a:t>can</a:t>
                </a:r>
                <a:r>
                  <a:rPr lang="fr-FR" dirty="0"/>
                  <a:t> </a:t>
                </a:r>
                <a:r>
                  <a:rPr lang="fr-FR" dirty="0" err="1"/>
                  <a:t>induce</a:t>
                </a:r>
                <a:r>
                  <a:rPr lang="fr-FR" dirty="0"/>
                  <a:t> a </a:t>
                </a:r>
                <a:r>
                  <a:rPr lang="fr-FR" dirty="0" err="1"/>
                  <a:t>decision</a:t>
                </a:r>
                <a:r>
                  <a:rPr lang="fr-FR" dirty="0"/>
                  <a:t> </a:t>
                </a:r>
                <a:r>
                  <a:rPr lang="fr-FR" dirty="0" err="1"/>
                  <a:t>rule</a:t>
                </a:r>
                <a:r>
                  <a:rPr lang="fr-FR" dirty="0"/>
                  <a:t>  of the </a:t>
                </a:r>
                <a:r>
                  <a:rPr lang="fr-FR" dirty="0" err="1"/>
                  <a:t>form</a:t>
                </a:r>
                <a:endParaRPr lang="fr-FR" dirty="0"/>
              </a:p>
              <a:p>
                <a:pPr marL="0" indent="0">
                  <a:buNone/>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charset="0"/>
                            </a:rPr>
                            <m:t>𝑦</m:t>
                          </m:r>
                        </m:e>
                      </m:acc>
                      <m:d>
                        <m:dPr>
                          <m:ctrlPr>
                            <a:rPr lang="en-US" b="0" i="1" smtClean="0">
                              <a:latin typeface="Cambria Math" panose="02040503050406030204" pitchFamily="18" charset="0"/>
                            </a:rPr>
                          </m:ctrlPr>
                        </m:dPr>
                        <m:e>
                          <m:r>
                            <a:rPr lang="en-US" b="0" i="1" smtClean="0">
                              <a:latin typeface="Cambria Math" charset="0"/>
                            </a:rPr>
                            <m:t>𝑥</m:t>
                          </m:r>
                        </m:e>
                      </m:d>
                      <m:groupChr>
                        <m:groupChrPr>
                          <m:chr m:val="⇔"/>
                          <m:vertJc m:val="bot"/>
                          <m:ctrlPr>
                            <a:rPr lang="en-US" b="0" i="1" smtClean="0">
                              <a:latin typeface="Cambria Math" panose="02040503050406030204" pitchFamily="18" charset="0"/>
                            </a:rPr>
                          </m:ctrlPr>
                        </m:groupChrPr>
                        <m:e/>
                      </m:groupChr>
                      <m:r>
                        <a:rPr lang="en-US" b="0" i="1" smtClean="0">
                          <a:latin typeface="Cambria Math" charset="0"/>
                        </a:rPr>
                        <m:t>𝑝</m:t>
                      </m:r>
                      <m:d>
                        <m:dPr>
                          <m:ctrlPr>
                            <a:rPr lang="en-US" b="0" i="1" smtClean="0">
                              <a:latin typeface="Cambria Math" panose="02040503050406030204" pitchFamily="18" charset="0"/>
                            </a:rPr>
                          </m:ctrlPr>
                        </m:dPr>
                        <m:e>
                          <m:r>
                            <a:rPr lang="en-US" b="0" i="1" smtClean="0">
                              <a:latin typeface="Cambria Math" charset="0"/>
                            </a:rPr>
                            <m:t>𝑦</m:t>
                          </m:r>
                          <m:r>
                            <a:rPr lang="en-US" b="0" i="1" smtClean="0">
                              <a:latin typeface="Cambria Math" charset="0"/>
                            </a:rPr>
                            <m:t>=1</m:t>
                          </m:r>
                        </m:e>
                        <m:e>
                          <m:r>
                            <a:rPr lang="en-US" b="0" i="1" smtClean="0">
                              <a:latin typeface="Cambria Math" charset="0"/>
                            </a:rPr>
                            <m:t>𝑥</m:t>
                          </m:r>
                        </m:e>
                      </m:d>
                      <m:r>
                        <a:rPr lang="en-US" b="0" i="1" smtClean="0">
                          <a:latin typeface="Cambria Math" charset="0"/>
                        </a:rPr>
                        <m:t>&gt;0.</m:t>
                      </m:r>
                    </m:oMath>
                  </m:oMathPara>
                </a14:m>
                <a:endParaRPr lang="fr-F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06470" cy="4351338"/>
              </a:xfrm>
              <a:blipFill rotWithShape="0">
                <a:blip r:embed="rId3"/>
                <a:stretch>
                  <a:fillRect l="-997" t="-2241" r="-1163"/>
                </a:stretch>
              </a:blipFill>
            </p:spPr>
            <p:txBody>
              <a:bodyPr/>
              <a:lstStyle/>
              <a:p>
                <a:r>
                  <a:rPr lang="en-US">
                    <a:noFill/>
                  </a:rPr>
                  <a:t> </a:t>
                </a:r>
              </a:p>
            </p:txBody>
          </p:sp>
        </mc:Fallback>
      </mc:AlternateContent>
    </p:spTree>
    <p:extLst>
      <p:ext uri="{BB962C8B-B14F-4D97-AF65-F5344CB8AC3E}">
        <p14:creationId xmlns:p14="http://schemas.microsoft.com/office/powerpoint/2010/main" val="47610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549" y="1496208"/>
            <a:ext cx="11426901" cy="2875812"/>
          </a:xfrm>
          <a:prstGeom prst="rect">
            <a:avLst/>
          </a:prstGeom>
        </p:spPr>
      </p:pic>
      <p:sp>
        <p:nvSpPr>
          <p:cNvPr id="2" name="Title 1"/>
          <p:cNvSpPr>
            <a:spLocks noGrp="1"/>
          </p:cNvSpPr>
          <p:nvPr>
            <p:ph type="title"/>
          </p:nvPr>
        </p:nvSpPr>
        <p:spPr/>
        <p:txBody>
          <a:bodyPr/>
          <a:lstStyle/>
          <a:p>
            <a:r>
              <a:rPr lang="en-US" dirty="0"/>
              <a:t>1.4.6 Logistic regression (cont.)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638" y="4185294"/>
            <a:ext cx="3175812" cy="2535157"/>
          </a:xfrm>
          <a:prstGeom prst="rect">
            <a:avLst/>
          </a:prstGeom>
        </p:spPr>
      </p:pic>
    </p:spTree>
    <p:extLst>
      <p:ext uri="{BB962C8B-B14F-4D97-AF65-F5344CB8AC3E}">
        <p14:creationId xmlns:p14="http://schemas.microsoft.com/office/powerpoint/2010/main" val="327529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1.4.7 </a:t>
            </a:r>
            <a:r>
              <a:rPr lang="en-US" dirty="0" err="1"/>
              <a:t>Overfitting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a:t>When we fit highly flexible models, we need to be careful that we do not </a:t>
            </a:r>
            <a:r>
              <a:rPr lang="en-US" dirty="0" err="1"/>
              <a:t>overfit</a:t>
            </a:r>
            <a:r>
              <a:rPr lang="en-US" dirty="0"/>
              <a:t>  the data, that is, we should avoid trying to model every minor variation in the input, since this is more likely to be noise than true signal.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218668"/>
            <a:ext cx="10058400" cy="3639332"/>
          </a:xfrm>
          <a:prstGeom prst="rect">
            <a:avLst/>
          </a:prstGeom>
        </p:spPr>
      </p:pic>
    </p:spTree>
    <p:extLst>
      <p:ext uri="{BB962C8B-B14F-4D97-AF65-F5344CB8AC3E}">
        <p14:creationId xmlns:p14="http://schemas.microsoft.com/office/powerpoint/2010/main" val="710058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1353800" cy="5032375"/>
          </a:xfrm>
        </p:spPr>
        <p:txBody>
          <a:bodyPr>
            <a:normAutofit/>
          </a:bodyPr>
          <a:lstStyle/>
          <a:p>
            <a:r>
              <a:rPr lang="en-US" dirty="0"/>
              <a:t>When we have a variety of models of different complexity (e.g., linear or logistic regression models with different degree polynomials, or KNN classifiers with different values of K ), how should we pick the right one? </a:t>
            </a:r>
          </a:p>
          <a:p>
            <a:r>
              <a:rPr lang="en-US" dirty="0"/>
              <a:t>A natural approach is to compute the </a:t>
            </a:r>
            <a:r>
              <a:rPr lang="en-US" b="1" dirty="0"/>
              <a:t>misclassification rate</a:t>
            </a:r>
            <a:r>
              <a:rPr lang="en-US" dirty="0"/>
              <a:t>  on the training set for each method. </a:t>
            </a:r>
          </a:p>
          <a:p>
            <a:r>
              <a:rPr lang="en-US" dirty="0"/>
              <a:t>This is defined as follows:</a:t>
            </a:r>
          </a:p>
          <a:p>
            <a:pPr marL="0" indent="0">
              <a:buNone/>
            </a:pPr>
            <a:r>
              <a:rPr lang="en-US" dirty="0"/>
              <a:t>where f(x)  is our classifier.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892" y="3488105"/>
            <a:ext cx="6037521" cy="1704712"/>
          </a:xfrm>
          <a:prstGeom prst="rect">
            <a:avLst/>
          </a:prstGeom>
        </p:spPr>
      </p:pic>
      <p:sp>
        <p:nvSpPr>
          <p:cNvPr id="2" name="Title 1"/>
          <p:cNvSpPr>
            <a:spLocks noGrp="1"/>
          </p:cNvSpPr>
          <p:nvPr>
            <p:ph type="title"/>
          </p:nvPr>
        </p:nvSpPr>
        <p:spPr/>
        <p:txBody>
          <a:bodyPr/>
          <a:lstStyle/>
          <a:p>
            <a:r>
              <a:rPr lang="en-US" dirty="0"/>
              <a:t>1.4.8 Model selection</a:t>
            </a:r>
          </a:p>
        </p:txBody>
      </p:sp>
    </p:spTree>
    <p:extLst>
      <p:ext uri="{BB962C8B-B14F-4D97-AF65-F5344CB8AC3E}">
        <p14:creationId xmlns:p14="http://schemas.microsoft.com/office/powerpoint/2010/main" val="1450967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3206" b="20157"/>
          <a:stretch/>
        </p:blipFill>
        <p:spPr>
          <a:xfrm>
            <a:off x="7333363" y="153476"/>
            <a:ext cx="4858637" cy="3074423"/>
          </a:xfrm>
          <a:prstGeom prst="rect">
            <a:avLst/>
          </a:prstGeom>
        </p:spPr>
      </p:pic>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a:xfrm>
            <a:off x="595422" y="1825624"/>
            <a:ext cx="11596577" cy="5032375"/>
          </a:xfrm>
        </p:spPr>
        <p:txBody>
          <a:bodyPr>
            <a:normAutofit/>
          </a:bodyPr>
          <a:lstStyle/>
          <a:p>
            <a:pPr marL="0" indent="0">
              <a:buNone/>
            </a:pPr>
            <a:r>
              <a:rPr lang="en-US" dirty="0"/>
              <a:t>Figure 1.21(a) shows: </a:t>
            </a:r>
          </a:p>
          <a:p>
            <a:pPr marL="0" indent="0">
              <a:spcBef>
                <a:spcPts val="0"/>
              </a:spcBef>
              <a:buNone/>
            </a:pPr>
            <a:r>
              <a:rPr lang="en-US" dirty="0"/>
              <a:t>error rate vs K  for a KNN classifier (dotted blue)</a:t>
            </a:r>
          </a:p>
          <a:p>
            <a:pPr marL="0" indent="0">
              <a:spcBef>
                <a:spcPts val="0"/>
              </a:spcBef>
              <a:buNone/>
            </a:pPr>
            <a:r>
              <a:rPr lang="en-US" dirty="0"/>
              <a:t>test error vs K in solid red (upper curve)</a:t>
            </a:r>
          </a:p>
          <a:p>
            <a:pPr marL="0" indent="0">
              <a:buNone/>
            </a:pPr>
            <a:endParaRPr lang="en-US" dirty="0"/>
          </a:p>
          <a:p>
            <a:pPr marL="0" indent="0">
              <a:buNone/>
            </a:pPr>
            <a:r>
              <a:rPr lang="en-US" dirty="0"/>
              <a:t>However, what we care about is generalization error, which is the expected value of the misclassification rate when averaged over future data (see Section 6.3 for details). </a:t>
            </a:r>
          </a:p>
          <a:p>
            <a:pPr marL="0" indent="0">
              <a:buNone/>
            </a:pPr>
            <a:endParaRPr lang="en-US" dirty="0"/>
          </a:p>
          <a:p>
            <a:pPr marL="0" indent="0">
              <a:buNone/>
            </a:pPr>
            <a:r>
              <a:rPr lang="en-US" dirty="0"/>
              <a:t>This can be approximated by computing the misclassification rate on a large independent test set , not used during model training. </a:t>
            </a:r>
          </a:p>
        </p:txBody>
      </p:sp>
    </p:spTree>
    <p:extLst>
      <p:ext uri="{BB962C8B-B14F-4D97-AF65-F5344CB8AC3E}">
        <p14:creationId xmlns:p14="http://schemas.microsoft.com/office/powerpoint/2010/main" val="269026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1.4.8 Model selection (cont.)</a:t>
            </a:r>
          </a:p>
        </p:txBody>
      </p:sp>
      <p:sp>
        <p:nvSpPr>
          <p:cNvPr id="3" name="Content Placeholder 2"/>
          <p:cNvSpPr>
            <a:spLocks noGrp="1"/>
          </p:cNvSpPr>
          <p:nvPr>
            <p:ph idx="1"/>
          </p:nvPr>
        </p:nvSpPr>
        <p:spPr/>
        <p:txBody>
          <a:bodyPr>
            <a:normAutofit/>
          </a:bodyPr>
          <a:lstStyle/>
          <a:p>
            <a:r>
              <a:rPr lang="en-US" dirty="0"/>
              <a:t>Unfortunately, when training the model, we don’t have access to the test set, so we cannot use the test set to pick the model of the right complexity.</a:t>
            </a:r>
          </a:p>
          <a:p>
            <a:r>
              <a:rPr lang="en-US" dirty="0"/>
              <a:t>However, we can create a test set by partitioning the training set into two: the part used for training the model, and a second part, called the validation set , used for selecting the model complexity. </a:t>
            </a:r>
          </a:p>
          <a:p>
            <a:r>
              <a:rPr lang="en-US" dirty="0"/>
              <a:t>We then fit all the models on the training set, and evaluate their performance on the validation set, and pick the best. </a:t>
            </a:r>
          </a:p>
          <a:p>
            <a:r>
              <a:rPr lang="en-US" dirty="0"/>
              <a:t>Often we use about 80% of the data for the training set, and 20% for the validation set.</a:t>
            </a:r>
          </a:p>
        </p:txBody>
      </p:sp>
    </p:spTree>
    <p:extLst>
      <p:ext uri="{BB962C8B-B14F-4D97-AF65-F5344CB8AC3E}">
        <p14:creationId xmlns:p14="http://schemas.microsoft.com/office/powerpoint/2010/main" val="277923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3066" b="39486"/>
          <a:stretch/>
        </p:blipFill>
        <p:spPr>
          <a:xfrm>
            <a:off x="8080745" y="4299290"/>
            <a:ext cx="4408967" cy="2558710"/>
          </a:xfrm>
          <a:prstGeom prst="rect">
            <a:avLst/>
          </a:prstGeom>
        </p:spPr>
      </p:pic>
      <p:sp>
        <p:nvSpPr>
          <p:cNvPr id="2" name="Title 1"/>
          <p:cNvSpPr>
            <a:spLocks noGrp="1"/>
          </p:cNvSpPr>
          <p:nvPr>
            <p:ph type="title"/>
          </p:nvPr>
        </p:nvSpPr>
        <p:spPr/>
        <p:txBody>
          <a:bodyPr/>
          <a:lstStyle/>
          <a:p>
            <a:r>
              <a:rPr lang="en-US" sz="3200" dirty="0"/>
              <a:t>1.4.8 Model selection (cont.)</a:t>
            </a:r>
            <a:r>
              <a:rPr lang="en-US" dirty="0"/>
              <a:t> </a:t>
            </a:r>
            <a:br>
              <a:rPr lang="en-US" dirty="0"/>
            </a:br>
            <a:r>
              <a:rPr lang="en-US" dirty="0"/>
              <a:t>cross validation ( CV).</a:t>
            </a:r>
          </a:p>
        </p:txBody>
      </p:sp>
      <p:sp>
        <p:nvSpPr>
          <p:cNvPr id="3" name="Content Placeholder 2"/>
          <p:cNvSpPr>
            <a:spLocks noGrp="1"/>
          </p:cNvSpPr>
          <p:nvPr>
            <p:ph idx="1"/>
          </p:nvPr>
        </p:nvSpPr>
        <p:spPr/>
        <p:txBody>
          <a:bodyPr>
            <a:normAutofit/>
          </a:bodyPr>
          <a:lstStyle/>
          <a:p>
            <a:r>
              <a:rPr lang="en-US" dirty="0"/>
              <a:t>split the training data into K folds ; then, for each fold k ∈ {1, . . . , K} , train on all the folds but the k ’</a:t>
            </a:r>
            <a:r>
              <a:rPr lang="en-US" dirty="0" err="1"/>
              <a:t>th</a:t>
            </a:r>
            <a:r>
              <a:rPr lang="en-US" dirty="0"/>
              <a:t>, and test on the k ’</a:t>
            </a:r>
            <a:r>
              <a:rPr lang="en-US" dirty="0" err="1"/>
              <a:t>th</a:t>
            </a:r>
            <a:r>
              <a:rPr lang="en-US" dirty="0"/>
              <a:t>, in a round-robin fashion, as sketched in Figure 1.21(b).</a:t>
            </a:r>
          </a:p>
          <a:p>
            <a:r>
              <a:rPr lang="en-US" dirty="0"/>
              <a:t>We then compute the error averaged over all the folds, and use this as a proxy for the test error. (Note that each point gets predicted only once, although it will be used for training K−1  times.)</a:t>
            </a:r>
          </a:p>
          <a:p>
            <a:r>
              <a:rPr lang="en-US" dirty="0"/>
              <a:t>It is common to use K = 5 ; this is called 5-fold CV</a:t>
            </a:r>
          </a:p>
          <a:p>
            <a:pPr marL="249238" indent="-41275">
              <a:spcBef>
                <a:spcPts val="0"/>
              </a:spcBef>
              <a:buNone/>
            </a:pPr>
            <a:r>
              <a:rPr lang="en-US" dirty="0"/>
              <a:t>estimate of the test error vs K , and to compare it </a:t>
            </a:r>
          </a:p>
          <a:p>
            <a:pPr marL="0" indent="249238">
              <a:spcBef>
                <a:spcPts val="0"/>
              </a:spcBef>
              <a:buNone/>
            </a:pPr>
            <a:r>
              <a:rPr lang="en-US" dirty="0"/>
              <a:t>to the empirical test error in Figure 1.21(a) </a:t>
            </a:r>
          </a:p>
        </p:txBody>
      </p:sp>
    </p:spTree>
    <p:extLst>
      <p:ext uri="{BB962C8B-B14F-4D97-AF65-F5344CB8AC3E}">
        <p14:creationId xmlns:p14="http://schemas.microsoft.com/office/powerpoint/2010/main" val="610727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hine learning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011150" cy="683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04233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1097987" cy="4351338"/>
          </a:xfrm>
        </p:spPr>
        <p:txBody>
          <a:bodyPr>
            <a:normAutofit/>
          </a:bodyPr>
          <a:lstStyle/>
          <a:p>
            <a:r>
              <a:rPr lang="en-US" dirty="0"/>
              <a:t>The best way to solve such problems is to use the tools of </a:t>
            </a:r>
            <a:r>
              <a:rPr lang="en-US" b="1" dirty="0"/>
              <a:t>probability theory</a:t>
            </a:r>
            <a:r>
              <a:rPr lang="en-US" dirty="0"/>
              <a:t>. </a:t>
            </a:r>
          </a:p>
          <a:p>
            <a:pPr marL="0" indent="0">
              <a:buNone/>
            </a:pPr>
            <a:endParaRPr lang="en-US" dirty="0"/>
          </a:p>
          <a:p>
            <a:r>
              <a:rPr lang="en-US" dirty="0"/>
              <a:t>Probability theory can be applied to any problem involving uncertainty.</a:t>
            </a:r>
          </a:p>
          <a:p>
            <a:pPr marL="0" indent="0">
              <a:buNone/>
            </a:pPr>
            <a:endParaRPr lang="en-US" dirty="0"/>
          </a:p>
          <a:p>
            <a:r>
              <a:rPr lang="en-US" dirty="0"/>
              <a:t>In machine learning, uncertainty comes in many forms: </a:t>
            </a:r>
          </a:p>
          <a:p>
            <a:pPr lvl="1">
              <a:buFont typeface="Courier New" charset="0"/>
              <a:buChar char="o"/>
            </a:pPr>
            <a:r>
              <a:rPr lang="en-US" dirty="0"/>
              <a:t>what is the best prediction about the future given some past data? </a:t>
            </a:r>
          </a:p>
          <a:p>
            <a:pPr lvl="1">
              <a:buFont typeface="Courier New" charset="0"/>
              <a:buChar char="o"/>
            </a:pPr>
            <a:r>
              <a:rPr lang="en-US" dirty="0"/>
              <a:t>what is the best model to explain some data? </a:t>
            </a:r>
          </a:p>
          <a:p>
            <a:pPr lvl="1">
              <a:buFont typeface="Courier New" charset="0"/>
              <a:buChar char="o"/>
            </a:pPr>
            <a:r>
              <a:rPr lang="en-US" dirty="0"/>
              <a:t>what measurement should I perform next? etc. </a:t>
            </a:r>
          </a:p>
        </p:txBody>
      </p:sp>
    </p:spTree>
    <p:extLst>
      <p:ext uri="{BB962C8B-B14F-4D97-AF65-F5344CB8AC3E}">
        <p14:creationId xmlns:p14="http://schemas.microsoft.com/office/powerpoint/2010/main" val="1573496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a:t>
            </a:r>
          </a:p>
        </p:txBody>
      </p:sp>
      <p:sp>
        <p:nvSpPr>
          <p:cNvPr id="3" name="Content Placeholder 2"/>
          <p:cNvSpPr>
            <a:spLocks noGrp="1"/>
          </p:cNvSpPr>
          <p:nvPr>
            <p:ph idx="1"/>
          </p:nvPr>
        </p:nvSpPr>
        <p:spPr/>
        <p:txBody>
          <a:bodyPr/>
          <a:lstStyle/>
          <a:p>
            <a:pPr marL="0" indent="0">
              <a:buNone/>
            </a:pPr>
            <a:r>
              <a:rPr lang="en-US" dirty="0"/>
              <a:t>Other take home terms:</a:t>
            </a:r>
          </a:p>
          <a:p>
            <a:r>
              <a:rPr lang="en-US" dirty="0"/>
              <a:t>Linearly separable dataset</a:t>
            </a:r>
          </a:p>
          <a:p>
            <a:r>
              <a:rPr lang="en-US" dirty="0" err="1"/>
              <a:t>Overfitting</a:t>
            </a:r>
            <a:endParaRPr lang="en-US" dirty="0"/>
          </a:p>
          <a:p>
            <a:r>
              <a:rPr lang="en-US" dirty="0"/>
              <a:t>Cross validation</a:t>
            </a:r>
          </a:p>
        </p:txBody>
      </p:sp>
    </p:spTree>
    <p:extLst>
      <p:ext uri="{BB962C8B-B14F-4D97-AF65-F5344CB8AC3E}">
        <p14:creationId xmlns:p14="http://schemas.microsoft.com/office/powerpoint/2010/main" val="189905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Machine learning: what and why? (cont.)</a:t>
            </a:r>
          </a:p>
        </p:txBody>
      </p:sp>
      <p:sp>
        <p:nvSpPr>
          <p:cNvPr id="3" name="Content Placeholder 2"/>
          <p:cNvSpPr>
            <a:spLocks noGrp="1"/>
          </p:cNvSpPr>
          <p:nvPr>
            <p:ph idx="1"/>
          </p:nvPr>
        </p:nvSpPr>
        <p:spPr>
          <a:xfrm>
            <a:off x="838199" y="1825625"/>
            <a:ext cx="10738757" cy="4351338"/>
          </a:xfrm>
        </p:spPr>
        <p:txBody>
          <a:bodyPr>
            <a:normAutofit fontScale="92500" lnSpcReduction="20000"/>
          </a:bodyPr>
          <a:lstStyle/>
          <a:p>
            <a:pPr marL="0" indent="0">
              <a:buNone/>
            </a:pPr>
            <a:r>
              <a:rPr lang="en-US" b="1" dirty="0"/>
              <a:t>What:</a:t>
            </a:r>
          </a:p>
          <a:p>
            <a:r>
              <a:rPr lang="en-US" b="1" dirty="0"/>
              <a:t>probabilistic models</a:t>
            </a:r>
            <a:r>
              <a:rPr lang="en-US" dirty="0"/>
              <a:t>, suitable for a wide variety of data and tasks. </a:t>
            </a:r>
          </a:p>
          <a:p>
            <a:r>
              <a:rPr lang="en-US" b="1" dirty="0"/>
              <a:t>algorithms for learning</a:t>
            </a:r>
            <a:r>
              <a:rPr lang="en-US" dirty="0"/>
              <a:t> and using such models.</a:t>
            </a:r>
          </a:p>
          <a:p>
            <a:pPr marL="0" indent="0">
              <a:buNone/>
            </a:pPr>
            <a:endParaRPr lang="en-US" dirty="0"/>
          </a:p>
          <a:p>
            <a:pPr marL="0" indent="0">
              <a:buNone/>
            </a:pPr>
            <a:r>
              <a:rPr lang="en-US" b="1" dirty="0"/>
              <a:t>Why:</a:t>
            </a:r>
          </a:p>
          <a:p>
            <a:r>
              <a:rPr lang="en-US" dirty="0"/>
              <a:t>ML has a system that is trained on some datasets that will eventually learn and improve if given a certain task. </a:t>
            </a:r>
          </a:p>
          <a:p>
            <a:r>
              <a:rPr lang="en-US" dirty="0"/>
              <a:t>ML is faster than human beings, it invests time and teaches itself from the data that is given to the machine, or from the mistakes it does. </a:t>
            </a:r>
          </a:p>
          <a:p>
            <a:r>
              <a:rPr lang="en-US" dirty="0"/>
              <a:t>In present, ML is used to </a:t>
            </a:r>
            <a:r>
              <a:rPr lang="en-US" b="1" dirty="0"/>
              <a:t>discover the features of relevant data in disordered datasets</a:t>
            </a:r>
            <a:r>
              <a:rPr lang="en-US" dirty="0"/>
              <a:t>.</a:t>
            </a:r>
          </a:p>
          <a:p>
            <a:pPr marL="0" indent="0">
              <a:buNone/>
            </a:pPr>
            <a:endParaRPr lang="en-US" dirty="0"/>
          </a:p>
        </p:txBody>
      </p:sp>
    </p:spTree>
    <p:extLst>
      <p:ext uri="{BB962C8B-B14F-4D97-AF65-F5344CB8AC3E}">
        <p14:creationId xmlns:p14="http://schemas.microsoft.com/office/powerpoint/2010/main" val="181351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a:t>
            </a:r>
            <a:br>
              <a:rPr lang="en-US" dirty="0"/>
            </a:br>
            <a:r>
              <a:rPr lang="en-US" sz="2800" dirty="0"/>
              <a:t>What are the disadvantages of Machine Learning?</a:t>
            </a:r>
          </a:p>
        </p:txBody>
      </p:sp>
      <p:sp>
        <p:nvSpPr>
          <p:cNvPr id="3" name="Content Placeholder 2"/>
          <p:cNvSpPr>
            <a:spLocks noGrp="1"/>
          </p:cNvSpPr>
          <p:nvPr>
            <p:ph idx="1"/>
          </p:nvPr>
        </p:nvSpPr>
        <p:spPr/>
        <p:txBody>
          <a:bodyPr>
            <a:normAutofit/>
          </a:bodyPr>
          <a:lstStyle/>
          <a:p>
            <a:r>
              <a:rPr lang="en-US" dirty="0"/>
              <a:t>It is not sure that ML algorithms will always work for every case. Sometimes ML will fail, so it needs to understand the problem at hand to apply ML algorithm in the right way. </a:t>
            </a:r>
          </a:p>
          <a:p>
            <a:r>
              <a:rPr lang="en-US" dirty="0"/>
              <a:t>Some ML algorithms require a lot of data such as deep learning algorithms. It may be exhausting to gain this large amount of data. Fortunately, there is a lot of data for training purposes</a:t>
            </a:r>
          </a:p>
          <a:p>
            <a:r>
              <a:rPr lang="en-US" dirty="0"/>
              <a:t>Knowing when and how to use a specific machine learning algorithm is important. There are simple and complex machine learning algorithms, so it's important to choose wisely between them.</a:t>
            </a:r>
          </a:p>
        </p:txBody>
      </p:sp>
    </p:spTree>
    <p:extLst>
      <p:ext uri="{BB962C8B-B14F-4D97-AF65-F5344CB8AC3E}">
        <p14:creationId xmlns:p14="http://schemas.microsoft.com/office/powerpoint/2010/main" val="133825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473529" y="1825624"/>
            <a:ext cx="11217728" cy="4705805"/>
          </a:xfrm>
        </p:spPr>
        <p:txBody>
          <a:bodyPr>
            <a:normAutofit lnSpcReduction="10000"/>
          </a:bodyPr>
          <a:lstStyle/>
          <a:p>
            <a:r>
              <a:rPr lang="en-US" dirty="0"/>
              <a:t>In 1959 Arthur Samuel described it as: </a:t>
            </a:r>
          </a:p>
          <a:p>
            <a:pPr marL="457200" lvl="1" indent="0">
              <a:buNone/>
            </a:pPr>
            <a:r>
              <a:rPr lang="en-US" dirty="0"/>
              <a:t>"</a:t>
            </a:r>
            <a:r>
              <a:rPr lang="en-US" b="1" dirty="0"/>
              <a:t>the field of study that gives computers the ability to learn without being explicitly programmed</a:t>
            </a:r>
            <a:r>
              <a:rPr lang="en-US" dirty="0"/>
              <a:t>.”</a:t>
            </a:r>
          </a:p>
          <a:p>
            <a:endParaRPr lang="en-US" dirty="0"/>
          </a:p>
          <a:p>
            <a:r>
              <a:rPr lang="en-US" dirty="0"/>
              <a:t>Tom Mitchell provides a more modern definition: </a:t>
            </a:r>
          </a:p>
          <a:p>
            <a:pPr marL="457200" lvl="1" indent="0">
              <a:buNone/>
            </a:pPr>
            <a:r>
              <a:rPr lang="en-US" dirty="0"/>
              <a:t>“</a:t>
            </a:r>
            <a:r>
              <a:rPr lang="en-US" b="1" dirty="0"/>
              <a:t>A computer program is said to learn from experience E with respect to some class of tasks T and performance measure P, if its performance at tasks in T, as measured by P, improves with experience E.”</a:t>
            </a:r>
            <a:endParaRPr lang="en-US" dirty="0"/>
          </a:p>
          <a:p>
            <a:pPr marL="457200" lvl="1" indent="0">
              <a:buNone/>
            </a:pPr>
            <a:r>
              <a:rPr lang="en-US" dirty="0"/>
              <a:t>		  Example: playing checkers.</a:t>
            </a:r>
          </a:p>
          <a:p>
            <a:pPr marL="457200" lvl="1" indent="0">
              <a:buNone/>
            </a:pPr>
            <a:r>
              <a:rPr lang="en-US" dirty="0"/>
              <a:t>		  E = the experience of playing many games of checkers</a:t>
            </a:r>
          </a:p>
          <a:p>
            <a:pPr marL="457200" lvl="1" indent="0">
              <a:buNone/>
            </a:pPr>
            <a:r>
              <a:rPr lang="en-US" dirty="0"/>
              <a:t>		  T = the task of playing checkers.</a:t>
            </a:r>
          </a:p>
          <a:p>
            <a:pPr marL="457200" lvl="1" indent="0">
              <a:buNone/>
            </a:pPr>
            <a:r>
              <a:rPr lang="en-US" dirty="0"/>
              <a:t>		  P = the probability that the program will win the next game.</a:t>
            </a:r>
          </a:p>
          <a:p>
            <a:pPr marL="0" indent="0">
              <a:buNone/>
            </a:pPr>
            <a:endParaRPr lang="en-US" dirty="0"/>
          </a:p>
        </p:txBody>
      </p:sp>
      <p:pic>
        <p:nvPicPr>
          <p:cNvPr id="3074" name="Picture 2" descr="http://m.itsyourturn.com/help/kxsetu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6" y="4750506"/>
            <a:ext cx="1534886" cy="158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4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120" y="0"/>
            <a:ext cx="7594908" cy="6858000"/>
          </a:xfrm>
          <a:prstGeom prst="rect">
            <a:avLst/>
          </a:prstGeom>
        </p:spPr>
      </p:pic>
    </p:spTree>
    <p:extLst>
      <p:ext uri="{BB962C8B-B14F-4D97-AF65-F5344CB8AC3E}">
        <p14:creationId xmlns:p14="http://schemas.microsoft.com/office/powerpoint/2010/main" val="93128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28651</TotalTime>
  <Words>4962</Words>
  <Application>Microsoft Macintosh PowerPoint</Application>
  <PresentationFormat>Widescreen</PresentationFormat>
  <Paragraphs>382</Paragraphs>
  <Slides>50</Slides>
  <Notes>46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Cambria Math</vt:lpstr>
      <vt:lpstr>Courier New</vt:lpstr>
      <vt:lpstr>Optima</vt:lpstr>
      <vt:lpstr>Office Theme</vt:lpstr>
      <vt:lpstr>Overview of Machine Learning</vt:lpstr>
      <vt:lpstr>Outcomes</vt:lpstr>
      <vt:lpstr>Today’s Outline</vt:lpstr>
      <vt:lpstr>1.1 Machine learning: what and why?</vt:lpstr>
      <vt:lpstr>1.1 Machine learning: what and why? (cont.)</vt:lpstr>
      <vt:lpstr>1.1 Machine learning: what and why? (cont.)</vt:lpstr>
      <vt:lpstr>Why Not? What are the disadvantages of Machine Learning?</vt:lpstr>
      <vt:lpstr>What is Machine Learning?</vt:lpstr>
      <vt:lpstr>PowerPoint Presentation</vt:lpstr>
      <vt:lpstr>1.1.1 Types of machine learning</vt:lpstr>
      <vt:lpstr>Key Terms</vt:lpstr>
      <vt:lpstr>1.2 Supervised Learning</vt:lpstr>
      <vt:lpstr>1.2 Supervised Learning 1.2.1 Classification</vt:lpstr>
      <vt:lpstr>1.2 Supervised Learning 1.2.1 Classification (cont.)</vt:lpstr>
      <vt:lpstr>1.2.1.1 Example</vt:lpstr>
      <vt:lpstr>1.2.1.2 The need for probabilistic predictions</vt:lpstr>
      <vt:lpstr>1.2.1.2 The need for probabilistic predictions (cont.)</vt:lpstr>
      <vt:lpstr> 1.2.1.3 Real-world applications</vt:lpstr>
      <vt:lpstr>1.2.1.3 Real-world applications Classifying flowers</vt:lpstr>
      <vt:lpstr>1.2.2 Regression</vt:lpstr>
      <vt:lpstr>Examples of real-world regression problems.</vt:lpstr>
      <vt:lpstr>1.3 Unsupervised learning</vt:lpstr>
      <vt:lpstr>1.3 Unsupervised learning</vt:lpstr>
      <vt:lpstr>1.3 Unsupervised learning 1.3.1 Discovering clusters </vt:lpstr>
      <vt:lpstr>1.3 Unsupervised learning  1.3.1 Discovering clusters </vt:lpstr>
      <vt:lpstr>1.3.2 Discovering latent factors</vt:lpstr>
      <vt:lpstr>Outline</vt:lpstr>
      <vt:lpstr>1.4 Some basic concepts in machine learning  1.4.1 Parametric vs non-parametric models </vt:lpstr>
      <vt:lpstr>1.4.2 A simple non-parametric classifier: K -nearest neighbors</vt:lpstr>
      <vt:lpstr>1.4.3 The curse of dimensionality</vt:lpstr>
      <vt:lpstr>1.4.3 The curse of dimensionality (cont.)</vt:lpstr>
      <vt:lpstr>1.4.3 The curse of dimensionality (cont.)</vt:lpstr>
      <vt:lpstr>1.4.4 Parametric models for classification and regression</vt:lpstr>
      <vt:lpstr>1.4.5 Linear regression </vt:lpstr>
      <vt:lpstr>1.4.5 Linear regression (cont.)</vt:lpstr>
      <vt:lpstr>1.4.5 Linear regression (cont.)</vt:lpstr>
      <vt:lpstr>1.4.5 Linear regression (cont.)</vt:lpstr>
      <vt:lpstr>1.4.5 Linear regression (cont.)</vt:lpstr>
      <vt:lpstr>1.4.6 Logistic regression</vt:lpstr>
      <vt:lpstr>1.4.6 Logistic regression (cont.)</vt:lpstr>
      <vt:lpstr>1.4.6 Logistic regression (cont.)</vt:lpstr>
      <vt:lpstr>1.4.6 Logistic regression (cont.)</vt:lpstr>
      <vt:lpstr>1.4.6 Logistic regression (cont.)</vt:lpstr>
      <vt:lpstr>1.4.7 Overfitting</vt:lpstr>
      <vt:lpstr>1.4.8 Model selection</vt:lpstr>
      <vt:lpstr>1.4.8 Model selection (cont.)</vt:lpstr>
      <vt:lpstr>1.4.8 Model selection (cont.)</vt:lpstr>
      <vt:lpstr>1.4.8 Model selection (cont.)  cross validation ( CV).</vt:lpstr>
      <vt:lpstr>Summary</vt:lpstr>
      <vt:lpstr>Summary (cont.)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Machine Learning</dc:title>
  <dc:creator>Microsoft Office User</dc:creator>
  <cp:lastModifiedBy>Microsoft Office User</cp:lastModifiedBy>
  <cp:revision>131</cp:revision>
  <cp:lastPrinted>2018-12-10T16:50:34Z</cp:lastPrinted>
  <dcterms:created xsi:type="dcterms:W3CDTF">2018-09-05T02:31:06Z</dcterms:created>
  <dcterms:modified xsi:type="dcterms:W3CDTF">2018-12-10T21:19:29Z</dcterms:modified>
</cp:coreProperties>
</file>