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7" r:id="rId5"/>
    <p:sldId id="262" r:id="rId6"/>
    <p:sldId id="260" r:id="rId7"/>
    <p:sldId id="259" r:id="rId8"/>
    <p:sldId id="261" r:id="rId9"/>
    <p:sldId id="267" r:id="rId10"/>
    <p:sldId id="296" r:id="rId11"/>
    <p:sldId id="295" r:id="rId12"/>
    <p:sldId id="268" r:id="rId13"/>
    <p:sldId id="283" r:id="rId14"/>
    <p:sldId id="286" r:id="rId15"/>
    <p:sldId id="285" r:id="rId16"/>
    <p:sldId id="287" r:id="rId17"/>
    <p:sldId id="270" r:id="rId18"/>
    <p:sldId id="277" r:id="rId19"/>
    <p:sldId id="271" r:id="rId20"/>
    <p:sldId id="272" r:id="rId21"/>
    <p:sldId id="273" r:id="rId22"/>
    <p:sldId id="28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ä¸­åº¦æ ·å¼ 2 - å¼ºè°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ASDASD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ASDASD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s-ES_tradnl" altLang="en-US"/>
              <a:t>Sergio y Claudio entre otros profesores figuran como participantes en el proyecto unexmin.</a:t>
            </a:r>
            <a:endParaRPr lang="es-ES_tradnl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10" y="963295"/>
            <a:ext cx="12016740" cy="1301115"/>
          </a:xfrm>
        </p:spPr>
        <p:txBody>
          <a:bodyPr/>
          <a:p>
            <a:r>
              <a:rPr lang="en-US" sz="1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Universidad Polit</a:t>
            </a:r>
            <a:r>
              <a:rPr lang="es-ES_tradnl" altLang="en-US" sz="1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é</a:t>
            </a:r>
            <a:r>
              <a:rPr lang="en-US" sz="1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cnica de Madrid</a:t>
            </a:r>
            <a:br>
              <a:rPr lang="en-US" sz="1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</a:br>
            <a:r>
              <a:rPr lang="en-US" sz="1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Escuela T</a:t>
            </a:r>
            <a:r>
              <a:rPr lang="es-ES_tradnl" altLang="en-US" sz="1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é</a:t>
            </a:r>
            <a:r>
              <a:rPr lang="en-US" sz="1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cnica Superior de Ingenieros Industriales</a:t>
            </a:r>
            <a:br>
              <a:rPr lang="en-US" sz="1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</a:br>
            <a:r>
              <a:rPr lang="en-US" sz="1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M</a:t>
            </a:r>
            <a:r>
              <a:rPr lang="es-ES_tradnl" altLang="en-US" sz="1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á</a:t>
            </a:r>
            <a:r>
              <a:rPr lang="en-US" sz="1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ster Universitario en Autom</a:t>
            </a:r>
            <a:r>
              <a:rPr lang="es-ES_tradnl" altLang="en-US" sz="1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ática </a:t>
            </a:r>
            <a:r>
              <a:rPr lang="en-US" sz="1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y Rob</a:t>
            </a:r>
            <a:r>
              <a:rPr lang="es-ES_tradnl" altLang="en-US" sz="1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ó</a:t>
            </a:r>
            <a:r>
              <a:rPr lang="en-US" sz="1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tica</a:t>
            </a:r>
            <a:endParaRPr lang="en-US" sz="1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3215" y="5411153"/>
            <a:ext cx="9144000" cy="1655762"/>
          </a:xfrm>
        </p:spPr>
        <p:txBody>
          <a:bodyPr/>
          <a:p>
            <a:r>
              <a:rPr lang="es-ES_tradnl" altLang="en-US" sz="1600">
                <a:latin typeface="Calibri" panose="020F0502020204030204" charset="0"/>
                <a:cs typeface="Calibri" panose="020F0502020204030204" charset="0"/>
              </a:rPr>
              <a:t>Autor: Adrián Caro Zapata</a:t>
            </a:r>
            <a:endParaRPr lang="es-ES_tradnl" altLang="en-US" sz="16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s-ES_tradnl" altLang="en-US" sz="1600">
                <a:latin typeface="Calibri" panose="020F0502020204030204" charset="0"/>
                <a:cs typeface="Calibri" panose="020F0502020204030204" charset="0"/>
              </a:rPr>
              <a:t>Director: Claudio Rossi</a:t>
            </a:r>
            <a:endParaRPr lang="es-ES_tradnl" altLang="en-US" sz="16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s-ES_tradnl" altLang="en-US" sz="1600">
                <a:latin typeface="Calibri" panose="020F0502020204030204" charset="0"/>
                <a:cs typeface="Calibri" panose="020F0502020204030204" charset="0"/>
              </a:rPr>
              <a:t>Co-Director: Ramón Suarez Fernández</a:t>
            </a:r>
            <a:endParaRPr lang="es-ES_tradnl" altLang="en-US" sz="16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s-ES_tradnl" altLang="en-US" sz="1600">
                <a:latin typeface="Calibri" panose="020F0502020204030204" charset="0"/>
                <a:cs typeface="Calibri" panose="020F0502020204030204" charset="0"/>
              </a:rPr>
              <a:t>Noviembre 2020</a:t>
            </a:r>
            <a:endParaRPr lang="es-ES_tradnl" altLang="en-US" sz="1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Car_4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4205" y="184785"/>
            <a:ext cx="2274570" cy="1503045"/>
          </a:xfrm>
          <a:prstGeom prst="rect">
            <a:avLst/>
          </a:prstGeom>
        </p:spPr>
      </p:pic>
      <p:pic>
        <p:nvPicPr>
          <p:cNvPr id="5" name="Picture 4" descr="UPM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" y="97155"/>
            <a:ext cx="3612515" cy="16776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417320" y="3004185"/>
            <a:ext cx="949642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Trabajo Fin de M</a:t>
            </a:r>
            <a:r>
              <a:rPr lang="es-ES_tradnl" altLang="en-US" sz="2000">
                <a:latin typeface="Calibri" panose="020F0502020204030204" charset="0"/>
                <a:cs typeface="Calibri" panose="020F0502020204030204" charset="0"/>
              </a:rPr>
              <a:t>á</a:t>
            </a: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ster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NAVEGACI</a:t>
            </a:r>
            <a:r>
              <a:rPr lang="es-ES_tradnl" altLang="en-US" sz="3600">
                <a:latin typeface="Calibri" panose="020F0502020204030204" charset="0"/>
                <a:cs typeface="Calibri" panose="020F0502020204030204" charset="0"/>
              </a:rPr>
              <a:t>Ó</a:t>
            </a:r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N TOPOL</a:t>
            </a:r>
            <a:r>
              <a:rPr lang="es-ES_tradnl" altLang="en-US" sz="3600">
                <a:latin typeface="Calibri" panose="020F0502020204030204" charset="0"/>
                <a:cs typeface="Calibri" panose="020F0502020204030204" charset="0"/>
              </a:rPr>
              <a:t>Ó</a:t>
            </a:r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GICA PARA EXPLORACI</a:t>
            </a:r>
            <a:r>
              <a:rPr lang="es-ES_tradnl" altLang="en-US" sz="3600">
                <a:latin typeface="Calibri" panose="020F0502020204030204" charset="0"/>
                <a:cs typeface="Calibri" panose="020F0502020204030204" charset="0"/>
              </a:rPr>
              <a:t>Ó</a:t>
            </a:r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N DE MINAS ABANDONADAS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75" y="361950"/>
            <a:ext cx="3093085" cy="11480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>
                <a:latin typeface="Calibri" panose="020F0502020204030204" charset="0"/>
                <a:cs typeface="Calibri" panose="020F0502020204030204" charset="0"/>
              </a:rPr>
              <a:t>Monitorización</a:t>
            </a:r>
            <a:endParaRPr lang="es-ES_tradnl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6560" y="2275205"/>
            <a:ext cx="8819515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" altLang="en-US" sz="72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Videito de </a:t>
            </a:r>
            <a:endParaRPr lang="" altLang="en-US" sz="7200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" altLang="en-US" sz="72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deMONSTRUACION</a:t>
            </a:r>
            <a:endParaRPr lang="" altLang="en-US" sz="7200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 descr="UPM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6985"/>
            <a:ext cx="1662430" cy="772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Pruebas y resultados </a:t>
            </a:r>
            <a:endParaRPr lang="es-ES_tradnl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7" name="Picture 16" descr="che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0525" y="1654810"/>
            <a:ext cx="1190625" cy="1190625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802005" y="2178685"/>
            <a:ext cx="6593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altLang="en-US" sz="2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Carga de entorno desde archivos de texto</a:t>
            </a:r>
            <a:endParaRPr lang="es-ES_tradnl" altLang="en-US" sz="2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799195" y="2209800"/>
            <a:ext cx="4160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0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Sin fallos</a:t>
            </a:r>
            <a:endParaRPr lang="es-ES_tradnl" altLang="en-US" sz="20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0" name="Picture 19" descr="che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0525" y="2675255"/>
            <a:ext cx="1190625" cy="1190625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802005" y="3199130"/>
            <a:ext cx="6593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altLang="en-US" sz="2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Generación aleatoria del entorno</a:t>
            </a:r>
            <a:endParaRPr lang="es-ES_tradnl" altLang="en-US" sz="2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8799195" y="3230245"/>
            <a:ext cx="4160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0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Sin fallos</a:t>
            </a:r>
            <a:endParaRPr lang="es-ES_tradnl" altLang="en-US" sz="20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3" name="Picture 22" descr="che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0525" y="3705860"/>
            <a:ext cx="1190625" cy="1190625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802005" y="4229735"/>
            <a:ext cx="6593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altLang="en-US" sz="2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Comprobaciones de rutas</a:t>
            </a:r>
            <a:endParaRPr lang="es-ES_tradnl" altLang="en-US" sz="2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8799195" y="4260850"/>
            <a:ext cx="4160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0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Siempre óptimas</a:t>
            </a:r>
            <a:endParaRPr lang="es-ES_tradnl" altLang="en-US" sz="20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9" name="Picture 28" descr="che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0525" y="4727575"/>
            <a:ext cx="1190625" cy="1190625"/>
          </a:xfrm>
          <a:prstGeom prst="rect">
            <a:avLst/>
          </a:prstGeom>
        </p:spPr>
      </p:pic>
      <p:sp>
        <p:nvSpPr>
          <p:cNvPr id="30" name="Text Box 29"/>
          <p:cNvSpPr txBox="1"/>
          <p:nvPr/>
        </p:nvSpPr>
        <p:spPr>
          <a:xfrm>
            <a:off x="802005" y="5251450"/>
            <a:ext cx="6593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altLang="en-US" sz="2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Monitorización</a:t>
            </a:r>
            <a:endParaRPr lang="es-ES_tradnl" altLang="en-US" sz="2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8799195" y="5282565"/>
            <a:ext cx="4160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0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Sin fallos</a:t>
            </a:r>
            <a:endParaRPr lang="es-ES_tradnl" altLang="en-US" sz="20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Picture 4" descr="UPM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" y="4445"/>
            <a:ext cx="1662430" cy="7721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Pruebas y resultados </a:t>
            </a:r>
            <a:endParaRPr lang="es-ES_tradnl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525963"/>
          </a:xfrm>
        </p:spPr>
        <p:txBody>
          <a:bodyPr/>
          <a:p>
            <a:pPr lvl="0">
              <a:lnSpc>
                <a:spcPct val="100000"/>
              </a:lnSpc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Método de comparación entre nodos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   (Ensayo automático mediante algoritmo)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00000"/>
              </a:lnSpc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Condiciones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es-ES_tradnl" altLang="en-US">
                <a:latin typeface="Calibri" panose="020F0502020204030204" charset="0"/>
                <a:cs typeface="Calibri" panose="020F0502020204030204" charset="0"/>
              </a:rPr>
              <a:t>Distinto rango de similitud entre nodos</a:t>
            </a:r>
            <a:endParaRPr lang="es-ES_tradnl" altLang="en-US">
              <a:latin typeface="Calibri" panose="020F0502020204030204" charset="0"/>
              <a:cs typeface="Calibri" panose="020F0502020204030204" charset="0"/>
            </a:endParaRPr>
          </a:p>
          <a:p>
            <a:pPr lvl="2">
              <a:lnSpc>
                <a:spcPct val="100000"/>
              </a:lnSpc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Distinto tamaño de grafo 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lvl="2">
              <a:lnSpc>
                <a:spcPct val="100000"/>
              </a:lnSpc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Ruido en sensores (10%-50%)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00000"/>
              </a:lnSpc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Resultados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lvl="2">
              <a:lnSpc>
                <a:spcPct val="100000"/>
              </a:lnSpc>
            </a:pPr>
            <a:r>
              <a:rPr lang="es-ES_tradnl" altLang="en-US" sz="2400" b="1">
                <a:latin typeface="Calibri" panose="020F0502020204030204" charset="0"/>
                <a:cs typeface="Calibri" panose="020F0502020204030204" charset="0"/>
              </a:rPr>
              <a:t>Índice de similitud robusto</a:t>
            </a:r>
            <a:endParaRPr lang="es-ES_tradnl" altLang="en-US" sz="2400" b="1">
              <a:latin typeface="Calibri" panose="020F0502020204030204" charset="0"/>
              <a:cs typeface="Calibri" panose="020F0502020204030204" charset="0"/>
            </a:endParaRPr>
          </a:p>
          <a:p>
            <a:pPr lvl="2">
              <a:lnSpc>
                <a:spcPct val="100000"/>
              </a:lnSpc>
            </a:pPr>
            <a:r>
              <a:rPr lang="es-ES_tradnl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Impacto de similitud entre nodos despreciable</a:t>
            </a:r>
            <a:endParaRPr lang="es-ES_tradnl" altLang="en-US" b="1">
              <a:latin typeface="Calibri" panose="020F0502020204030204" charset="0"/>
              <a:cs typeface="Calibri" panose="020F0502020204030204" charset="0"/>
            </a:endParaRPr>
          </a:p>
          <a:p>
            <a:pPr lvl="2">
              <a:lnSpc>
                <a:spcPct val="100000"/>
              </a:lnSpc>
            </a:pPr>
            <a:r>
              <a:rPr lang="es-ES_tradnl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Independiente del ruido 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00000"/>
              </a:lnSpc>
            </a:pP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9295765" y="1789430"/>
            <a:ext cx="4160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0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100% éxito</a:t>
            </a:r>
            <a:endParaRPr lang="es-ES_tradnl" altLang="en-US" sz="20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7" name="Picture 16" descr="che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7095" y="1234440"/>
            <a:ext cx="1190625" cy="1190625"/>
          </a:xfrm>
          <a:prstGeom prst="rect">
            <a:avLst/>
          </a:prstGeom>
        </p:spPr>
      </p:pic>
      <p:graphicFrame>
        <p:nvGraphicFramePr>
          <p:cNvPr id="3" name="Table 2"/>
          <p:cNvGraphicFramePr/>
          <p:nvPr/>
        </p:nvGraphicFramePr>
        <p:xfrm>
          <a:off x="6108700" y="3727450"/>
          <a:ext cx="5845810" cy="1670050"/>
        </p:xfrm>
        <a:graphic>
          <a:graphicData uri="http://schemas.openxmlformats.org/drawingml/2006/table">
            <a:tbl>
              <a:tblPr lastRow="1">
                <a:tableStyleId>{F5AB1C69-6EDB-4FF4-983F-18BD219EF322}</a:tableStyleId>
              </a:tblPr>
              <a:tblGrid>
                <a:gridCol w="1840865"/>
                <a:gridCol w="996315"/>
                <a:gridCol w="1003935"/>
                <a:gridCol w="1001395"/>
                <a:gridCol w="1003300"/>
              </a:tblGrid>
              <a:tr h="420370">
                <a:tc>
                  <a:txBody>
                    <a:bodyPr/>
                    <a:p>
                      <a:pPr algn="ctr"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  <a:lnB>
                      <a:noFill/>
                    </a:lnB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s-ES_tradnl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Porcentaje de ruido aplicado a la lectura de sensores</a:t>
                      </a:r>
                      <a:endParaRPr lang="es-ES_tradnl" alt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±</a:t>
                      </a:r>
                      <a:r>
                        <a:rPr lang="es-ES_tradnl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10%</a:t>
                      </a:r>
                      <a:endParaRPr lang="es-ES_tradnl" alt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±</a:t>
                      </a:r>
                      <a:r>
                        <a:rPr lang="es-ES_tradnl" alt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25%</a:t>
                      </a:r>
                      <a:endParaRPr lang="es-ES_tradnl" alt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±</a:t>
                      </a:r>
                      <a:r>
                        <a:rPr lang="es-ES_tradnl" alt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40%</a:t>
                      </a:r>
                      <a:endParaRPr lang="es-ES_tradnl" alt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±</a:t>
                      </a:r>
                      <a:r>
                        <a:rPr lang="es-ES_tradnl" alt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50%</a:t>
                      </a:r>
                      <a:endParaRPr lang="es-ES_tradnl" alt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44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ES_tradnl" alt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Porcentaje de diferencia entre índices de similitud máximo y mínimo</a:t>
                      </a:r>
                      <a:endParaRPr lang="es-ES_tradnl" alt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ES_tradnl" alt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139.81%</a:t>
                      </a:r>
                      <a:endParaRPr lang="es-ES_tradnl" alt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ES_tradnl" alt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147.69%</a:t>
                      </a:r>
                      <a:endParaRPr lang="es-ES_tradnl" alt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ES_tradnl" alt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145.52%</a:t>
                      </a:r>
                      <a:endParaRPr lang="es-ES_tradnl" alt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ES_tradnl" alt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142.77%</a:t>
                      </a:r>
                      <a:endParaRPr lang="es-ES_tradnl" alt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Picture 5" descr="UPM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" y="4445"/>
            <a:ext cx="1662430" cy="7721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Pruebas y resultados </a:t>
            </a:r>
            <a:endParaRPr lang="es-ES_tradnl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525963"/>
          </a:xfrm>
        </p:spPr>
        <p:txBody>
          <a:bodyPr/>
          <a:p>
            <a:pPr>
              <a:lnSpc>
                <a:spcPct val="100000"/>
              </a:lnSpc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Modo perdido o “secuestro”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     (Ensayo automático mediante algoritmo)</a:t>
            </a:r>
            <a:endParaRPr lang="es-ES_tradnl" altLang="en-US" sz="21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00000"/>
              </a:lnSpc>
            </a:pPr>
            <a:endParaRPr lang="es-ES_tradnl" altLang="en-US" sz="18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00000"/>
              </a:lnSpc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Uso del método de comparación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00000"/>
              </a:lnSpc>
            </a:pP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00000"/>
              </a:lnSpc>
            </a:pP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00000"/>
              </a:lnSpc>
            </a:pP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00000"/>
              </a:lnSpc>
            </a:pP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00000"/>
              </a:lnSpc>
            </a:pP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00000"/>
              </a:lnSpc>
            </a:pPr>
            <a:endParaRPr lang="es-ES_tradnl" altLang="en-US" sz="18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00000"/>
              </a:lnSpc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Resultados</a:t>
            </a:r>
            <a:endParaRPr lang="es-ES_tradnl" altLang="en-US" sz="2100">
              <a:latin typeface="Calibri" panose="020F0502020204030204" charset="0"/>
              <a:cs typeface="Calibri" panose="020F0502020204030204" charset="0"/>
            </a:endParaRPr>
          </a:p>
          <a:p>
            <a:pPr lvl="2">
              <a:lnSpc>
                <a:spcPct val="100000"/>
              </a:lnSpc>
            </a:pPr>
            <a:r>
              <a:rPr lang="es-ES_tradnl" altLang="en-US" b="1">
                <a:latin typeface="Calibri" panose="020F0502020204030204" charset="0"/>
                <a:cs typeface="Calibri" panose="020F0502020204030204" charset="0"/>
              </a:rPr>
              <a:t>Siempre se relocaliza correctamente</a:t>
            </a:r>
            <a:endParaRPr lang="es-ES_tradnl" altLang="en-US" sz="21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_tradnl" altLang="en-US" sz="2400"/>
          </a:p>
        </p:txBody>
      </p:sp>
      <p:sp>
        <p:nvSpPr>
          <p:cNvPr id="19" name="Text Box 18"/>
          <p:cNvSpPr txBox="1"/>
          <p:nvPr/>
        </p:nvSpPr>
        <p:spPr>
          <a:xfrm>
            <a:off x="9425305" y="1861185"/>
            <a:ext cx="4160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0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100% acierto </a:t>
            </a:r>
            <a:endParaRPr lang="es-ES_tradnl" altLang="en-US" sz="20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7" name="Picture 16" descr="che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635" y="1306195"/>
            <a:ext cx="1190625" cy="1190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350" y="3827780"/>
            <a:ext cx="1966595" cy="1971675"/>
          </a:xfrm>
          <a:prstGeom prst="rect">
            <a:avLst/>
          </a:prstGeom>
        </p:spPr>
      </p:pic>
      <p:graphicFrame>
        <p:nvGraphicFramePr>
          <p:cNvPr id="3" name="Table 2"/>
          <p:cNvGraphicFramePr/>
          <p:nvPr/>
        </p:nvGraphicFramePr>
        <p:xfrm>
          <a:off x="1294130" y="3434080"/>
          <a:ext cx="5845810" cy="1670050"/>
        </p:xfrm>
        <a:graphic>
          <a:graphicData uri="http://schemas.openxmlformats.org/drawingml/2006/table">
            <a:tbl>
              <a:tblPr lastRow="1">
                <a:tableStyleId>{F5AB1C69-6EDB-4FF4-983F-18BD219EF322}</a:tableStyleId>
              </a:tblPr>
              <a:tblGrid>
                <a:gridCol w="1840865"/>
                <a:gridCol w="996315"/>
                <a:gridCol w="1003935"/>
                <a:gridCol w="1001395"/>
                <a:gridCol w="1003300"/>
              </a:tblGrid>
              <a:tr h="420370">
                <a:tc>
                  <a:txBody>
                    <a:bodyPr/>
                    <a:p>
                      <a:pPr algn="ctr"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  <a:lnB>
                      <a:noFill/>
                    </a:lnB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s-ES_tradnl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Porcentaje de ruido aplicado a la lectura de sensores</a:t>
                      </a:r>
                      <a:endParaRPr lang="es-ES_tradnl" alt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±</a:t>
                      </a:r>
                      <a:r>
                        <a:rPr lang="es-ES_tradnl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10%</a:t>
                      </a:r>
                      <a:endParaRPr lang="es-ES_tradnl" alt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±</a:t>
                      </a:r>
                      <a:r>
                        <a:rPr lang="es-ES_tradnl" alt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25%</a:t>
                      </a:r>
                      <a:endParaRPr lang="es-ES_tradnl" alt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±</a:t>
                      </a:r>
                      <a:r>
                        <a:rPr lang="es-ES_tradnl" alt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40%</a:t>
                      </a:r>
                      <a:endParaRPr lang="es-ES_tradnl" alt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±</a:t>
                      </a:r>
                      <a:r>
                        <a:rPr lang="es-ES_tradnl" alt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50%</a:t>
                      </a:r>
                      <a:endParaRPr lang="es-ES_tradnl" alt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44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ES_tradnl" alt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Porcentaje de diferencia entre índices de similitud máximo y mínimo</a:t>
                      </a:r>
                      <a:endParaRPr lang="es-ES_tradnl" alt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ES_tradnl" alt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139.81%</a:t>
                      </a:r>
                      <a:endParaRPr lang="es-ES_tradnl" alt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ES_tradnl" alt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147.69%</a:t>
                      </a:r>
                      <a:endParaRPr lang="es-ES_tradnl" alt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ES_tradnl" alt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145.52%</a:t>
                      </a:r>
                      <a:endParaRPr lang="es-ES_tradnl" alt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ES_tradnl" alt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142.77%</a:t>
                      </a:r>
                      <a:endParaRPr lang="es-ES_tradnl" alt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Picture 3" descr="UPM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" y="4445"/>
            <a:ext cx="1662430" cy="7721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Pruebas y resultados </a:t>
            </a:r>
            <a:endParaRPr lang="es-ES_tradnl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525963"/>
          </a:xfrm>
        </p:spPr>
        <p:txBody>
          <a:bodyPr/>
          <a:p>
            <a:pPr lvl="0">
              <a:lnSpc>
                <a:spcPct val="100000"/>
              </a:lnSpc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Exploración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   (Ensayo automático mediante algoritmo)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00000"/>
              </a:lnSpc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Condiciones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lvl="2">
              <a:lnSpc>
                <a:spcPct val="100000"/>
              </a:lnSpc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Distinto tamaño de grafo 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lvl="2">
              <a:lnSpc>
                <a:spcPct val="100000"/>
              </a:lnSpc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Ruido en sensores (10%-50%)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Errores forzados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00000"/>
              </a:lnSpc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Resultados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lvl="2">
              <a:lnSpc>
                <a:spcPct val="100000"/>
              </a:lnSpc>
            </a:pPr>
            <a:r>
              <a:rPr lang="es-ES_tradnl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Siempre llega al destino</a:t>
            </a:r>
            <a:endParaRPr lang="es-ES_tradnl" altLang="en-US" sz="2400" b="1">
              <a:latin typeface="Calibri" panose="020F0502020204030204" charset="0"/>
              <a:cs typeface="Calibri" panose="020F0502020204030204" charset="0"/>
            </a:endParaRPr>
          </a:p>
          <a:p>
            <a:pPr lvl="2">
              <a:lnSpc>
                <a:spcPct val="100000"/>
              </a:lnSpc>
            </a:pPr>
            <a:r>
              <a:rPr lang="es-ES_tradnl" altLang="en-US" sz="2400" b="1">
                <a:latin typeface="Calibri" panose="020F0502020204030204" charset="0"/>
                <a:cs typeface="Calibri" panose="020F0502020204030204" charset="0"/>
                <a:sym typeface="+mn-ea"/>
              </a:rPr>
              <a:t>Replanificación frente a errores óptima (Ahorro de energía)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00000"/>
              </a:lnSpc>
            </a:pP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9295765" y="1789430"/>
            <a:ext cx="4160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0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100% éxito</a:t>
            </a:r>
            <a:endParaRPr lang="es-ES_tradnl" altLang="en-US" sz="20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7" name="Picture 16" descr="che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7095" y="1234440"/>
            <a:ext cx="1190625" cy="1190625"/>
          </a:xfrm>
          <a:prstGeom prst="rect">
            <a:avLst/>
          </a:prstGeom>
        </p:spPr>
      </p:pic>
      <p:graphicFrame>
        <p:nvGraphicFramePr>
          <p:cNvPr id="4" name="Table 3"/>
          <p:cNvGraphicFramePr/>
          <p:nvPr/>
        </p:nvGraphicFramePr>
        <p:xfrm>
          <a:off x="6475095" y="3566160"/>
          <a:ext cx="4450080" cy="1368425"/>
        </p:xfrm>
        <a:graphic>
          <a:graphicData uri="http://schemas.openxmlformats.org/drawingml/2006/table">
            <a:tbl>
              <a:tblPr lastRow="1">
                <a:tableStyleId>{F5AB1C69-6EDB-4FF4-983F-18BD219EF322}</a:tableStyleId>
              </a:tblPr>
              <a:tblGrid>
                <a:gridCol w="1401445"/>
                <a:gridCol w="758825"/>
                <a:gridCol w="763270"/>
                <a:gridCol w="762635"/>
                <a:gridCol w="763905"/>
              </a:tblGrid>
              <a:tr h="327660">
                <a:tc>
                  <a:txBody>
                    <a:bodyPr/>
                    <a:p>
                      <a:pPr algn="ctr"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  <a:lnB>
                      <a:noFill/>
                    </a:lnB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s-ES_tradnl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Número de nodos</a:t>
                      </a:r>
                      <a:endParaRPr lang="es-ES_tradnl" alt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ES_tradnl" sz="1400">
                          <a:latin typeface="Calibri" panose="020F0502020204030204" charset="0"/>
                          <a:cs typeface="Calibri" panose="020F0502020204030204" charset="0"/>
                        </a:rPr>
                        <a:t>20</a:t>
                      </a:r>
                      <a:endParaRPr lang="es-ES_tradnl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ES_tradnl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50</a:t>
                      </a:r>
                      <a:endParaRPr lang="es-ES_tradnl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ES_tradnl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100</a:t>
                      </a:r>
                      <a:endParaRPr lang="es-ES_tradnl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ES_tradnl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150</a:t>
                      </a:r>
                      <a:endParaRPr lang="es-ES_tradnl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7359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ES_tradnl" alt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Índice de incertidumbre final medio</a:t>
                      </a:r>
                      <a:endParaRPr lang="es-ES_tradnl" alt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ES_tradnl" alt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0.804</a:t>
                      </a:r>
                      <a:endParaRPr lang="es-ES_tradnl" alt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ES_tradnl" alt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0.765</a:t>
                      </a:r>
                      <a:endParaRPr lang="es-ES_tradnl" alt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ES_tradnl" alt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0.788</a:t>
                      </a:r>
                      <a:endParaRPr lang="es-ES_tradnl" alt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ES_tradnl" alt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0.701</a:t>
                      </a:r>
                      <a:endParaRPr lang="es-ES_tradnl" alt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Picture 5" descr="UPM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" y="-5080"/>
            <a:ext cx="1662430" cy="7721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>
                <a:latin typeface="Calibri" panose="020F0502020204030204" charset="0"/>
                <a:cs typeface="Calibri" panose="020F0502020204030204" charset="0"/>
              </a:rPr>
              <a:t>Conclusiones</a:t>
            </a:r>
            <a:endParaRPr lang="es-ES_tradnl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Integración de ROS en QtCreator.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Estructura de grafo robusta y detallada.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Entornos reales o generados para la simulación.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Rutas óptimas.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Navegación deliberativa.</a:t>
            </a:r>
            <a:endParaRPr lang="es-ES_tradnl" altLang="en-US" sz="2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7005" y="5259070"/>
            <a:ext cx="1129030" cy="1129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230" y="4137025"/>
            <a:ext cx="2225040" cy="9156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820" y="1417955"/>
            <a:ext cx="1854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230" y="4137025"/>
            <a:ext cx="915670" cy="9156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6825" y="2690495"/>
            <a:ext cx="1798320" cy="1466215"/>
          </a:xfrm>
          <a:prstGeom prst="rect">
            <a:avLst/>
          </a:prstGeom>
        </p:spPr>
      </p:pic>
      <p:pic>
        <p:nvPicPr>
          <p:cNvPr id="5" name="Picture 4" descr="UPM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" y="4445"/>
            <a:ext cx="1662430" cy="7721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>
                <a:latin typeface="Calibri" panose="020F0502020204030204" charset="0"/>
                <a:cs typeface="Calibri" panose="020F0502020204030204" charset="0"/>
              </a:rPr>
              <a:t>Conclusiones</a:t>
            </a:r>
            <a:endParaRPr lang="es-ES_tradnl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20000"/>
              </a:lnSpc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Detección de errores de posicionamiento y relocalización.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Monitorización.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Visualización 3D.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Algoritmo modular.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Conocimientos adquiridos y reto cumplido.</a:t>
            </a:r>
            <a:endParaRPr lang="es-ES_tradnl" altLang="en-US" sz="240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s-ES_tradnl" alt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5085" y="3445510"/>
            <a:ext cx="1604645" cy="16046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860" y="5174615"/>
            <a:ext cx="1044575" cy="1044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435" y="2686050"/>
            <a:ext cx="1320800" cy="132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380" y="1417955"/>
            <a:ext cx="1202055" cy="1403985"/>
          </a:xfrm>
          <a:prstGeom prst="rect">
            <a:avLst/>
          </a:prstGeom>
        </p:spPr>
      </p:pic>
      <p:pic>
        <p:nvPicPr>
          <p:cNvPr id="5" name="Picture 4" descr="UPM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" y="4445"/>
            <a:ext cx="1662430" cy="7721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>
                <a:latin typeface="Calibri" panose="020F0502020204030204" charset="0"/>
                <a:cs typeface="Calibri" panose="020F0502020204030204" charset="0"/>
              </a:rPr>
              <a:t>Mejoras y líneas futuras</a:t>
            </a:r>
            <a:endParaRPr lang="es-ES_tradnl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es-ES_tradnl" altLang="en-US" sz="2600">
                <a:latin typeface="Calibri" panose="020F0502020204030204" charset="0"/>
                <a:cs typeface="Calibri" panose="020F0502020204030204" charset="0"/>
              </a:rPr>
              <a:t>Desarrollo e implementación de otro módulo del proyecto UNEXMIN.</a:t>
            </a:r>
            <a:endParaRPr lang="es-ES_tradnl" altLang="en-US" sz="26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200000"/>
              </a:lnSpc>
            </a:pPr>
            <a:r>
              <a:rPr lang="es-ES_tradnl" altLang="en-US" sz="2600">
                <a:latin typeface="Calibri" panose="020F0502020204030204" charset="0"/>
                <a:cs typeface="Calibri" panose="020F0502020204030204" charset="0"/>
              </a:rPr>
              <a:t>Desarrollo de un módulo de visión por computador para detectar los OOI.</a:t>
            </a:r>
            <a:endParaRPr lang="es-ES_tradnl" altLang="en-US" sz="26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200000"/>
              </a:lnSpc>
            </a:pPr>
            <a:r>
              <a:rPr lang="es-ES_tradnl" altLang="en-US" sz="2600">
                <a:latin typeface="Calibri" panose="020F0502020204030204" charset="0"/>
                <a:cs typeface="Calibri" panose="020F0502020204030204" charset="0"/>
              </a:rPr>
              <a:t>Uso de la odometría para computar el índice de incertidumbre de posición.</a:t>
            </a:r>
            <a:endParaRPr lang="es-ES_tradnl" altLang="en-US" sz="26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200000"/>
              </a:lnSpc>
            </a:pPr>
            <a:r>
              <a:rPr lang="es-ES_tradnl" altLang="en-US" sz="2600">
                <a:latin typeface="Calibri" panose="020F0502020204030204" charset="0"/>
                <a:cs typeface="Calibri" panose="020F0502020204030204" charset="0"/>
              </a:rPr>
              <a:t>Incorporación del software en entornos reales.</a:t>
            </a:r>
            <a:endParaRPr lang="es-ES_tradnl" altLang="en-US" sz="26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200000"/>
              </a:lnSpc>
            </a:pPr>
            <a:r>
              <a:rPr lang="es-ES_tradnl" altLang="en-US" sz="2600">
                <a:latin typeface="Calibri" panose="020F0502020204030204" charset="0"/>
                <a:cs typeface="Calibri" panose="020F0502020204030204" charset="0"/>
              </a:rPr>
              <a:t>Uso de la lógica de toma de decisiones en otros entornos 3D u otras tareas.</a:t>
            </a:r>
            <a:endParaRPr lang="es-ES_tradnl" altLang="en-US" sz="26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40000"/>
              </a:lnSpc>
              <a:buNone/>
            </a:pPr>
            <a:endParaRPr lang="es-ES_tradnl" altLang="en-US" sz="2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Picture 4" descr="UPM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4445"/>
            <a:ext cx="1662430" cy="7721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lang="es-ES_tradnl" altLang="en-US">
                <a:latin typeface="Calibri" panose="020F0502020204030204" charset="0"/>
                <a:cs typeface="Calibri" panose="020F0502020204030204" charset="0"/>
              </a:rPr>
              <a:t>Organización</a:t>
            </a:r>
            <a:endParaRPr lang="es-ES_tradnl" alt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Picture 6" descr="ga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1262380"/>
            <a:ext cx="8519795" cy="5368925"/>
          </a:xfrm>
          <a:prstGeom prst="rect">
            <a:avLst/>
          </a:prstGeom>
        </p:spPr>
      </p:pic>
      <p:pic>
        <p:nvPicPr>
          <p:cNvPr id="6" name="Content Placeholder 5" descr="UPMlogo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" y="635"/>
            <a:ext cx="1664208" cy="77269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>
                <a:latin typeface="Calibri" panose="020F0502020204030204" charset="0"/>
                <a:cs typeface="Calibri" panose="020F0502020204030204" charset="0"/>
              </a:rPr>
              <a:t>Presupuesto</a:t>
            </a:r>
            <a:endParaRPr lang="es-ES_tradnl" alt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6070" y="2515235"/>
            <a:ext cx="9039225" cy="2695575"/>
          </a:xfrm>
          <a:prstGeom prst="rect">
            <a:avLst/>
          </a:prstGeom>
        </p:spPr>
      </p:pic>
      <p:pic>
        <p:nvPicPr>
          <p:cNvPr id="3" name="Content Placeholder 5" descr="UPM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" y="635"/>
            <a:ext cx="1664208" cy="77269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95" y="274955"/>
            <a:ext cx="6671310" cy="1143000"/>
          </a:xfrm>
        </p:spPr>
        <p:txBody>
          <a:bodyPr/>
          <a:p>
            <a:pPr algn="ctr"/>
            <a:r>
              <a:rPr lang="es-ES_tradnl" altLang="en-US">
                <a:latin typeface="Calibri" panose="020F0502020204030204" charset="0"/>
                <a:cs typeface="Calibri" panose="020F0502020204030204" charset="0"/>
              </a:rPr>
              <a:t>Introducción</a:t>
            </a:r>
            <a:endParaRPr lang="es-ES_tradnl" alt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0350" y="3171825"/>
            <a:ext cx="4064635" cy="2707640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31750"/>
          </a:effectLst>
        </p:spPr>
      </p:pic>
      <p:sp>
        <p:nvSpPr>
          <p:cNvPr id="6" name="Text Box 5"/>
          <p:cNvSpPr txBox="1"/>
          <p:nvPr/>
        </p:nvSpPr>
        <p:spPr>
          <a:xfrm>
            <a:off x="-543560" y="1924050"/>
            <a:ext cx="8211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AUV (</a:t>
            </a: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Autonomous underwater vehicle</a:t>
            </a:r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)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Picture 6" descr="kaatialamap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915" y="4232275"/>
            <a:ext cx="3999230" cy="235394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l="32239" t="13045" r="23722" b="9249"/>
          <a:stretch>
            <a:fillRect/>
          </a:stretch>
        </p:blipFill>
        <p:spPr>
          <a:xfrm flipH="1">
            <a:off x="7193915" y="1066165"/>
            <a:ext cx="3999230" cy="235267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915" y="3418840"/>
            <a:ext cx="3998595" cy="81915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" name="Text Box 2"/>
          <p:cNvSpPr txBox="1"/>
          <p:nvPr/>
        </p:nvSpPr>
        <p:spPr>
          <a:xfrm>
            <a:off x="7193915" y="505460"/>
            <a:ext cx="681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latin typeface="Calibri" panose="020F0502020204030204" charset="0"/>
                <a:cs typeface="Calibri" panose="020F0502020204030204" charset="0"/>
              </a:rPr>
              <a:t>Basado en el proyecto Europeo UNEXMIN</a:t>
            </a:r>
            <a:endParaRPr lang="es-ES_tradnl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620520" y="6011545"/>
            <a:ext cx="3883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latin typeface="Calibri" panose="020F0502020204030204" charset="0"/>
                <a:cs typeface="Calibri" panose="020F0502020204030204" charset="0"/>
              </a:rPr>
              <a:t>SPARUS II. Software libre basado en ROS</a:t>
            </a:r>
            <a:r>
              <a:rPr lang="es-ES_tradnl" altLang="en-US"/>
              <a:t>.</a:t>
            </a:r>
            <a:endParaRPr lang="es-ES_tradnl" altLang="en-US"/>
          </a:p>
        </p:txBody>
      </p:sp>
      <p:pic>
        <p:nvPicPr>
          <p:cNvPr id="10" name="Picture 9" descr="UPM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810" y="6350"/>
            <a:ext cx="1662430" cy="7721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45" y="2857183"/>
            <a:ext cx="10972800" cy="1143000"/>
          </a:xfrm>
        </p:spPr>
        <p:txBody>
          <a:bodyPr/>
          <a:p>
            <a:r>
              <a:rPr lang="es-ES_tradnl" altLang="en-US">
                <a:latin typeface="Calibri" panose="020F0502020204030204" charset="0"/>
                <a:cs typeface="Calibri" panose="020F0502020204030204" charset="0"/>
              </a:rPr>
              <a:t>Gracias por su atención</a:t>
            </a:r>
            <a:endParaRPr lang="es-ES_tradnl" alt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lang="es-ES_tradnl" altLang="en-US">
                <a:latin typeface="Calibri" panose="020F0502020204030204" charset="0"/>
                <a:cs typeface="Calibri" panose="020F0502020204030204" charset="0"/>
              </a:rPr>
              <a:t>Introducción</a:t>
            </a:r>
            <a:endParaRPr lang="es-ES_tradnl" alt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" y="1417955"/>
            <a:ext cx="5276215" cy="5168265"/>
          </a:xfrm>
          <a:prstGeom prst="rect">
            <a:avLst/>
          </a:prstGeom>
        </p:spPr>
      </p:pic>
      <p:pic>
        <p:nvPicPr>
          <p:cNvPr id="7" name="Picture 6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195" y="2320290"/>
            <a:ext cx="6096000" cy="30861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880360" y="1807845"/>
            <a:ext cx="1560195" cy="135636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77205" y="1807845"/>
            <a:ext cx="6532245" cy="42284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5"/>
            <a:endCxn id="9" idx="1"/>
          </p:cNvCxnSpPr>
          <p:nvPr/>
        </p:nvCxnSpPr>
        <p:spPr>
          <a:xfrm>
            <a:off x="4211955" y="2965450"/>
            <a:ext cx="1365250" cy="95694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UPM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2540"/>
            <a:ext cx="1662430" cy="772160"/>
          </a:xfrm>
          <a:prstGeom prst="rect">
            <a:avLst/>
          </a:prstGeom>
        </p:spPr>
      </p:pic>
      <p:sp>
        <p:nvSpPr>
          <p:cNvPr id="15" name="Content Placeholder 14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>
                <a:latin typeface="Calibri" panose="020F0502020204030204" charset="0"/>
                <a:cs typeface="Calibri" panose="020F0502020204030204" charset="0"/>
              </a:rPr>
              <a:t>Objetivos del trabajo</a:t>
            </a:r>
            <a:endParaRPr lang="es-ES_tradnl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es-ES_tradnl" altLang="en-US" sz="2800">
                <a:latin typeface="Calibri" panose="020F0502020204030204" charset="0"/>
                <a:cs typeface="Calibri" panose="020F0502020204030204" charset="0"/>
              </a:rPr>
              <a:t>Crear un grafo que represente un mapa.</a:t>
            </a:r>
            <a:endParaRPr lang="es-ES_tradnl" altLang="en-US" sz="28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r>
              <a:rPr lang="es-ES_tradnl" altLang="en-US" sz="2800">
                <a:latin typeface="Calibri" panose="020F0502020204030204" charset="0"/>
                <a:cs typeface="Calibri" panose="020F0502020204030204" charset="0"/>
              </a:rPr>
              <a:t>Permitir al usuario seleccionar origen y destino de navegación.</a:t>
            </a:r>
            <a:endParaRPr lang="es-ES_tradnl" altLang="en-US" sz="28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r>
              <a:rPr lang="es-ES_tradnl" altLang="en-US" sz="2800">
                <a:latin typeface="Calibri" panose="020F0502020204030204" charset="0"/>
                <a:cs typeface="Calibri" panose="020F0502020204030204" charset="0"/>
              </a:rPr>
              <a:t>Simular navegación en base a sensores y perturbaciones.</a:t>
            </a:r>
            <a:endParaRPr lang="es-ES_tradnl" altLang="en-US" sz="28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r>
              <a:rPr lang="es-ES_tradnl" altLang="en-US" sz="2800">
                <a:latin typeface="Calibri" panose="020F0502020204030204" charset="0"/>
                <a:cs typeface="Calibri" panose="020F0502020204030204" charset="0"/>
              </a:rPr>
              <a:t>Diseñar la toma de decisiones durante la navegación.</a:t>
            </a:r>
            <a:endParaRPr lang="es-ES_tradnl" altLang="en-US" sz="28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r>
              <a:rPr lang="es-ES_tradnl" altLang="en-US" sz="2800">
                <a:latin typeface="Calibri" panose="020F0502020204030204" charset="0"/>
                <a:cs typeface="Calibri" panose="020F0502020204030204" charset="0"/>
              </a:rPr>
              <a:t>Monitorizar las decisiones del robot y su posición en una representación 3D.</a:t>
            </a:r>
            <a:endParaRPr lang="es-ES_tradnl" altLang="en-US" sz="2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5790" y="5400675"/>
            <a:ext cx="2085975" cy="1080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latin typeface="Calibri" panose="020F0502020204030204" charset="0"/>
                <a:cs typeface="Calibri" panose="020F0502020204030204" charset="0"/>
              </a:rPr>
              <a:t>Creación del mapa</a:t>
            </a:r>
            <a:endParaRPr lang="es-ES_tradnl" altLang="en-US"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59760" y="5400675"/>
            <a:ext cx="2085975" cy="1080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latin typeface="Calibri" panose="020F0502020204030204" charset="0"/>
                <a:cs typeface="Calibri" panose="020F0502020204030204" charset="0"/>
              </a:rPr>
              <a:t>Selección de destino y planificación</a:t>
            </a:r>
            <a:endParaRPr lang="es-ES_tradnl" altLang="en-US"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00395" y="5400675"/>
            <a:ext cx="3432810" cy="1080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latin typeface="Calibri" panose="020F0502020204030204" charset="0"/>
                <a:cs typeface="Calibri" panose="020F0502020204030204" charset="0"/>
              </a:rPr>
              <a:t>Simulación de sensores, toma de decisiones, perturbaciones y navegación</a:t>
            </a:r>
            <a:endParaRPr lang="es-ES_tradnl" altLang="en-US"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587865" y="5400675"/>
            <a:ext cx="2085975" cy="1080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latin typeface="Calibri" panose="020F0502020204030204" charset="0"/>
                <a:cs typeface="Calibri" panose="020F0502020204030204" charset="0"/>
              </a:rPr>
              <a:t>Monitorización</a:t>
            </a:r>
            <a:endParaRPr lang="es-ES_tradnl" altLang="en-US" sz="200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>
            <a:off x="2691765" y="5941060"/>
            <a:ext cx="467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5245735" y="5941060"/>
            <a:ext cx="454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9133205" y="5941060"/>
            <a:ext cx="454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PM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5080"/>
            <a:ext cx="1662430" cy="772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>
                <a:latin typeface="Calibri" panose="020F0502020204030204" charset="0"/>
                <a:cs typeface="Calibri" panose="020F0502020204030204" charset="0"/>
              </a:rPr>
              <a:t>Construcción del grafo</a:t>
            </a:r>
            <a:endParaRPr lang="es-ES_tradnl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635" y="1417955"/>
            <a:ext cx="4469765" cy="2611755"/>
          </a:xfrm>
        </p:spPr>
        <p:txBody>
          <a:bodyPr/>
          <a:p>
            <a:r>
              <a:rPr lang="es-ES_tradnl" altLang="en-US">
                <a:latin typeface="Calibri" panose="020F0502020204030204" charset="0"/>
                <a:cs typeface="Calibri" panose="020F0502020204030204" charset="0"/>
              </a:rPr>
              <a:t>Elementos del grafo</a:t>
            </a:r>
            <a:endParaRPr lang="es-ES_tradnl" alt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s-ES_tradnl" altLang="en-US">
                <a:latin typeface="Calibri" panose="020F0502020204030204" charset="0"/>
                <a:cs typeface="Calibri" panose="020F0502020204030204" charset="0"/>
              </a:rPr>
              <a:t>Nodos </a:t>
            </a:r>
            <a:endParaRPr lang="es-ES_tradnl" alt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s-ES_tradnl" altLang="en-US">
                <a:latin typeface="Calibri" panose="020F0502020204030204" charset="0"/>
                <a:cs typeface="Calibri" panose="020F0502020204030204" charset="0"/>
              </a:rPr>
              <a:t>Túneles</a:t>
            </a:r>
            <a:endParaRPr lang="es-ES_tradnl" altLang="en-US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Segmentos</a:t>
            </a:r>
            <a:endParaRPr lang="es-ES_tradnl" alt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s-ES_tradnl" altLang="en-US">
                <a:latin typeface="Calibri" panose="020F0502020204030204" charset="0"/>
                <a:cs typeface="Calibri" panose="020F0502020204030204" charset="0"/>
              </a:rPr>
              <a:t>Objetos de interés </a:t>
            </a:r>
            <a:endParaRPr lang="es-ES_tradnl" altLang="en-US"/>
          </a:p>
          <a:p>
            <a:pPr lvl="1"/>
            <a:endParaRPr lang="es-ES_tradnl" altLang="en-US"/>
          </a:p>
          <a:p>
            <a:pPr lvl="1"/>
            <a:endParaRPr lang="es-ES_tradnl" altLang="en-US"/>
          </a:p>
        </p:txBody>
      </p:sp>
      <p:pic>
        <p:nvPicPr>
          <p:cNvPr id="4" name="Picture 3" descr="kaatialamapa (copy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00" y="1867535"/>
            <a:ext cx="6782435" cy="399161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7112635" y="4210685"/>
            <a:ext cx="4469765" cy="26117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altLang="en-US">
                <a:latin typeface="Calibri" panose="020F0502020204030204" charset="0"/>
                <a:cs typeface="Calibri" panose="020F0502020204030204" charset="0"/>
              </a:rPr>
              <a:t>Generación del grafo</a:t>
            </a:r>
            <a:endParaRPr lang="es-ES_tradnl" alt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s-ES_tradnl" altLang="en-US">
                <a:latin typeface="Calibri" panose="020F0502020204030204" charset="0"/>
                <a:cs typeface="Calibri" panose="020F0502020204030204" charset="0"/>
              </a:rPr>
              <a:t>Desde un archivo de texto</a:t>
            </a:r>
            <a:endParaRPr lang="es-ES_tradnl" alt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s-ES_tradnl" altLang="en-US">
                <a:latin typeface="Calibri" panose="020F0502020204030204" charset="0"/>
                <a:cs typeface="Calibri" panose="020F0502020204030204" charset="0"/>
              </a:rPr>
              <a:t>Generador aleatorio de grafos</a:t>
            </a:r>
            <a:endParaRPr lang="es-ES_tradnl" altLang="en-US"/>
          </a:p>
        </p:txBody>
      </p:sp>
      <p:pic>
        <p:nvPicPr>
          <p:cNvPr id="11" name="Picture 10" descr="UPM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" y="2540"/>
            <a:ext cx="1662430" cy="772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/>
              <a:t>Planificación de ruta</a:t>
            </a:r>
            <a:endParaRPr lang="es-ES_tradn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4144645" cy="4526280"/>
          </a:xfrm>
        </p:spPr>
        <p:txBody>
          <a:bodyPr/>
          <a:p>
            <a:r>
              <a:rPr lang="es-ES_tradnl" altLang="en-US" sz="2800">
                <a:latin typeface="Calibri" panose="020F0502020204030204" charset="0"/>
                <a:cs typeface="Calibri" panose="020F0502020204030204" charset="0"/>
              </a:rPr>
              <a:t>Algoritmo Dijkstra</a:t>
            </a:r>
            <a:endParaRPr lang="es-ES_tradnl" altLang="en-US" sz="280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Informado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Completo y sistemático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Óptimo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Ciego (sin heurística)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None/>
            </a:pP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None/>
            </a:pP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s-ES_tradnl" altLang="en-US" sz="2800">
                <a:latin typeface="Calibri" panose="020F0502020204030204" charset="0"/>
                <a:cs typeface="Calibri" panose="020F0502020204030204" charset="0"/>
              </a:rPr>
              <a:t>Modo de inicio:</a:t>
            </a:r>
            <a:endParaRPr lang="es-ES_tradnl" altLang="en-US" sz="280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Posición conocida</a:t>
            </a:r>
            <a:endParaRPr lang="es-ES_tradnl" altLang="en-US" sz="240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s-ES_tradnl" altLang="en-US" sz="2400">
                <a:latin typeface="Calibri" panose="020F0502020204030204" charset="0"/>
                <a:cs typeface="Calibri" panose="020F0502020204030204" charset="0"/>
              </a:rPr>
              <a:t>Modo perdido o “secuestro</a:t>
            </a:r>
            <a:r>
              <a:rPr lang="es-ES_tradnl" altLang="en-US"/>
              <a:t>”</a:t>
            </a:r>
            <a:endParaRPr lang="es-ES_tradnl" altLang="en-US"/>
          </a:p>
          <a:p>
            <a:pPr marL="457200" lvl="1" indent="0">
              <a:buNone/>
            </a:pPr>
            <a:endParaRPr lang="es-ES_tradnl" altLang="en-US"/>
          </a:p>
          <a:p>
            <a:endParaRPr lang="es-ES_tradnl" altLang="en-US"/>
          </a:p>
          <a:p>
            <a:endParaRPr lang="es-ES_tradnl" altLang="en-US"/>
          </a:p>
        </p:txBody>
      </p:sp>
      <p:pic>
        <p:nvPicPr>
          <p:cNvPr id="4" name="Picture 3" descr="dijkstrafot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610" y="1417955"/>
            <a:ext cx="7058025" cy="48996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632950" y="6317615"/>
            <a:ext cx="36391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Calibri" panose="020F0502020204030204" charset="0"/>
                <a:cs typeface="Calibri" panose="020F0502020204030204" charset="0"/>
              </a:rPr>
              <a:t>Fuente: Atta Ur Rehman</a:t>
            </a:r>
            <a:endParaRPr lang="es-ES_tradnl" altLang="en-US" sz="1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1" name="Picture 10" descr="UPM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1270"/>
            <a:ext cx="1662430" cy="772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240" y="3503930"/>
            <a:ext cx="5649595" cy="1788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7271385" cy="1143000"/>
          </a:xfrm>
        </p:spPr>
        <p:txBody>
          <a:bodyPr/>
          <a:p>
            <a:r>
              <a:rPr lang="es-ES_tradnl" altLang="en-US">
                <a:latin typeface="Calibri" panose="020F0502020204030204" charset="0"/>
                <a:cs typeface="Calibri" panose="020F0502020204030204" charset="0"/>
              </a:rPr>
              <a:t>Inicio del programa</a:t>
            </a:r>
            <a:endParaRPr lang="es-ES_tradnl" alt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Content Placeholder 6" descr="configurainicial (1)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9860" y="274955"/>
            <a:ext cx="3458845" cy="6584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700" y="1417955"/>
            <a:ext cx="3891915" cy="176784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438910" y="2040890"/>
            <a:ext cx="565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>
                <a:solidFill>
                  <a:srgbClr val="FF0000"/>
                </a:solidFill>
              </a:rPr>
              <a:t>1</a:t>
            </a:r>
            <a:r>
              <a:rPr lang="es-ES_tradnl" altLang="" sz="2800">
                <a:solidFill>
                  <a:srgbClr val="FF0000"/>
                </a:solidFill>
              </a:rPr>
              <a:t>º</a:t>
            </a:r>
            <a:endParaRPr lang="es-ES_tradnl" altLang="" sz="280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61795" y="3402965"/>
            <a:ext cx="5403215" cy="17303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81475" y="4522470"/>
            <a:ext cx="727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800">
                <a:solidFill>
                  <a:srgbClr val="FF0000"/>
                </a:solidFill>
              </a:rPr>
              <a:t>3</a:t>
            </a:r>
            <a:r>
              <a:rPr lang="es-ES_tradnl" altLang="en-US" sz="2800">
                <a:solidFill>
                  <a:srgbClr val="FF0000"/>
                </a:solidFill>
              </a:rPr>
              <a:t>º</a:t>
            </a:r>
            <a:endParaRPr lang="es-ES_tradnl" altLang="en-US" sz="280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935" y="5499735"/>
            <a:ext cx="1147445" cy="74612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1228090" y="4406265"/>
            <a:ext cx="303530" cy="303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609600" y="4297045"/>
            <a:ext cx="535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rgbClr val="FF0000"/>
                </a:solidFill>
              </a:rPr>
              <a:t>2</a:t>
            </a:r>
            <a:r>
              <a:rPr lang="es-ES_tradnl" altLang="en-US" sz="2800">
                <a:solidFill>
                  <a:srgbClr val="FF0000"/>
                </a:solidFill>
              </a:rPr>
              <a:t>º</a:t>
            </a:r>
            <a:endParaRPr lang="es-ES_tradnl" altLang="en-US" sz="280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533140" y="1864995"/>
            <a:ext cx="5461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Picture 22" descr="UPM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" y="-6350"/>
            <a:ext cx="1662430" cy="772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8" grpId="0" animBg="1"/>
      <p:bldP spid="13" grpId="0"/>
      <p:bldP spid="11" grpId="0"/>
      <p:bldP spid="2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>
                <a:latin typeface="Calibri" panose="020F0502020204030204" charset="0"/>
                <a:cs typeface="Calibri" panose="020F0502020204030204" charset="0"/>
              </a:rPr>
              <a:t>Navegación</a:t>
            </a:r>
            <a:endParaRPr lang="es-ES_tradnl" alt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Picture 4" descr="Ejemplo de diagrama de posesión de cuen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1288415"/>
            <a:ext cx="9225280" cy="5149850"/>
          </a:xfrm>
          <a:prstGeom prst="rect">
            <a:avLst/>
          </a:prstGeom>
        </p:spPr>
      </p:pic>
      <p:pic>
        <p:nvPicPr>
          <p:cNvPr id="4" name="Picture 3" descr="UPM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3175"/>
            <a:ext cx="1662430" cy="772160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>
                <a:latin typeface="Calibri" panose="020F0502020204030204" charset="0"/>
                <a:cs typeface="Calibri" panose="020F0502020204030204" charset="0"/>
              </a:rPr>
              <a:t>Navegación</a:t>
            </a:r>
            <a:endParaRPr lang="es-ES_tradnl" alt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OOII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0445" y="1480185"/>
            <a:ext cx="5071745" cy="4766310"/>
          </a:xfrm>
          <a:prstGeom prst="rect">
            <a:avLst/>
          </a:prstGeom>
        </p:spPr>
      </p:pic>
      <p:pic>
        <p:nvPicPr>
          <p:cNvPr id="13" name="Content Placeholder 5" descr="UPMlogo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" y="3175"/>
            <a:ext cx="1664208" cy="772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3724</Words>
  <Application>WPS Presentation</Application>
  <PresentationFormat>宽屏</PresentationFormat>
  <Paragraphs>270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微软雅黑</vt:lpstr>
      <vt:lpstr>Arial Unicode MS</vt:lpstr>
      <vt:lpstr>Droid Sans Fallback</vt:lpstr>
      <vt:lpstr>Times New Roman</vt:lpstr>
      <vt:lpstr>Default Design</vt:lpstr>
      <vt:lpstr>Universidad Politécnica de Madrid Escuela Técnica Superior de Ingenieros Industriales Máster Universitario en Automática y Robótica</vt:lpstr>
      <vt:lpstr>Introducción</vt:lpstr>
      <vt:lpstr>Introducción</vt:lpstr>
      <vt:lpstr>Objetivos del trabajo</vt:lpstr>
      <vt:lpstr>Construcción del grafo</vt:lpstr>
      <vt:lpstr>Planificación de ruta</vt:lpstr>
      <vt:lpstr>Navegación</vt:lpstr>
      <vt:lpstr>Navegación</vt:lpstr>
      <vt:lpstr>Navegación</vt:lpstr>
      <vt:lpstr>Monitorización</vt:lpstr>
      <vt:lpstr>Pruebas y resultados </vt:lpstr>
      <vt:lpstr>Pruebas y resultados </vt:lpstr>
      <vt:lpstr>Pruebas y resultados </vt:lpstr>
      <vt:lpstr>Pruebas y resultados </vt:lpstr>
      <vt:lpstr>Conclusiones</vt:lpstr>
      <vt:lpstr>Conclusiones</vt:lpstr>
      <vt:lpstr>Mejoras y líneas futuras</vt:lpstr>
      <vt:lpstr>Organización</vt:lpstr>
      <vt:lpstr>Presupuesto</vt:lpstr>
      <vt:lpstr>Gracias por su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adri</cp:lastModifiedBy>
  <cp:revision>28</cp:revision>
  <dcterms:created xsi:type="dcterms:W3CDTF">2020-10-27T11:57:03Z</dcterms:created>
  <dcterms:modified xsi:type="dcterms:W3CDTF">2020-10-27T11:57:03Z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