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73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081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0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42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24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8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5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0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5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4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964" y="388472"/>
            <a:ext cx="7502606" cy="101665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3300" noProof="1">
                <a:solidFill>
                  <a:srgbClr val="EBEBEB"/>
                </a:solidFill>
              </a:rPr>
              <a:t>Proyecto Final  </a:t>
            </a:r>
            <a:br>
              <a:rPr lang="es-ES" sz="3300" noProof="1">
                <a:solidFill>
                  <a:srgbClr val="EBEBEB"/>
                </a:solidFill>
              </a:rPr>
            </a:br>
            <a:r>
              <a:rPr lang="es-ES" sz="3300" noProof="1">
                <a:solidFill>
                  <a:srgbClr val="EBEBEB"/>
                </a:solidFill>
              </a:rPr>
              <a:t>Honeypots con T-Pot        </a:t>
            </a:r>
            <a:r>
              <a:rPr lang="es-ES" sz="1800" noProof="1">
                <a:solidFill>
                  <a:srgbClr val="EBEBEB"/>
                </a:solidFill>
              </a:rPr>
              <a:t>(Curso de Ciberseguridad)</a:t>
            </a:r>
            <a:endParaRPr lang="es-ES" sz="3300" noProof="1">
              <a:solidFill>
                <a:srgbClr val="EBEBEB"/>
              </a:solidFill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3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965" y="1722356"/>
            <a:ext cx="5998605" cy="4215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Por </a:t>
            </a:r>
            <a:r>
              <a:rPr lang="en-US" noProof="1">
                <a:solidFill>
                  <a:schemeClr val="bg1"/>
                </a:solidFill>
              </a:rPr>
              <a:t>el equipo </a:t>
            </a:r>
            <a:r>
              <a:rPr lang="en-US" dirty="0">
                <a:solidFill>
                  <a:schemeClr val="bg1"/>
                </a:solidFill>
              </a:rPr>
              <a:t>POTAMA: Adrián, Alain y Mónica | 2025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81D6C9-AF1C-724F-C346-C76A334C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17" y="356766"/>
            <a:ext cx="2528303" cy="552257"/>
          </a:xfrm>
          <a:prstGeom prst="rect">
            <a:avLst/>
          </a:prstGeom>
        </p:spPr>
      </p:pic>
      <p:pic>
        <p:nvPicPr>
          <p:cNvPr id="11" name="image1.png" descr="A screen shot of a cellphone&#10;&#10;AI-generated content may be incorrect.">
            <a:extLst>
              <a:ext uri="{FF2B5EF4-FFF2-40B4-BE49-F238E27FC236}">
                <a16:creationId xmlns:a16="http://schemas.microsoft.com/office/drawing/2014/main" id="{FEF560DE-8005-B576-F7CD-CE8A469FE1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3320" y="2836319"/>
            <a:ext cx="2858442" cy="3329225"/>
          </a:xfrm>
          <a:prstGeom prst="rect">
            <a:avLst/>
          </a:prstGeom>
          <a:effectLst/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548F50-36CD-799A-5C78-297DEEECD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075" y="2836319"/>
            <a:ext cx="5998605" cy="3329225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B45BB-2038-D76C-C058-E3A63A32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64" y="262484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/>
            <a:r>
              <a:rPr lang="en-US" sz="3600" b="0" i="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Dato Curioso sobre honeypots y T-Pot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46CC15-6FCB-2EBD-2F5B-372982BE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0617" y="1335829"/>
            <a:ext cx="4826052" cy="53293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u="none" strike="noStrike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¿Sabías que el nombre “T-Pot” no tiene nada que ver con el utensilio de cocina?</a:t>
            </a:r>
            <a:b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+mj-lt"/>
                <a:ea typeface="+mj-ea"/>
                <a:cs typeface="+mj-cs"/>
              </a:rPr>
            </a:br>
            <a:endParaRPr kumimoji="0" lang="es-ES" sz="1600" b="1" u="none" strike="noStrike" cap="none" normalizeH="0" baseline="0" noProof="1">
              <a:ln>
                <a:noFill/>
              </a:ln>
              <a:solidFill>
                <a:srgbClr val="C00000"/>
              </a:solidFill>
              <a:effectLst/>
              <a:highlight>
                <a:srgbClr val="FFFF00"/>
              </a:highlight>
              <a:latin typeface="+mj-lt"/>
              <a:ea typeface="+mj-ea"/>
              <a:cs typeface="+mj-cs"/>
            </a:endParaRPr>
          </a:p>
          <a:p>
            <a:pPr marL="0" marR="0" lvl="0" indent="0" algn="just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En realidad, </a:t>
            </a:r>
            <a: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es un juego de palabras inspirado en “Telekom-Pot”</a:t>
            </a: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, ya que la plataforma fue desarrollada originalmente por Telekom Security, la división de ciberseguridad de Deutsche Telekom (la empresa detrás de T-Mobile).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s-ES" sz="1600" u="none" strike="noStrike" cap="none" normalizeH="0" baseline="0" noProof="1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Además…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endParaRPr kumimoji="0" lang="es-ES" sz="1600" u="none" strike="noStrike" cap="none" normalizeH="0" baseline="0" noProof="1">
              <a:ln>
                <a:noFill/>
              </a:ln>
              <a:effectLst/>
              <a:latin typeface="+mj-lt"/>
              <a:ea typeface="+mj-ea"/>
              <a:cs typeface="+mj-cs"/>
            </a:endParaRPr>
          </a:p>
          <a:p>
            <a:pPr marL="0" marR="0" lvl="0" indent="0" algn="just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Uno de los primeros honeypots públicos de la historia, llamado </a:t>
            </a:r>
            <a: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“The Deception Toolkit”</a:t>
            </a: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, fue </a:t>
            </a:r>
            <a:r>
              <a:rPr kumimoji="0" lang="es-ES" sz="1600" b="1" u="none" strike="noStrike" cap="none" normalizeH="0" baseline="0" noProof="1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rPr>
              <a:t>creado en ¡1997! por Fred Cohen</a:t>
            </a: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, uno de los pioneros en seguridad. </a:t>
            </a:r>
          </a:p>
          <a:p>
            <a:pPr marL="0" marR="0" lvl="0" indent="0" algn="just" fontAlgn="base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tabLst/>
            </a:pPr>
            <a:r>
              <a:rPr kumimoji="0" lang="es-ES" sz="1600" u="none" strike="noStrike" cap="none" normalizeH="0" baseline="0" noProof="1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Desde entonces, los honeypots han pasado de ser simples scripts a plataformas sofisticadas como T-Pot que integran inteligencia en tiempo real, análisis forense y visualización avanzada.</a:t>
            </a:r>
          </a:p>
        </p:txBody>
      </p:sp>
      <p:pic>
        <p:nvPicPr>
          <p:cNvPr id="6150" name="Picture 6" descr="Tea Pot with Meme | TikTok">
            <a:extLst>
              <a:ext uri="{FF2B5EF4-FFF2-40B4-BE49-F238E27FC236}">
                <a16:creationId xmlns:a16="http://schemas.microsoft.com/office/drawing/2014/main" id="{F7463666-65EE-BAEE-9B4C-7950D9C1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143" y="3807670"/>
            <a:ext cx="1600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360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137" y="73862"/>
            <a:ext cx="2331469" cy="1444752"/>
          </a:xfrm>
        </p:spPr>
        <p:txBody>
          <a:bodyPr anchor="b">
            <a:normAutofit/>
          </a:bodyPr>
          <a:lstStyle/>
          <a:p>
            <a:r>
              <a:rPr lang="en-US" sz="2800" noProof="1">
                <a:solidFill>
                  <a:srgbClr val="EBEBEB"/>
                </a:solidFill>
              </a:rPr>
              <a:t>Gracias / Preguntas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99" y="2029352"/>
            <a:ext cx="2616282" cy="3092981"/>
          </a:xfrm>
        </p:spPr>
        <p:txBody>
          <a:bodyPr>
            <a:normAutofit/>
          </a:bodyPr>
          <a:lstStyle/>
          <a:p>
            <a:r>
              <a:rPr lang="es-ES" sz="1200" noProof="1">
                <a:solidFill>
                  <a:srgbClr val="FFFFFF"/>
                </a:solidFill>
              </a:rPr>
              <a:t>¡Gracias por su atención!</a:t>
            </a:r>
          </a:p>
          <a:p>
            <a:r>
              <a:rPr lang="es-ES" sz="1200" noProof="0" dirty="0">
                <a:solidFill>
                  <a:srgbClr val="FFFFFF"/>
                </a:solidFill>
              </a:rPr>
              <a:t>¿Preguntas o comentarios?</a:t>
            </a:r>
          </a:p>
          <a:p>
            <a:r>
              <a:rPr lang="es-ES" sz="1200" noProof="0" dirty="0">
                <a:solidFill>
                  <a:srgbClr val="FFFFFF"/>
                </a:solidFill>
              </a:rPr>
              <a:t>Disfruten del video que a continuación va a presentar Adrián </a:t>
            </a:r>
          </a:p>
        </p:txBody>
      </p:sp>
      <p:pic>
        <p:nvPicPr>
          <p:cNvPr id="5122" name="Picture 2" descr="2.200+ Gracias En Varios Idiomas Ilustraciones de Stock, gráficos  vectoriales libres de derechos y clip art - iStock | Gracias en español,  Gracias por su atencion">
            <a:extLst>
              <a:ext uri="{FF2B5EF4-FFF2-40B4-BE49-F238E27FC236}">
                <a16:creationId xmlns:a16="http://schemas.microsoft.com/office/drawing/2014/main" id="{B1FA15C7-5F74-DE6D-0892-3CB710CEB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15" y="451919"/>
            <a:ext cx="1920414" cy="171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Q&amp;A en español de Power BI. Una de las nuevas características mas… | by  Juan Alvarado — Juanbizzz | SQL y Power BI en español | Medium">
            <a:extLst>
              <a:ext uri="{FF2B5EF4-FFF2-40B4-BE49-F238E27FC236}">
                <a16:creationId xmlns:a16="http://schemas.microsoft.com/office/drawing/2014/main" id="{8F53C03F-DE12-F596-3429-683A7B4E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215" y="2844185"/>
            <a:ext cx="2787200" cy="116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me">
            <a:extLst>
              <a:ext uri="{FF2B5EF4-FFF2-40B4-BE49-F238E27FC236}">
                <a16:creationId xmlns:a16="http://schemas.microsoft.com/office/drawing/2014/main" id="{025678C3-7FDE-904F-1D7B-E368CB44F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471" y="5256498"/>
            <a:ext cx="3607238" cy="1271301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Objetivo del Proyecto</a:t>
            </a:r>
          </a:p>
        </p:txBody>
      </p:sp>
      <p:sp>
        <p:nvSpPr>
          <p:cNvPr id="10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Honeypot: Boost Your Cybersecurity">
            <a:extLst>
              <a:ext uri="{FF2B5EF4-FFF2-40B4-BE49-F238E27FC236}">
                <a16:creationId xmlns:a16="http://schemas.microsoft.com/office/drawing/2014/main" id="{F6020DEC-053B-60E2-E91C-6D62018D2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5119" y="2350370"/>
            <a:ext cx="4997882" cy="21572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98" y="2434302"/>
            <a:ext cx="3934402" cy="3785419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EBEBEB"/>
                </a:solidFill>
              </a:rPr>
              <a:t>- Capturar ataques        reales</a:t>
            </a:r>
          </a:p>
          <a:p>
            <a:r>
              <a:rPr lang="es-ES" dirty="0">
                <a:solidFill>
                  <a:srgbClr val="EBEBEB"/>
                </a:solidFill>
              </a:rPr>
              <a:t>- Analizar vectores, técnicas y malware</a:t>
            </a:r>
          </a:p>
          <a:p>
            <a:r>
              <a:rPr lang="es-ES" dirty="0">
                <a:solidFill>
                  <a:srgbClr val="EBEBEB"/>
                </a:solidFill>
              </a:rPr>
              <a:t>- Obtener </a:t>
            </a:r>
            <a:r>
              <a:rPr lang="es-ES" noProof="1">
                <a:solidFill>
                  <a:srgbClr val="EBEBEB"/>
                </a:solidFill>
              </a:rPr>
              <a:t>IoCs </a:t>
            </a:r>
            <a:r>
              <a:rPr lang="es-ES" dirty="0">
                <a:solidFill>
                  <a:srgbClr val="EBEBEB"/>
                </a:solidFill>
              </a:rPr>
              <a:t>y generar recomendaciones defensivas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66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600">
                <a:solidFill>
                  <a:srgbClr val="EBEBEB"/>
                </a:solidFill>
              </a:rPr>
              <a:t>¿Qué es T-Pot y por qué Azure?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632" y="2385779"/>
            <a:ext cx="3124882" cy="3785419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EBEBEB"/>
                </a:solidFill>
              </a:rPr>
              <a:t>- T-Pot: Honeypots integrados (Docker + Elastic Stack)</a:t>
            </a:r>
          </a:p>
          <a:p>
            <a:pPr marL="0" indent="0">
              <a:buNone/>
            </a:pPr>
            <a:endParaRPr lang="es-ES">
              <a:solidFill>
                <a:srgbClr val="EBEBEB"/>
              </a:solidFill>
            </a:endParaRPr>
          </a:p>
          <a:p>
            <a:r>
              <a:rPr lang="es-ES">
                <a:solidFill>
                  <a:srgbClr val="EBEBEB"/>
                </a:solidFill>
              </a:rPr>
              <a:t>- Azure: despliegue rápido, IP pública, dashboards, escalabilidad y control de red</a:t>
            </a:r>
          </a:p>
        </p:txBody>
      </p:sp>
      <p:pic>
        <p:nvPicPr>
          <p:cNvPr id="2052" name="Picture 4" descr="Microsoft Azure, Microsoft Azure MVP - BizStream">
            <a:extLst>
              <a:ext uri="{FF2B5EF4-FFF2-40B4-BE49-F238E27FC236}">
                <a16:creationId xmlns:a16="http://schemas.microsoft.com/office/drawing/2014/main" id="{FCCE475B-DF99-E9F7-ADA5-C6E5CD0AB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14" y="4843890"/>
            <a:ext cx="2095499" cy="71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ster Your Logs with the ELK Stack">
            <a:extLst>
              <a:ext uri="{FF2B5EF4-FFF2-40B4-BE49-F238E27FC236}">
                <a16:creationId xmlns:a16="http://schemas.microsoft.com/office/drawing/2014/main" id="{E5A7FE1A-9F48-D4D5-30B5-0530059F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59" y="5727454"/>
            <a:ext cx="2596726" cy="10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at is the Docker ADD command">
            <a:extLst>
              <a:ext uri="{FF2B5EF4-FFF2-40B4-BE49-F238E27FC236}">
                <a16:creationId xmlns:a16="http://schemas.microsoft.com/office/drawing/2014/main" id="{9F4B6101-9D85-3AD1-F5FE-E4BAE92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4" y="5345460"/>
            <a:ext cx="1764631" cy="15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ontainerized cloud-based honeypot deception for tracking attackers |  Scientific Reports">
            <a:extLst>
              <a:ext uri="{FF2B5EF4-FFF2-40B4-BE49-F238E27FC236}">
                <a16:creationId xmlns:a16="http://schemas.microsoft.com/office/drawing/2014/main" id="{B7C4AA07-1A2E-4071-21E1-C019E6960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990" y="1298148"/>
            <a:ext cx="4956741" cy="289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 y Arquitectura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533" y="2052925"/>
            <a:ext cx="6711654" cy="4195481"/>
          </a:xfrm>
        </p:spPr>
        <p:txBody>
          <a:bodyPr/>
          <a:lstStyle/>
          <a:p>
            <a:r>
              <a:rPr dirty="0"/>
              <a:t>- </a:t>
            </a:r>
            <a:r>
              <a:rPr lang="en-US" noProof="1"/>
              <a:t>VM Debian 11 en Azure (2 vCPU, 8 GB RAM)</a:t>
            </a:r>
          </a:p>
          <a:p>
            <a:r>
              <a:rPr lang="en-US" noProof="1"/>
              <a:t>- 10 honeypots activos con T-Pot CE</a:t>
            </a:r>
          </a:p>
          <a:p>
            <a:r>
              <a:rPr lang="en-US" noProof="1"/>
              <a:t>- Logs en Kibana / Extracción diaria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3074" name="Picture 2" descr="Setting up Docker on Azure with Ubuntu server | by Chairat Onyaem (Par) |  Medium">
            <a:extLst>
              <a:ext uri="{FF2B5EF4-FFF2-40B4-BE49-F238E27FC236}">
                <a16:creationId xmlns:a16="http://schemas.microsoft.com/office/drawing/2014/main" id="{2EA2754B-3050-E67E-6B37-6D241D56A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05" y="5218954"/>
            <a:ext cx="3975623" cy="135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21744B-5FD5-A222-929C-3AC1971E1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54" y="3661995"/>
            <a:ext cx="8787692" cy="605206"/>
          </a:xfrm>
          <a:prstGeom prst="rect">
            <a:avLst/>
          </a:prstGeom>
        </p:spPr>
      </p:pic>
      <p:pic>
        <p:nvPicPr>
          <p:cNvPr id="3078" name="Picture 6" descr="Ubuntu: The Flagship Distro of the Linux World">
            <a:extLst>
              <a:ext uri="{FF2B5EF4-FFF2-40B4-BE49-F238E27FC236}">
                <a16:creationId xmlns:a16="http://schemas.microsoft.com/office/drawing/2014/main" id="{6AAD8F3C-C389-CF3D-B974-297DAC1A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981" y="5430819"/>
            <a:ext cx="1527710" cy="114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Honeypots Priorizados</a:t>
            </a:r>
          </a:p>
        </p:txBody>
      </p:sp>
      <p:sp>
        <p:nvSpPr>
          <p:cNvPr id="2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Cowrie: SSH/Telnet, comandos maliciosos, botnets</a:t>
            </a:r>
          </a:p>
          <a:p>
            <a:r>
              <a:rPr lang="en-US">
                <a:solidFill>
                  <a:srgbClr val="FFFFFF"/>
                </a:solidFill>
              </a:rPr>
              <a:t>- Dionaea: SMB/MSSQL, ejecución remota en SQL Server</a:t>
            </a:r>
          </a:p>
          <a:p>
            <a:r>
              <a:rPr lang="en-US">
                <a:solidFill>
                  <a:srgbClr val="FFFFFF"/>
                </a:solidFill>
              </a:rPr>
              <a:t>- ADBHoney: ADB Android, APKs maliciosas y mineros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224130-6A95-100C-90F6-3D47B1A4A7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05" r="-5" b="-5"/>
          <a:stretch>
            <a:fillRect/>
          </a:stretch>
        </p:blipFill>
        <p:spPr>
          <a:xfrm>
            <a:off x="5577835" y="2247627"/>
            <a:ext cx="3566165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15482" y="0"/>
                </a:moveTo>
                <a:lnTo>
                  <a:pt x="4754886" y="0"/>
                </a:lnTo>
                <a:lnTo>
                  <a:pt x="4754886" y="2286000"/>
                </a:lnTo>
                <a:lnTo>
                  <a:pt x="0" y="2286000"/>
                </a:lnTo>
                <a:lnTo>
                  <a:pt x="8036" y="2135352"/>
                </a:lnTo>
                <a:lnTo>
                  <a:pt x="12742" y="2007793"/>
                </a:lnTo>
                <a:lnTo>
                  <a:pt x="17953" y="1877492"/>
                </a:lnTo>
                <a:lnTo>
                  <a:pt x="22827" y="1745133"/>
                </a:lnTo>
                <a:lnTo>
                  <a:pt x="26021" y="1612087"/>
                </a:lnTo>
                <a:lnTo>
                  <a:pt x="28879" y="1476299"/>
                </a:lnTo>
                <a:lnTo>
                  <a:pt x="31904" y="1339139"/>
                </a:lnTo>
                <a:lnTo>
                  <a:pt x="33921" y="1199236"/>
                </a:lnTo>
                <a:lnTo>
                  <a:pt x="33921" y="1057961"/>
                </a:lnTo>
                <a:lnTo>
                  <a:pt x="34930" y="915315"/>
                </a:lnTo>
                <a:lnTo>
                  <a:pt x="33921" y="771297"/>
                </a:lnTo>
                <a:lnTo>
                  <a:pt x="31904" y="625221"/>
                </a:lnTo>
                <a:lnTo>
                  <a:pt x="30055" y="479146"/>
                </a:lnTo>
                <a:lnTo>
                  <a:pt x="26021" y="331013"/>
                </a:lnTo>
                <a:lnTo>
                  <a:pt x="21819" y="181509"/>
                </a:lnTo>
                <a:lnTo>
                  <a:pt x="16944" y="32004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366BE-596D-9680-C925-ED6C75AB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41" r="21750" b="-1"/>
          <a:stretch>
            <a:fillRect/>
          </a:stretch>
        </p:blipFill>
        <p:spPr>
          <a:xfrm>
            <a:off x="5414175" y="4533627"/>
            <a:ext cx="3729824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218212" y="0"/>
                </a:moveTo>
                <a:lnTo>
                  <a:pt x="4973099" y="0"/>
                </a:lnTo>
                <a:lnTo>
                  <a:pt x="4973099" y="2286000"/>
                </a:lnTo>
                <a:lnTo>
                  <a:pt x="897889" y="2286000"/>
                </a:lnTo>
                <a:lnTo>
                  <a:pt x="0" y="2286000"/>
                </a:lnTo>
                <a:lnTo>
                  <a:pt x="5883" y="2245538"/>
                </a:lnTo>
                <a:lnTo>
                  <a:pt x="23197" y="2126894"/>
                </a:lnTo>
                <a:lnTo>
                  <a:pt x="35299" y="2040483"/>
                </a:lnTo>
                <a:lnTo>
                  <a:pt x="48074" y="1937613"/>
                </a:lnTo>
                <a:lnTo>
                  <a:pt x="63370" y="1815541"/>
                </a:lnTo>
                <a:lnTo>
                  <a:pt x="79507" y="1680438"/>
                </a:lnTo>
                <a:lnTo>
                  <a:pt x="96484" y="1528191"/>
                </a:lnTo>
                <a:lnTo>
                  <a:pt x="114469" y="1362227"/>
                </a:lnTo>
                <a:lnTo>
                  <a:pt x="132455" y="1181862"/>
                </a:lnTo>
                <a:lnTo>
                  <a:pt x="150776" y="989838"/>
                </a:lnTo>
                <a:lnTo>
                  <a:pt x="167753" y="782726"/>
                </a:lnTo>
                <a:lnTo>
                  <a:pt x="184058" y="566013"/>
                </a:lnTo>
                <a:lnTo>
                  <a:pt x="198850" y="336956"/>
                </a:lnTo>
                <a:lnTo>
                  <a:pt x="212969" y="98298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346F92-2A09-8064-E4CD-50A3420618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835" y="-8364"/>
            <a:ext cx="3566164" cy="22937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36CBBC9-2E01-A058-7BB3-156A2531A343}"/>
              </a:ext>
            </a:extLst>
          </p:cNvPr>
          <p:cNvSpPr txBox="1"/>
          <p:nvPr/>
        </p:nvSpPr>
        <p:spPr>
          <a:xfrm>
            <a:off x="7103532" y="4567388"/>
            <a:ext cx="172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noProof="1"/>
              <a:t>ADBhoney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799"/>
            <a:ext cx="2331469" cy="144475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Hallazgos Destacados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91" y="3072385"/>
            <a:ext cx="2331043" cy="2947415"/>
          </a:xfrm>
        </p:spPr>
        <p:txBody>
          <a:bodyPr>
            <a:norm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- 3.200+ sesiones SSH (Cowrie)</a:t>
            </a:r>
          </a:p>
          <a:p>
            <a:r>
              <a:rPr lang="en-US" sz="1200">
                <a:solidFill>
                  <a:srgbClr val="FFFFFF"/>
                </a:solidFill>
              </a:rPr>
              <a:t>- Persistencia en SQL Server (Dionaea)</a:t>
            </a:r>
          </a:p>
          <a:p>
            <a:r>
              <a:rPr lang="en-US" sz="1200">
                <a:solidFill>
                  <a:srgbClr val="FFFFFF"/>
                </a:solidFill>
              </a:rPr>
              <a:t>- 600+ comandos en ADBHoney</a:t>
            </a:r>
          </a:p>
          <a:p>
            <a:r>
              <a:rPr lang="en-US" sz="1200">
                <a:solidFill>
                  <a:srgbClr val="FFFFFF"/>
                </a:solidFill>
              </a:rPr>
              <a:t>- Malware: CoinMiner, Mirai, WannaCry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9034B-F54B-32E4-B35C-C6524230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93"/>
          <a:stretch>
            <a:fillRect/>
          </a:stretch>
        </p:blipFill>
        <p:spPr>
          <a:xfrm>
            <a:off x="3527408" y="2489200"/>
            <a:ext cx="5415657" cy="2127829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799"/>
            <a:ext cx="2331469" cy="144475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EBEBEB"/>
                </a:solidFill>
              </a:rPr>
              <a:t>Análisis de Muestras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91" y="3072385"/>
            <a:ext cx="2331043" cy="2947415"/>
          </a:xfrm>
        </p:spPr>
        <p:txBody>
          <a:bodyPr>
            <a:normAutofit/>
          </a:bodyPr>
          <a:lstStyle/>
          <a:p>
            <a:r>
              <a:rPr lang="en-US" sz="1200" noProof="1">
                <a:solidFill>
                  <a:srgbClr val="FFFFFF"/>
                </a:solidFill>
              </a:rPr>
              <a:t>- rondo1.sh: dropper multi-arquitectura</a:t>
            </a:r>
          </a:p>
          <a:p>
            <a:r>
              <a:rPr lang="en-US" sz="1200" noProof="1">
                <a:solidFill>
                  <a:srgbClr val="FFFFFF"/>
                </a:solidFill>
              </a:rPr>
              <a:t>- LICKMYARMPITS.*: binarios IoT, Medusa-like</a:t>
            </a:r>
          </a:p>
          <a:p>
            <a:r>
              <a:rPr lang="en-US" sz="1200" noProof="1">
                <a:solidFill>
                  <a:srgbClr val="FFFFFF"/>
                </a:solidFill>
              </a:rPr>
              <a:t>- MITRE ATT&amp;CK: ejecución, persistencia, evasión</a:t>
            </a: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BF233F13-64DA-9A2E-8EC0-62F7770013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5268" y="1913468"/>
            <a:ext cx="5212290" cy="3434144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799"/>
            <a:ext cx="2331469" cy="1444752"/>
          </a:xfrm>
        </p:spPr>
        <p:txBody>
          <a:bodyPr anchor="b">
            <a:normAutofit/>
          </a:bodyPr>
          <a:lstStyle/>
          <a:p>
            <a:r>
              <a:rPr lang="en-US" sz="2800" noProof="1">
                <a:solidFill>
                  <a:srgbClr val="EBEBEB"/>
                </a:solidFill>
              </a:rPr>
              <a:t>Otros Honeypots (Anexos)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91" y="3072385"/>
            <a:ext cx="2331043" cy="2947415"/>
          </a:xfrm>
        </p:spPr>
        <p:txBody>
          <a:bodyPr>
            <a:normAutofit/>
          </a:bodyPr>
          <a:lstStyle/>
          <a:p>
            <a:r>
              <a:rPr lang="es-ES" sz="1200" noProof="0">
                <a:solidFill>
                  <a:srgbClr val="FFFFFF"/>
                </a:solidFill>
              </a:rPr>
              <a:t>- Heralding, </a:t>
            </a:r>
            <a:r>
              <a:rPr lang="es-ES" sz="1200" noProof="1">
                <a:solidFill>
                  <a:srgbClr val="FFFFFF"/>
                </a:solidFill>
              </a:rPr>
              <a:t>Tanner, H0neytr4p, ConPot, Miniprint, SentryPeer y Mailhoney</a:t>
            </a:r>
            <a:endParaRPr lang="es-ES" sz="1200" noProof="0">
              <a:solidFill>
                <a:srgbClr val="FFFFFF"/>
              </a:solidFill>
            </a:endParaRPr>
          </a:p>
          <a:p>
            <a:r>
              <a:rPr lang="es-ES" sz="1200" noProof="0">
                <a:solidFill>
                  <a:srgbClr val="FFFFFF"/>
                </a:solidFill>
              </a:rPr>
              <a:t>- Protocolos: VNC, SCADA, HTTP, SMTP</a:t>
            </a:r>
          </a:p>
          <a:p>
            <a:r>
              <a:rPr lang="es-ES" sz="1200" noProof="0">
                <a:solidFill>
                  <a:srgbClr val="FFFFFF"/>
                </a:solidFill>
              </a:rPr>
              <a:t>- Hallazgos: escaneos, credenciales por defecto, cargas sospechosas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CA115-F75B-7C50-380F-AAB4A047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16" y="2175934"/>
            <a:ext cx="5572052" cy="3078558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799"/>
            <a:ext cx="2331469" cy="1444752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rgbClr val="EBEBEB"/>
                </a:solidFill>
              </a:rPr>
              <a:t>Conclusiones Clave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703491" y="417491"/>
            <a:ext cx="6858001" cy="6023018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91" y="3072385"/>
            <a:ext cx="2331043" cy="2947415"/>
          </a:xfrm>
        </p:spPr>
        <p:txBody>
          <a:bodyPr>
            <a:normAutofit/>
          </a:bodyPr>
          <a:lstStyle/>
          <a:p>
            <a:r>
              <a:rPr lang="es-ES" sz="1200">
                <a:solidFill>
                  <a:srgbClr val="FFFFFF"/>
                </a:solidFill>
              </a:rPr>
              <a:t>- T-Pot captura amenazas reales</a:t>
            </a:r>
          </a:p>
          <a:p>
            <a:r>
              <a:rPr lang="es-ES" sz="1200">
                <a:solidFill>
                  <a:srgbClr val="FFFFFF"/>
                </a:solidFill>
              </a:rPr>
              <a:t>- Honeypots muestran tácticas invisibles</a:t>
            </a:r>
          </a:p>
          <a:p>
            <a:r>
              <a:rPr lang="es-ES" sz="1200">
                <a:solidFill>
                  <a:srgbClr val="FFFFFF"/>
                </a:solidFill>
              </a:rPr>
              <a:t>- IoCs útiles y medidas aplicables</a:t>
            </a:r>
          </a:p>
          <a:p>
            <a:r>
              <a:rPr lang="es-ES" sz="1200">
                <a:solidFill>
                  <a:srgbClr val="FFFFFF"/>
                </a:solidFill>
              </a:rPr>
              <a:t>- Necesidad de defensa en profundidad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443049-96DC-238B-C979-7E6ED2F8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566" y="2286000"/>
            <a:ext cx="5493167" cy="2883912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262</TotalTime>
  <Words>423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Proyecto Final   Honeypots con T-Pot        (Curso de Ciberseguridad)</vt:lpstr>
      <vt:lpstr>Objetivo del Proyecto</vt:lpstr>
      <vt:lpstr>¿Qué es T-Pot y por qué Azure?</vt:lpstr>
      <vt:lpstr>Metodología y Arquitectura</vt:lpstr>
      <vt:lpstr>Honeypots Priorizados</vt:lpstr>
      <vt:lpstr>Hallazgos Destacados</vt:lpstr>
      <vt:lpstr>Análisis de Muestras</vt:lpstr>
      <vt:lpstr>Otros Honeypots (Anexos)</vt:lpstr>
      <vt:lpstr>Conclusiones Clave</vt:lpstr>
      <vt:lpstr>Dato Curioso sobre honeypots y T-Pot</vt:lpstr>
      <vt:lpstr>Gracias / Preguntas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Rafael Gonzalez</cp:lastModifiedBy>
  <cp:revision>55</cp:revision>
  <dcterms:created xsi:type="dcterms:W3CDTF">2013-01-27T09:14:16Z</dcterms:created>
  <dcterms:modified xsi:type="dcterms:W3CDTF">2025-06-17T18:53:40Z</dcterms:modified>
  <cp:category/>
</cp:coreProperties>
</file>