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photoAlbum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edf560abaab5800/Documentos/ADRIAN/curso%20de%20data%20analytic/Base%20de%20datos%20Definitiva-%20data%20Analy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edf560abaab5800/Documentos/ADRIAN/curso%20de%20data%20analytic/Base%20de%20datos%20Definitiva-%20data%20Analy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6edf560abaab5800/Documentos/ADRIAN/curso%20de%20data%20analytic/Base%20de%20datos%20Definitiva-%20data%20Analy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[Base de datos Definitiva- data Analytics.xlsx]VENTAS!TablaDinámica2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s-ES" sz="1100" dirty="0"/>
              <a:t>Comparativo</a:t>
            </a:r>
            <a:r>
              <a:rPr lang="es-ES" sz="1100" baseline="0" dirty="0"/>
              <a:t> de ventas vs contribución por tienda</a:t>
            </a:r>
            <a:endParaRPr lang="es-AR" sz="1100" dirty="0"/>
          </a:p>
        </c:rich>
      </c:tx>
      <c:layout>
        <c:manualLayout>
          <c:xMode val="edge"/>
          <c:yMode val="edge"/>
          <c:x val="1.5489134503206855E-2"/>
          <c:y val="1.37741084179595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square"/>
          <c:size val="5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VENTAS!$Q$30</c:f>
              <c:strCache>
                <c:ptCount val="1"/>
                <c:pt idx="0">
                  <c:v>Suma de Importe ($)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VENTAS!$P$31:$P$51</c:f>
              <c:strCache>
                <c:ptCount val="21"/>
                <c:pt idx="0">
                  <c:v>SECCION  HERRAMIENTAS</c:v>
                </c:pt>
                <c:pt idx="1">
                  <c:v>SECCION ABERTURAS / PUERTAS Y VENTANAS</c:v>
                </c:pt>
                <c:pt idx="2">
                  <c:v>SECCION AMPOLLETAS Y TUBOS</c:v>
                </c:pt>
                <c:pt idx="3">
                  <c:v>SECCION AUTOMOTOR</c:v>
                </c:pt>
                <c:pt idx="4">
                  <c:v>SECCION BANOS Y COCINAS</c:v>
                </c:pt>
                <c:pt idx="5">
                  <c:v>SECCION CONSTRUCCION</c:v>
                </c:pt>
                <c:pt idx="6">
                  <c:v>SECCION ELECTRICIDAD</c:v>
                </c:pt>
                <c:pt idx="7">
                  <c:v>SECCION ELECTRO HOGAR</c:v>
                </c:pt>
                <c:pt idx="8">
                  <c:v>SECCION FERRETERIA</c:v>
                </c:pt>
                <c:pt idx="9">
                  <c:v>SECCION FLOORING</c:v>
                </c:pt>
                <c:pt idx="10">
                  <c:v>SECCION ILUMINACION</c:v>
                </c:pt>
                <c:pt idx="11">
                  <c:v>SECCION JARDIN Y MASCOTAS</c:v>
                </c:pt>
                <c:pt idx="12">
                  <c:v>SECCION MADERAS</c:v>
                </c:pt>
                <c:pt idx="13">
                  <c:v>SECCION MENAJE Y DECO</c:v>
                </c:pt>
                <c:pt idx="14">
                  <c:v>SECCION MUEBLES</c:v>
                </c:pt>
                <c:pt idx="15">
                  <c:v>SECCION ORGANIZADORES</c:v>
                </c:pt>
                <c:pt idx="16">
                  <c:v>SECCION OUTDOOR</c:v>
                </c:pt>
                <c:pt idx="17">
                  <c:v>SECCION PINTURAS</c:v>
                </c:pt>
                <c:pt idx="18">
                  <c:v>SECCION PLOMERIA</c:v>
                </c:pt>
                <c:pt idx="19">
                  <c:v>SECCION SER.VENTAS X CAJAS</c:v>
                </c:pt>
                <c:pt idx="20">
                  <c:v>SECCION TEXTIL HOGAR</c:v>
                </c:pt>
              </c:strCache>
            </c:strRef>
          </c:cat>
          <c:val>
            <c:numRef>
              <c:f>VENTAS!$Q$31:$Q$51</c:f>
              <c:numCache>
                <c:formatCode>General</c:formatCode>
                <c:ptCount val="21"/>
                <c:pt idx="0">
                  <c:v>25982927.689999994</c:v>
                </c:pt>
                <c:pt idx="1">
                  <c:v>77036436.039999992</c:v>
                </c:pt>
                <c:pt idx="2">
                  <c:v>456082.11999999988</c:v>
                </c:pt>
                <c:pt idx="3">
                  <c:v>11621562.580000006</c:v>
                </c:pt>
                <c:pt idx="4">
                  <c:v>34891277.329999991</c:v>
                </c:pt>
                <c:pt idx="5">
                  <c:v>52919768.440000013</c:v>
                </c:pt>
                <c:pt idx="6">
                  <c:v>4536966.6300000018</c:v>
                </c:pt>
                <c:pt idx="7">
                  <c:v>61097453.550000004</c:v>
                </c:pt>
                <c:pt idx="8">
                  <c:v>1179499.0099999998</c:v>
                </c:pt>
                <c:pt idx="9">
                  <c:v>34642906.140000008</c:v>
                </c:pt>
                <c:pt idx="10">
                  <c:v>5800666.4400000004</c:v>
                </c:pt>
                <c:pt idx="11">
                  <c:v>13535150.839999996</c:v>
                </c:pt>
                <c:pt idx="12">
                  <c:v>68644311.63000001</c:v>
                </c:pt>
                <c:pt idx="13">
                  <c:v>4867554.4799999995</c:v>
                </c:pt>
                <c:pt idx="14">
                  <c:v>73241546.75</c:v>
                </c:pt>
                <c:pt idx="15">
                  <c:v>15567119.380000003</c:v>
                </c:pt>
                <c:pt idx="16">
                  <c:v>23666522.039999999</c:v>
                </c:pt>
                <c:pt idx="17">
                  <c:v>12375268.180000003</c:v>
                </c:pt>
                <c:pt idx="18">
                  <c:v>15431516.949999996</c:v>
                </c:pt>
                <c:pt idx="19">
                  <c:v>7719605.8399999943</c:v>
                </c:pt>
                <c:pt idx="20">
                  <c:v>4907636.8300000019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D3-4BEB-BCA7-2331C473C60F}"/>
            </c:ext>
          </c:extLst>
        </c:ser>
        <c:ser>
          <c:idx val="1"/>
          <c:order val="1"/>
          <c:tx>
            <c:strRef>
              <c:f>VENTAS!$R$30</c:f>
              <c:strCache>
                <c:ptCount val="1"/>
                <c:pt idx="0">
                  <c:v>Suma de Contribución Comercial ($)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VENTAS!$P$31:$P$51</c:f>
              <c:strCache>
                <c:ptCount val="21"/>
                <c:pt idx="0">
                  <c:v>SECCION  HERRAMIENTAS</c:v>
                </c:pt>
                <c:pt idx="1">
                  <c:v>SECCION ABERTURAS / PUERTAS Y VENTANAS</c:v>
                </c:pt>
                <c:pt idx="2">
                  <c:v>SECCION AMPOLLETAS Y TUBOS</c:v>
                </c:pt>
                <c:pt idx="3">
                  <c:v>SECCION AUTOMOTOR</c:v>
                </c:pt>
                <c:pt idx="4">
                  <c:v>SECCION BANOS Y COCINAS</c:v>
                </c:pt>
                <c:pt idx="5">
                  <c:v>SECCION CONSTRUCCION</c:v>
                </c:pt>
                <c:pt idx="6">
                  <c:v>SECCION ELECTRICIDAD</c:v>
                </c:pt>
                <c:pt idx="7">
                  <c:v>SECCION ELECTRO HOGAR</c:v>
                </c:pt>
                <c:pt idx="8">
                  <c:v>SECCION FERRETERIA</c:v>
                </c:pt>
                <c:pt idx="9">
                  <c:v>SECCION FLOORING</c:v>
                </c:pt>
                <c:pt idx="10">
                  <c:v>SECCION ILUMINACION</c:v>
                </c:pt>
                <c:pt idx="11">
                  <c:v>SECCION JARDIN Y MASCOTAS</c:v>
                </c:pt>
                <c:pt idx="12">
                  <c:v>SECCION MADERAS</c:v>
                </c:pt>
                <c:pt idx="13">
                  <c:v>SECCION MENAJE Y DECO</c:v>
                </c:pt>
                <c:pt idx="14">
                  <c:v>SECCION MUEBLES</c:v>
                </c:pt>
                <c:pt idx="15">
                  <c:v>SECCION ORGANIZADORES</c:v>
                </c:pt>
                <c:pt idx="16">
                  <c:v>SECCION OUTDOOR</c:v>
                </c:pt>
                <c:pt idx="17">
                  <c:v>SECCION PINTURAS</c:v>
                </c:pt>
                <c:pt idx="18">
                  <c:v>SECCION PLOMERIA</c:v>
                </c:pt>
                <c:pt idx="19">
                  <c:v>SECCION SER.VENTAS X CAJAS</c:v>
                </c:pt>
                <c:pt idx="20">
                  <c:v>SECCION TEXTIL HOGAR</c:v>
                </c:pt>
              </c:strCache>
            </c:strRef>
          </c:cat>
          <c:val>
            <c:numRef>
              <c:f>VENTAS!$R$31:$R$51</c:f>
              <c:numCache>
                <c:formatCode>General</c:formatCode>
                <c:ptCount val="21"/>
                <c:pt idx="0">
                  <c:v>8839232.910000002</c:v>
                </c:pt>
                <c:pt idx="1">
                  <c:v>20699449.360000011</c:v>
                </c:pt>
                <c:pt idx="2">
                  <c:v>129603.30999999997</c:v>
                </c:pt>
                <c:pt idx="3">
                  <c:v>2792997.4799999977</c:v>
                </c:pt>
                <c:pt idx="4">
                  <c:v>10596513.824800001</c:v>
                </c:pt>
                <c:pt idx="5">
                  <c:v>13641826.910000002</c:v>
                </c:pt>
                <c:pt idx="6">
                  <c:v>1151934.7153000005</c:v>
                </c:pt>
                <c:pt idx="7">
                  <c:v>15136541.849999992</c:v>
                </c:pt>
                <c:pt idx="8">
                  <c:v>428121.08999999985</c:v>
                </c:pt>
                <c:pt idx="9">
                  <c:v>12654810.500000006</c:v>
                </c:pt>
                <c:pt idx="10">
                  <c:v>2795555.87</c:v>
                </c:pt>
                <c:pt idx="11">
                  <c:v>6070900.7799999984</c:v>
                </c:pt>
                <c:pt idx="12">
                  <c:v>5846090.6425697003</c:v>
                </c:pt>
                <c:pt idx="13">
                  <c:v>2512961.48</c:v>
                </c:pt>
                <c:pt idx="14">
                  <c:v>26461891.890000008</c:v>
                </c:pt>
                <c:pt idx="15">
                  <c:v>6164913.8900000025</c:v>
                </c:pt>
                <c:pt idx="16">
                  <c:v>11817298.369999997</c:v>
                </c:pt>
                <c:pt idx="17">
                  <c:v>2506135.4099999997</c:v>
                </c:pt>
                <c:pt idx="18">
                  <c:v>3933289.9899999998</c:v>
                </c:pt>
                <c:pt idx="19">
                  <c:v>7678981.8899999941</c:v>
                </c:pt>
                <c:pt idx="20">
                  <c:v>2037958.1900000002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D3-4BEB-BCA7-2331C473C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74882016"/>
        <c:axId val="1774882848"/>
      </c:barChart>
      <c:catAx>
        <c:axId val="1774882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774882848"/>
        <c:crosses val="autoZero"/>
        <c:auto val="1"/>
        <c:lblAlgn val="ctr"/>
        <c:lblOffset val="100"/>
        <c:noMultiLvlLbl val="0"/>
      </c:catAx>
      <c:valAx>
        <c:axId val="177488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77488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'[Base de datos Definitiva- data Analytics.xlsx]RECLAMOS'!$P$9</c:f>
              <c:strCache>
                <c:ptCount val="1"/>
                <c:pt idx="0">
                  <c:v>% Reclamos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C8C-42A5-B064-1F69259162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C8C-42A5-B064-1F6925916254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DA4798C-C303-4AA5-8578-190B192FA3C8}" type="CATEGORYNAME">
                      <a:rPr lang="en-US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[NOMBRE DE CATEGORÍA]</a:t>
                    </a:fld>
                    <a:r>
                      <a:rPr lang="en-US" baseline="0">
                        <a:solidFill>
                          <a:schemeClr val="tx1"/>
                        </a:solidFill>
                      </a:rPr>
                      <a:t>; </a:t>
                    </a:r>
                    <a:fld id="{B86C8215-6294-4E9A-A8B3-3A144B1713AE}" type="VALUE">
                      <a:rPr lang="en-US" baseline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[VALOR]</a:t>
                    </a:fld>
                    <a:endParaRPr lang="en-US" baseline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C8C-42A5-B064-1F6925916254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D56A516-BA50-48D7-BF32-9B925DB16140}" type="CATEGORYNAME">
                      <a:rPr lang="en-US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[NOMBRE DE CATEGORÍA]</a:t>
                    </a:fld>
                    <a:r>
                      <a:rPr lang="en-US" baseline="0">
                        <a:solidFill>
                          <a:schemeClr val="tx1"/>
                        </a:solidFill>
                      </a:rPr>
                      <a:t>; </a:t>
                    </a:r>
                    <a:fld id="{823EA50A-734C-400C-B67F-E957DB150A36}" type="VALUE">
                      <a:rPr lang="en-US" baseline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tx1"/>
                          </a:solidFill>
                        </a:defRPr>
                      </a:pPr>
                      <a:t>[VALOR]</a:t>
                    </a:fld>
                    <a:endParaRPr lang="en-US" baseline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A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C8C-42A5-B064-1F69259162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'[Base de datos Definitiva- data Analytics.xlsx]RECLAMOS'!$N$10:$N$11</c:f>
              <c:strCache>
                <c:ptCount val="2"/>
                <c:pt idx="0">
                  <c:v>Tienda</c:v>
                </c:pt>
                <c:pt idx="1">
                  <c:v>Web</c:v>
                </c:pt>
              </c:strCache>
            </c:strRef>
          </c:cat>
          <c:val>
            <c:numRef>
              <c:f>'[Base de datos Definitiva- data Analytics.xlsx]RECLAMOS'!$P$10:$P$11</c:f>
              <c:numCache>
                <c:formatCode>0.0%</c:formatCode>
                <c:ptCount val="2"/>
                <c:pt idx="0">
                  <c:v>7.9419525065963059E-2</c:v>
                </c:pt>
                <c:pt idx="1">
                  <c:v>0.92058047493403694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8C-42A5-B064-1F6925916254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'[Base de datos Definitiva- data Analytics.xlsx]RECLAMOS'!$P$47:$P$49</cx:f>
        <cx:lvl ptCount="3">
          <cx:pt idx="0">Abierto</cx:pt>
          <cx:pt idx="1">Cancelada</cx:pt>
          <cx:pt idx="2">Cerrado</cx:pt>
        </cx:lvl>
      </cx:strDim>
      <cx:numDim type="size">
        <cx:f>'[Base de datos Definitiva- data Analytics.xlsx]RECLAMOS'!$Q$47:$Q$49</cx:f>
        <cx:lvl ptCount="3" formatCode="0,00%">
          <cx:pt idx="0">0.0084284442088649169</cx:pt>
          <cx:pt idx="1">0.31165990938739629</cx:pt>
          <cx:pt idx="2">0.67991164640373891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tx1"/>
                </a:solidFill>
              </a:defRPr>
            </a:pPr>
            <a:r>
              <a:rPr lang="es-ES" sz="1400" b="1" i="0" u="none" strike="noStrike" baseline="0" dirty="0">
                <a:solidFill>
                  <a:schemeClr val="tx1"/>
                </a:solidFill>
                <a:latin typeface="Calibri" panose="020F0502020204030204"/>
              </a:rPr>
              <a:t>Status Reclamos vs Ventas</a:t>
            </a:r>
          </a:p>
        </cx:rich>
      </cx:tx>
      <cx:spPr>
        <a:ln>
          <a:noFill/>
        </a:ln>
      </cx:spPr>
    </cx:title>
    <cx:plotArea>
      <cx:plotAreaRegion>
        <cx:series layoutId="treemap" uniqueId="{325EE196-05E9-468B-B946-44117CAD2F47}">
          <cx:tx>
            <cx:txData>
              <cx:f>'[Base de datos Definitiva- data Analytics.xlsx]RECLAMOS'!$Q$46</cx:f>
              <cx:v>Suma de ventas2</cx:v>
            </cx:txData>
          </cx:tx>
          <cx:dataLabels pos="ctr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r" align="ctr" overlay="0"/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1">
  <cs:axisTitle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5FB3C-2A6F-4AD4-AECE-ABA4F036B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B503B7-8B71-4228-9D94-1E6E50EC8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18E2DA-43C0-42BC-A376-4DD25E82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2D6B-49F8-4A41-A3A5-02FA40144D74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9E206C-7D08-4ACF-92F1-EC43954E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F4FA6-2540-4B41-88CD-681D945E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E3F-8AA1-41D2-AE29-19E828E048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986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18B59-72AD-4AD4-9359-87C6FF4D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70FC59-D96B-40EC-B890-68F25216D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8E1451-0A56-404F-B203-0FAFF519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2D6B-49F8-4A41-A3A5-02FA40144D74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1189DA-4A01-4080-885C-CDC2ED33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21D0A6-3EA0-4058-85A0-4C903E6A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E3F-8AA1-41D2-AE29-19E828E048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689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DAD409-34CC-43A6-888E-0C6911A39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E2B107-28A7-4FE6-A9EB-FF8932B1A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CC2EB-973A-4404-8F45-0914D486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2D6B-49F8-4A41-A3A5-02FA40144D74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F553C6-4F78-4917-B6FB-D2EE242F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448002-BD0C-4525-8002-2929DAA8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E3F-8AA1-41D2-AE29-19E828E048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85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01645-014B-449B-B93E-83B916B3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367FC6-149B-4596-8001-0A2A97262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7FE716-2F8F-490B-9918-2E8089F0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2D6B-49F8-4A41-A3A5-02FA40144D74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9F9AD1-AF9C-4BD9-928A-F703CDC9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4EE618-0F3D-4006-A849-C9CCEFC2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E3F-8AA1-41D2-AE29-19E828E048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08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C6DE4-184A-4D0B-9314-9FDF2A4F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E3A475-9FFF-4A77-A4BB-4BB21DF72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9B1D7-8377-4011-A83A-3C05328C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2D6B-49F8-4A41-A3A5-02FA40144D74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1F9FCD-2107-4283-A134-FFB3761E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C5DC38-20DB-4538-90E7-A02167C9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E3F-8AA1-41D2-AE29-19E828E048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767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A6867-B452-4519-AAAA-C4A35DAE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AECD95-EBEC-4F4D-BD8A-72B92FD55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25FB3F-B69F-4C36-AB95-6E41ED7F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6D62C4-A825-42A7-AADF-F70EEBC0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2D6B-49F8-4A41-A3A5-02FA40144D74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B3BF18-29C3-46FA-813F-21238D02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38C812-2EC1-451D-9CB0-9771CF12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E3F-8AA1-41D2-AE29-19E828E048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912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37A80-8118-45BE-B258-8BA8F586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9BFE1F-F372-4211-B199-0B23DC89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8774AA-BCD0-4A5A-BDF3-202C6B87B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97D19C-1141-414C-BF29-B3D85A489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9946F2-D0ED-4CBD-BBA3-AA9628793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4EBE79-4F84-4BB5-A214-89139A8A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2D6B-49F8-4A41-A3A5-02FA40144D74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25DB97-880B-4197-91C7-FAA33D43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1F2273-30B7-46E7-8115-4215D910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E3F-8AA1-41D2-AE29-19E828E048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459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8D87D-511A-42C3-AC46-1739BA83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19099E-80CF-49C8-A775-64DA0955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2D6B-49F8-4A41-A3A5-02FA40144D74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1F22F1-8D60-4138-9ADE-412163AE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B5DF3E-B43F-4F88-B3E0-4CA95FF0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E3F-8AA1-41D2-AE29-19E828E048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755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3313D5-2147-40F7-8184-3D126A72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2D6B-49F8-4A41-A3A5-02FA40144D74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346B0D-CDE3-4982-81A2-CC575B09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A4EA3A-8FC2-44BB-A198-96A8706C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E3F-8AA1-41D2-AE29-19E828E048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02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61B6C-FDE3-4C8E-9B52-F7060148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C1AEB-E4DE-43AA-B4A2-CDA527041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9E9EEC-9FE6-4E4A-87BF-638645E8C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A7FE9D-9462-4990-8763-9794E624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2D6B-49F8-4A41-A3A5-02FA40144D74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38B999-74A7-4406-BF9C-CF5F786D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F0DB7E-41B9-48E5-9109-0BBE47E9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E3F-8AA1-41D2-AE29-19E828E048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995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64390-CABF-4433-AE0E-B642E652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B8ED6F-7402-4780-8EE7-30CC04735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7690CB-0319-4F3D-A7D3-58CC047FC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601A2E-A537-4A38-9EA5-C3FE55F0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2D6B-49F8-4A41-A3A5-02FA40144D74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B85636-1757-4F64-974F-247B8CF3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3C51EF-CFB3-4D7A-8597-DA42972B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E3F-8AA1-41D2-AE29-19E828E048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410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F81462-4BC9-4EC4-ADA6-470A5CB6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43A452-22F0-4E99-BD27-472C6FE9F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89BDD3-4449-4445-9B81-0DA73E97B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12D6B-49F8-4A41-A3A5-02FA40144D74}" type="datetimeFigureOut">
              <a:rPr lang="es-AR" smtClean="0"/>
              <a:t>28/10/2021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01D442-CCFF-486F-9AEF-597E8C9E0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075C1E-C89C-4498-8020-326933FE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8E3F-8AA1-41D2-AE29-19E828E048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741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2.xml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microsoft.com/office/2014/relationships/chartEx" Target="../charts/chartEx1.xm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29F4FEF-3F4E-4042-8E6D-C24E201F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AB3768A8-FDAF-4747-AAFD-CB2676A3A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1" r="26095"/>
          <a:stretch/>
        </p:blipFill>
        <p:spPr>
          <a:xfrm>
            <a:off x="20" y="10"/>
            <a:ext cx="6105116" cy="4191736"/>
          </a:xfrm>
          <a:custGeom>
            <a:avLst/>
            <a:gdLst/>
            <a:ahLst/>
            <a:cxnLst/>
            <a:rect l="l" t="t" r="r" b="b"/>
            <a:pathLst>
              <a:path w="6105136" h="4191746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007468" y="4190779"/>
                  <a:pt x="1790648" y="4201115"/>
                  <a:pt x="1535079" y="4190306"/>
                </a:cubicBez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536D4AA-B514-44EA-8FB5-B11F8B48586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8" r="-2" b="9873"/>
          <a:stretch/>
        </p:blipFill>
        <p:spPr>
          <a:xfrm>
            <a:off x="462420" y="4304418"/>
            <a:ext cx="5414116" cy="2553582"/>
          </a:xfrm>
          <a:custGeom>
            <a:avLst/>
            <a:gdLst/>
            <a:ahLst/>
            <a:cxnLst/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534E1B1-51C2-4253-9E49-87E757CDB426}"/>
              </a:ext>
            </a:extLst>
          </p:cNvPr>
          <p:cNvSpPr/>
          <p:nvPr/>
        </p:nvSpPr>
        <p:spPr>
          <a:xfrm>
            <a:off x="6228520" y="1948070"/>
            <a:ext cx="5105400" cy="2087218"/>
          </a:xfrm>
          <a:prstGeom prst="rect">
            <a:avLst/>
          </a:prstGeom>
          <a:gradFill>
            <a:gsLst>
              <a:gs pos="0">
                <a:schemeClr val="accent3">
                  <a:satMod val="103000"/>
                  <a:tint val="94000"/>
                  <a:alpha val="43000"/>
                  <a:lumMod val="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err="1">
                <a:solidFill>
                  <a:schemeClr val="tx1"/>
                </a:solidFill>
              </a:rPr>
              <a:t>Análisis</a:t>
            </a:r>
            <a:r>
              <a:rPr lang="en-US" sz="3200" b="1" dirty="0">
                <a:solidFill>
                  <a:schemeClr val="tx1"/>
                </a:solidFill>
              </a:rPr>
              <a:t> - </a:t>
            </a:r>
            <a:r>
              <a:rPr lang="en-US" sz="3200" b="1" dirty="0" err="1">
                <a:solidFill>
                  <a:schemeClr val="tx1"/>
                </a:solidFill>
              </a:rPr>
              <a:t>Dinámica</a:t>
            </a:r>
            <a:r>
              <a:rPr lang="en-US" sz="3200" b="1" dirty="0">
                <a:solidFill>
                  <a:schemeClr val="tx1"/>
                </a:solidFill>
              </a:rPr>
              <a:t> de Ventas Web y </a:t>
            </a:r>
            <a:r>
              <a:rPr lang="en-US" sz="3200" b="1" dirty="0" err="1">
                <a:solidFill>
                  <a:schemeClr val="tx1"/>
                </a:solidFill>
              </a:rPr>
              <a:t>su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impacto</a:t>
            </a:r>
            <a:r>
              <a:rPr lang="en-US" sz="3200" b="1" dirty="0">
                <a:solidFill>
                  <a:schemeClr val="tx1"/>
                </a:solidFill>
              </a:rPr>
              <a:t> por tienda/Cluster</a:t>
            </a:r>
          </a:p>
        </p:txBody>
      </p:sp>
    </p:spTree>
    <p:extLst>
      <p:ext uri="{BB962C8B-B14F-4D97-AF65-F5344CB8AC3E}">
        <p14:creationId xmlns:p14="http://schemas.microsoft.com/office/powerpoint/2010/main" val="166955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A2758B5-5735-421A-812D-6544A955F1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706224"/>
              </p:ext>
            </p:extLst>
          </p:nvPr>
        </p:nvGraphicFramePr>
        <p:xfrm>
          <a:off x="209550" y="2097024"/>
          <a:ext cx="4998554" cy="4542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2B247686-0161-427D-89C1-308B60FA2A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14785"/>
              </p:ext>
            </p:extLst>
          </p:nvPr>
        </p:nvGraphicFramePr>
        <p:xfrm>
          <a:off x="3691682" y="2444893"/>
          <a:ext cx="4895727" cy="2822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346A6CC1-DBD2-4E13-834A-8AFDDC9BD383}"/>
              </a:ext>
            </a:extLst>
          </p:cNvPr>
          <p:cNvSpPr txBox="1"/>
          <p:nvPr/>
        </p:nvSpPr>
        <p:spPr>
          <a:xfrm>
            <a:off x="5567570" y="2140154"/>
            <a:ext cx="1056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/>
              <a:t>% Reclamos</a:t>
            </a:r>
            <a:endParaRPr lang="es-AR" sz="1100" b="1" dirty="0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BB038437-3895-4751-A457-2A9E29ECA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55" y="1092665"/>
            <a:ext cx="2286000" cy="854766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E4B226B7-4E6A-49EB-8CC6-79A58088B0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44114" y="1103617"/>
            <a:ext cx="2276475" cy="843814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18DFADBA-A899-43AA-BCA0-46A63BDDD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38711" y="1103617"/>
            <a:ext cx="2314575" cy="843814"/>
          </a:xfrm>
          <a:prstGeom prst="rect">
            <a:avLst/>
          </a:prstGeom>
        </p:spPr>
      </p:pic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5" name="Gráfico 24">
                <a:extLst>
                  <a:ext uri="{FF2B5EF4-FFF2-40B4-BE49-F238E27FC236}">
                    <a16:creationId xmlns:a16="http://schemas.microsoft.com/office/drawing/2014/main" id="{7336322A-6C08-4A8C-94E2-E4B6F09C0E1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56983662"/>
                  </p:ext>
                </p:extLst>
              </p:nvPr>
            </p:nvGraphicFramePr>
            <p:xfrm>
              <a:off x="7734837" y="2401764"/>
              <a:ext cx="4334704" cy="36974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>
          <p:pic>
            <p:nvPicPr>
              <p:cNvPr id="25" name="Gráfico 24">
                <a:extLst>
                  <a:ext uri="{FF2B5EF4-FFF2-40B4-BE49-F238E27FC236}">
                    <a16:creationId xmlns:a16="http://schemas.microsoft.com/office/drawing/2014/main" id="{7336322A-6C08-4A8C-94E2-E4B6F09C0E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34837" y="2401764"/>
                <a:ext cx="4334704" cy="369749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ctángulo 25">
            <a:extLst>
              <a:ext uri="{FF2B5EF4-FFF2-40B4-BE49-F238E27FC236}">
                <a16:creationId xmlns:a16="http://schemas.microsoft.com/office/drawing/2014/main" id="{7B76A0E4-49E0-43AA-8AA6-81A83CED7F57}"/>
              </a:ext>
            </a:extLst>
          </p:cNvPr>
          <p:cNvSpPr/>
          <p:nvPr/>
        </p:nvSpPr>
        <p:spPr>
          <a:xfrm>
            <a:off x="0" y="0"/>
            <a:ext cx="12192000" cy="7254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bg1"/>
                </a:solidFill>
              </a:rPr>
              <a:t>Panel Comparativo de Operaciones – Ventas Web vs Reclamos Clientes</a:t>
            </a:r>
            <a:endParaRPr lang="es-AR" sz="2000" b="1" dirty="0">
              <a:solidFill>
                <a:schemeClr val="bg1"/>
              </a:solidFill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3255F98A-AD4C-43AE-A956-1C14F464B2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06270" y="0"/>
            <a:ext cx="1785730" cy="72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20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42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ALBERTO SANTILLAN</dc:creator>
  <cp:lastModifiedBy>ADRIAN ALBERTO SANTILLAN</cp:lastModifiedBy>
  <cp:revision>1</cp:revision>
  <dcterms:created xsi:type="dcterms:W3CDTF">2021-10-29T00:37:21Z</dcterms:created>
  <dcterms:modified xsi:type="dcterms:W3CDTF">2021-10-29T02:30:58Z</dcterms:modified>
</cp:coreProperties>
</file>