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a\Documents\Projects\Student%20Exam\Exam%20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a\Documents\Projects\Student%20Exam\Exam%20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a\Documents\Projects\Student%20Exam\Exam%20Data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ria\Documents\Projects\Student%20Exam\Exam%20Data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Ethnic</a:t>
            </a:r>
            <a:r>
              <a:rPr lang="en-US" baseline="0" dirty="0" smtClean="0"/>
              <a:t> group average scores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 Top ethnic group'!$B$1</c:f>
              <c:strCache>
                <c:ptCount val="1"/>
                <c:pt idx="0">
                  <c:v>Average scores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lumMod val="110000"/>
                  </a:schemeClr>
                </a:gs>
                <a:gs pos="88000">
                  <a:schemeClr val="accent1">
                    <a:tint val="9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'Q1 Top ethnic group'!$A$2:$A$6</c:f>
              <c:strCache>
                <c:ptCount val="5"/>
                <c:pt idx="0">
                  <c:v>group C</c:v>
                </c:pt>
                <c:pt idx="1">
                  <c:v>group B</c:v>
                </c:pt>
                <c:pt idx="2">
                  <c:v>group A</c:v>
                </c:pt>
                <c:pt idx="3">
                  <c:v>group D</c:v>
                </c:pt>
                <c:pt idx="4">
                  <c:v>group E</c:v>
                </c:pt>
              </c:strCache>
            </c:strRef>
          </c:cat>
          <c:val>
            <c:numRef>
              <c:f>'Q1 Top ethnic group'!$B$2:$B$6</c:f>
              <c:numCache>
                <c:formatCode>0</c:formatCode>
                <c:ptCount val="5"/>
                <c:pt idx="0">
                  <c:v>194.03715170278639</c:v>
                </c:pt>
                <c:pt idx="1">
                  <c:v>196.00975609756097</c:v>
                </c:pt>
                <c:pt idx="2">
                  <c:v>200.74683544303798</c:v>
                </c:pt>
                <c:pt idx="3">
                  <c:v>213.6145038167939</c:v>
                </c:pt>
                <c:pt idx="4">
                  <c:v>217.20610687022901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232245200"/>
        <c:axId val="-232243024"/>
      </c:barChart>
      <c:catAx>
        <c:axId val="-2322452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32243024"/>
        <c:crosses val="autoZero"/>
        <c:auto val="1"/>
        <c:lblAlgn val="ctr"/>
        <c:lblOffset val="100"/>
        <c:noMultiLvlLbl val="0"/>
      </c:catAx>
      <c:valAx>
        <c:axId val="-232243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322452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Average</a:t>
            </a:r>
            <a:r>
              <a:rPr lang="en-US" baseline="0" dirty="0" smtClean="0"/>
              <a:t> score between gender and subjects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'Q2 Gender performace'!$A$2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'Q2 Gender performace'!$B$1:$D$1</c:f>
              <c:strCache>
                <c:ptCount val="3"/>
                <c:pt idx="0">
                  <c:v>Math</c:v>
                </c:pt>
                <c:pt idx="1">
                  <c:v>Reading</c:v>
                </c:pt>
                <c:pt idx="2">
                  <c:v>Writing</c:v>
                </c:pt>
              </c:strCache>
            </c:strRef>
          </c:cat>
          <c:val>
            <c:numRef>
              <c:f>'Q2 Gender performace'!$B$2:$D$2</c:f>
              <c:numCache>
                <c:formatCode>0</c:formatCode>
                <c:ptCount val="3"/>
                <c:pt idx="0">
                  <c:v>63.196687370600415</c:v>
                </c:pt>
                <c:pt idx="1">
                  <c:v>71.888198757763973</c:v>
                </c:pt>
                <c:pt idx="2">
                  <c:v>71.708074534161497</c:v>
                </c:pt>
              </c:numCache>
            </c:numRef>
          </c:val>
        </c:ser>
        <c:ser>
          <c:idx val="1"/>
          <c:order val="1"/>
          <c:tx>
            <c:strRef>
              <c:f>'Q2 Gender performace'!$A$3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'Q2 Gender performace'!$B$1:$D$1</c:f>
              <c:strCache>
                <c:ptCount val="3"/>
                <c:pt idx="0">
                  <c:v>Math</c:v>
                </c:pt>
                <c:pt idx="1">
                  <c:v>Reading</c:v>
                </c:pt>
                <c:pt idx="2">
                  <c:v>Writing</c:v>
                </c:pt>
              </c:strCache>
            </c:strRef>
          </c:cat>
          <c:val>
            <c:numRef>
              <c:f>'Q2 Gender performace'!$B$3:$D$3</c:f>
              <c:numCache>
                <c:formatCode>0</c:formatCode>
                <c:ptCount val="3"/>
                <c:pt idx="0">
                  <c:v>69.38491295938104</c:v>
                </c:pt>
                <c:pt idx="1">
                  <c:v>66.305609284332689</c:v>
                </c:pt>
                <c:pt idx="2">
                  <c:v>64.029013539651842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-232231600"/>
        <c:axId val="-232240304"/>
      </c:barChart>
      <c:catAx>
        <c:axId val="-2322316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32240304"/>
        <c:crosses val="autoZero"/>
        <c:auto val="1"/>
        <c:lblAlgn val="ctr"/>
        <c:lblOffset val="100"/>
        <c:noMultiLvlLbl val="0"/>
      </c:catAx>
      <c:valAx>
        <c:axId val="-2322403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32231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Preparation</a:t>
            </a:r>
            <a:r>
              <a:rPr lang="en-US" baseline="0" dirty="0" smtClean="0"/>
              <a:t> course average score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'Q3 Test preparation engagement'!$B$1</c:f>
              <c:strCache>
                <c:ptCount val="1"/>
                <c:pt idx="0">
                  <c:v>Average Score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lumMod val="110000"/>
                  </a:schemeClr>
                </a:gs>
                <a:gs pos="88000">
                  <a:schemeClr val="accent1">
                    <a:tint val="9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cat>
            <c:strRef>
              <c:f>'Q3 Test preparation engagement'!$A$2:$A$3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'Q3 Test preparation engagement'!$B$2:$B$3</c:f>
              <c:numCache>
                <c:formatCode>0</c:formatCode>
                <c:ptCount val="2"/>
                <c:pt idx="0">
                  <c:v>195.42255639097743</c:v>
                </c:pt>
                <c:pt idx="1">
                  <c:v>218.44776119402985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232233232"/>
        <c:axId val="-232239760"/>
      </c:barChart>
      <c:catAx>
        <c:axId val="-232233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32239760"/>
        <c:crosses val="autoZero"/>
        <c:auto val="1"/>
        <c:lblAlgn val="ctr"/>
        <c:lblOffset val="100"/>
        <c:noMultiLvlLbl val="0"/>
      </c:catAx>
      <c:valAx>
        <c:axId val="-232239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32233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Impact of parental level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'Q4 Parental level'!$B$1</c:f>
              <c:strCache>
                <c:ptCount val="1"/>
                <c:pt idx="0">
                  <c:v>Student Score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0000"/>
                  </a:schemeClr>
                </a:gs>
                <a:gs pos="78000">
                  <a:schemeClr val="accent1">
                    <a:shade val="94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35000"/>
                </a:srgbClr>
              </a:outerShdw>
            </a:effectLst>
          </c:spPr>
          <c:invertIfNegative val="0"/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cat>
            <c:strRef>
              <c:f>'Q4 Parental level'!$A$2:$A$7</c:f>
              <c:strCache>
                <c:ptCount val="6"/>
                <c:pt idx="0">
                  <c:v>some high school</c:v>
                </c:pt>
                <c:pt idx="1">
                  <c:v>high school</c:v>
                </c:pt>
                <c:pt idx="2">
                  <c:v>some college</c:v>
                </c:pt>
                <c:pt idx="3">
                  <c:v>associate's degree</c:v>
                </c:pt>
                <c:pt idx="4">
                  <c:v>bachelor's degree</c:v>
                </c:pt>
                <c:pt idx="5">
                  <c:v>master's degree</c:v>
                </c:pt>
              </c:strCache>
            </c:strRef>
          </c:cat>
          <c:val>
            <c:numRef>
              <c:f>'Q4 Parental level'!$B$2:$B$7</c:f>
              <c:numCache>
                <c:formatCode>0</c:formatCode>
                <c:ptCount val="6"/>
                <c:pt idx="0">
                  <c:v>187.64921465968587</c:v>
                </c:pt>
                <c:pt idx="1">
                  <c:v>197.45544554455446</c:v>
                </c:pt>
                <c:pt idx="2">
                  <c:v>200.07657657657657</c:v>
                </c:pt>
                <c:pt idx="3">
                  <c:v>210.63546798029557</c:v>
                </c:pt>
                <c:pt idx="4">
                  <c:v>219.91071428571428</c:v>
                </c:pt>
                <c:pt idx="5">
                  <c:v>222.9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-200364208"/>
        <c:axId val="-200355504"/>
      </c:barChart>
      <c:catAx>
        <c:axId val="-20036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355504"/>
        <c:crosses val="autoZero"/>
        <c:auto val="1"/>
        <c:lblAlgn val="ctr"/>
        <c:lblOffset val="100"/>
        <c:noMultiLvlLbl val="0"/>
      </c:catAx>
      <c:valAx>
        <c:axId val="-200355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03642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203" y="2404534"/>
            <a:ext cx="8464799" cy="1646302"/>
          </a:xfrm>
        </p:spPr>
        <p:txBody>
          <a:bodyPr/>
          <a:lstStyle/>
          <a:p>
            <a:pPr algn="ctr"/>
            <a:r>
              <a:rPr lang="en-US" sz="6000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Student Exam Data Analysis</a:t>
            </a:r>
            <a:endParaRPr lang="en-US" sz="6000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8134" y="4050836"/>
            <a:ext cx="7766936" cy="1096899"/>
          </a:xfrm>
        </p:spPr>
        <p:txBody>
          <a:bodyPr/>
          <a:lstStyle/>
          <a:p>
            <a:pPr algn="ctr"/>
            <a:r>
              <a:rPr lang="en-US" dirty="0" smtClean="0"/>
              <a:t>By Jay Adrian </a:t>
            </a:r>
            <a:r>
              <a:rPr lang="en-US" dirty="0" err="1" smtClean="0"/>
              <a:t>Timbal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650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90863"/>
            <a:ext cx="8596668" cy="737937"/>
          </a:xfrm>
        </p:spPr>
        <p:txBody>
          <a:bodyPr/>
          <a:lstStyle/>
          <a:p>
            <a:r>
              <a:rPr lang="en-US" dirty="0" smtClean="0"/>
              <a:t>Summary of findings: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Ethnic group C and B are the least performing group during exam.</a:t>
            </a:r>
          </a:p>
          <a:p>
            <a:r>
              <a:rPr lang="en-US" sz="2400" dirty="0" smtClean="0"/>
              <a:t>Male scores better in math as to female excel better in reading and writing.</a:t>
            </a:r>
          </a:p>
          <a:p>
            <a:r>
              <a:rPr lang="en-US" sz="2400" dirty="0" smtClean="0"/>
              <a:t>Student who did not take </a:t>
            </a:r>
            <a:r>
              <a:rPr lang="en-US" sz="2400" dirty="0"/>
              <a:t>test preparation course</a:t>
            </a:r>
            <a:r>
              <a:rPr lang="en-US" sz="2400" dirty="0" smtClean="0"/>
              <a:t> tends to have much lower scores as well as those having low parental educational level.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82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715" y="2851093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Recommendations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78627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Recommended actions: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Activities and workshop:</a:t>
            </a:r>
          </a:p>
          <a:p>
            <a:pPr lvl="1"/>
            <a:r>
              <a:rPr lang="en-US" dirty="0" smtClean="0"/>
              <a:t>Get more males to take part on reading and writing activities.</a:t>
            </a:r>
          </a:p>
          <a:p>
            <a:pPr lvl="1"/>
            <a:r>
              <a:rPr lang="en-US" dirty="0" smtClean="0"/>
              <a:t>More females should consider doing workshop in mathematics.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Studying target:</a:t>
            </a:r>
          </a:p>
          <a:p>
            <a:pPr lvl="1"/>
            <a:r>
              <a:rPr lang="en-US" dirty="0" smtClean="0"/>
              <a:t>School and teaching force should develop a learning strategy targeting those who are not interested in test preparation course and also students who has low level of parental education.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4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255" y="1750577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11500" dirty="0" smtClean="0"/>
              <a:t>Thank you!</a:t>
            </a:r>
            <a:endParaRPr lang="en-US" sz="11500" dirty="0"/>
          </a:p>
        </p:txBody>
      </p:sp>
      <p:sp>
        <p:nvSpPr>
          <p:cNvPr id="3" name="TextBox 2"/>
          <p:cNvSpPr txBox="1"/>
          <p:nvPr/>
        </p:nvSpPr>
        <p:spPr>
          <a:xfrm>
            <a:off x="1896649" y="4604369"/>
            <a:ext cx="6319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take from kaggle.com</a:t>
            </a:r>
          </a:p>
          <a:p>
            <a:endParaRPr lang="en-US" dirty="0" smtClean="0"/>
          </a:p>
          <a:p>
            <a:r>
              <a:rPr lang="en-US" dirty="0"/>
              <a:t>https://www.kaggle.com/datasets/whenamancodes/students-performance-in-exams?resource=downloa</a:t>
            </a:r>
          </a:p>
        </p:txBody>
      </p:sp>
    </p:spTree>
    <p:extLst>
      <p:ext uri="{BB962C8B-B14F-4D97-AF65-F5344CB8AC3E}">
        <p14:creationId xmlns:p14="http://schemas.microsoft.com/office/powerpoint/2010/main" val="227192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Project Goal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better understand </a:t>
            </a:r>
            <a:r>
              <a:rPr lang="en-US" sz="2400" dirty="0" smtClean="0"/>
              <a:t>the </a:t>
            </a:r>
            <a:r>
              <a:rPr lang="en-US" sz="2400" dirty="0"/>
              <a:t>students performance during </a:t>
            </a:r>
            <a:r>
              <a:rPr lang="en-US" sz="2400" dirty="0" smtClean="0"/>
              <a:t>exam.</a:t>
            </a:r>
          </a:p>
          <a:p>
            <a:r>
              <a:rPr lang="en-US" sz="2400" dirty="0" smtClean="0"/>
              <a:t>Identify who and what group of students to improve to get better exam results.</a:t>
            </a:r>
            <a:endParaRPr lang="en-US" sz="2400" dirty="0"/>
          </a:p>
          <a:p>
            <a:r>
              <a:rPr lang="en-US" sz="2400" dirty="0" smtClean="0"/>
              <a:t>Develop </a:t>
            </a:r>
            <a:r>
              <a:rPr lang="en-US" sz="2400" dirty="0"/>
              <a:t>a </a:t>
            </a:r>
            <a:r>
              <a:rPr lang="en-US" sz="2400" dirty="0" smtClean="0"/>
              <a:t>targeted studying </a:t>
            </a:r>
            <a:r>
              <a:rPr lang="en-US" sz="2400" dirty="0"/>
              <a:t>strategy that is </a:t>
            </a:r>
            <a:r>
              <a:rPr lang="en-US" sz="2400" dirty="0" smtClean="0"/>
              <a:t>interesting and fun to low performing students.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641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Who </a:t>
            </a:r>
            <a:r>
              <a:rPr lang="en-US" sz="2400" dirty="0">
                <a:solidFill>
                  <a:schemeClr val="tx1"/>
                </a:solidFill>
              </a:rPr>
              <a:t>are the least performing ethnic groups based on </a:t>
            </a:r>
            <a:r>
              <a:rPr lang="en-US" sz="2400" dirty="0" smtClean="0">
                <a:solidFill>
                  <a:schemeClr val="tx1"/>
                </a:solidFill>
              </a:rPr>
              <a:t>average score</a:t>
            </a:r>
            <a:r>
              <a:rPr lang="en-US" sz="2400" dirty="0" smtClean="0"/>
              <a:t>?</a:t>
            </a:r>
            <a:endParaRPr lang="en-US" sz="2400" dirty="0"/>
          </a:p>
          <a:p>
            <a:r>
              <a:rPr lang="en-US" sz="2400" dirty="0"/>
              <a:t>How does average scores </a:t>
            </a:r>
            <a:r>
              <a:rPr lang="en-US" sz="2400" dirty="0" smtClean="0"/>
              <a:t>vary </a:t>
            </a:r>
            <a:r>
              <a:rPr lang="en-US" sz="2400" dirty="0"/>
              <a:t>between genders (male and </a:t>
            </a:r>
            <a:r>
              <a:rPr lang="en-US" sz="2400" dirty="0" smtClean="0"/>
              <a:t>female) on </a:t>
            </a:r>
            <a:r>
              <a:rPr lang="en-US" sz="2400" dirty="0"/>
              <a:t>different subjects?</a:t>
            </a:r>
          </a:p>
          <a:p>
            <a:r>
              <a:rPr lang="en-US" sz="2400" dirty="0"/>
              <a:t>Does students </a:t>
            </a:r>
            <a:r>
              <a:rPr lang="en-US" sz="2400" dirty="0" smtClean="0"/>
              <a:t>scores </a:t>
            </a:r>
            <a:r>
              <a:rPr lang="en-US" sz="2400" dirty="0"/>
              <a:t>better </a:t>
            </a:r>
            <a:r>
              <a:rPr lang="en-US" sz="2400" dirty="0" smtClean="0"/>
              <a:t>with </a:t>
            </a:r>
            <a:r>
              <a:rPr lang="en-US" sz="2400" dirty="0"/>
              <a:t>test preparation course</a:t>
            </a:r>
            <a:r>
              <a:rPr lang="en-US" sz="2400" dirty="0" smtClean="0"/>
              <a:t>?</a:t>
            </a:r>
          </a:p>
          <a:p>
            <a:r>
              <a:rPr lang="en-US" sz="2400" dirty="0" smtClean="0"/>
              <a:t>Does </a:t>
            </a:r>
            <a:r>
              <a:rPr lang="en-US" sz="2400" dirty="0"/>
              <a:t>the </a:t>
            </a:r>
            <a:r>
              <a:rPr lang="en-US" sz="2400" dirty="0" smtClean="0"/>
              <a:t>factor </a:t>
            </a:r>
            <a:r>
              <a:rPr lang="en-US" sz="2400" dirty="0"/>
              <a:t>parents level of </a:t>
            </a:r>
            <a:r>
              <a:rPr lang="en-US" sz="2400" dirty="0" smtClean="0"/>
              <a:t>education </a:t>
            </a:r>
            <a:r>
              <a:rPr lang="en-US" sz="2400" dirty="0"/>
              <a:t>impacts exam </a:t>
            </a:r>
            <a:r>
              <a:rPr lang="en-US" sz="2400" dirty="0" smtClean="0"/>
              <a:t>performance?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998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685" y="2895599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Findings &amp; 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946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1. What are the least performing ethnic groups based on average score?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7680340"/>
              </p:ext>
            </p:extLst>
          </p:nvPr>
        </p:nvGraphicFramePr>
        <p:xfrm>
          <a:off x="677334" y="1930400"/>
          <a:ext cx="7138024" cy="3470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854276" y="4148488"/>
            <a:ext cx="20886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Group C and B has the lowest score (on average)</a:t>
            </a:r>
          </a:p>
        </p:txBody>
      </p:sp>
    </p:spTree>
    <p:extLst>
      <p:ext uri="{BB962C8B-B14F-4D97-AF65-F5344CB8AC3E}">
        <p14:creationId xmlns:p14="http://schemas.microsoft.com/office/powerpoint/2010/main" val="93542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9467693" cy="104594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2. How does average scores vary between genders on different subjects?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217692"/>
              </p:ext>
            </p:extLst>
          </p:nvPr>
        </p:nvGraphicFramePr>
        <p:xfrm>
          <a:off x="677333" y="1655545"/>
          <a:ext cx="7860274" cy="3507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77333" y="5396563"/>
            <a:ext cx="826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Math is dominated by male while reading and writing are females mastery.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6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3. Does </a:t>
            </a:r>
            <a:r>
              <a:rPr lang="en-US" dirty="0">
                <a:solidFill>
                  <a:schemeClr val="tx1"/>
                </a:solidFill>
              </a:rPr>
              <a:t>students scores better with test preparation course</a:t>
            </a:r>
            <a:r>
              <a:rPr lang="en-US" dirty="0" smtClean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571839"/>
              </p:ext>
            </p:extLst>
          </p:nvPr>
        </p:nvGraphicFramePr>
        <p:xfrm>
          <a:off x="677334" y="1930400"/>
          <a:ext cx="6223980" cy="45281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901314" y="2444817"/>
            <a:ext cx="3349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 who undergo a test preparation course tends to have higher score compared to those who did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3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016333" cy="1320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4. Does </a:t>
            </a:r>
            <a:r>
              <a:rPr lang="en-US" dirty="0">
                <a:solidFill>
                  <a:schemeClr val="tx1"/>
                </a:solidFill>
              </a:rPr>
              <a:t>the factor parents level of education impacts exam performance?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755742"/>
              </p:ext>
            </p:extLst>
          </p:nvPr>
        </p:nvGraphicFramePr>
        <p:xfrm>
          <a:off x="677334" y="1887621"/>
          <a:ext cx="6233606" cy="4359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91688" y="4300888"/>
            <a:ext cx="25025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Students with high parental level of education tends to have better scores during exams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9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841" y="2929289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Summary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1011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222</TotalTime>
  <Words>358</Words>
  <Application>Microsoft Office PowerPoint</Application>
  <PresentationFormat>Widescreen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Student Exam Data Analysis</vt:lpstr>
      <vt:lpstr>Project Goal</vt:lpstr>
      <vt:lpstr>Objectives:</vt:lpstr>
      <vt:lpstr>Findings &amp; Insights</vt:lpstr>
      <vt:lpstr>1. What are the least performing ethnic groups based on average score?</vt:lpstr>
      <vt:lpstr>2. How does average scores vary between genders on different subjects?</vt:lpstr>
      <vt:lpstr>3. Does students scores better with test preparation course?</vt:lpstr>
      <vt:lpstr>4. Does the factor parents level of education impacts exam performance?</vt:lpstr>
      <vt:lpstr>Summary</vt:lpstr>
      <vt:lpstr>Summary of findings:</vt:lpstr>
      <vt:lpstr>Recommendations</vt:lpstr>
      <vt:lpstr>Recommended actions: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Exam Data Analysis</dc:title>
  <dc:creator>Microsoft account</dc:creator>
  <cp:lastModifiedBy>Microsoft account</cp:lastModifiedBy>
  <cp:revision>18</cp:revision>
  <dcterms:created xsi:type="dcterms:W3CDTF">2022-11-09T02:13:39Z</dcterms:created>
  <dcterms:modified xsi:type="dcterms:W3CDTF">2022-11-10T01:48:54Z</dcterms:modified>
</cp:coreProperties>
</file>