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1" r:id="rId2"/>
    <p:sldId id="262" r:id="rId3"/>
    <p:sldId id="263" r:id="rId4"/>
    <p:sldId id="264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6" r:id="rId14"/>
    <p:sldId id="278" r:id="rId15"/>
    <p:sldId id="279" r:id="rId16"/>
    <p:sldId id="280" r:id="rId17"/>
    <p:sldId id="282" r:id="rId18"/>
    <p:sldId id="281" r:id="rId19"/>
    <p:sldId id="283" r:id="rId20"/>
    <p:sldId id="267" r:id="rId21"/>
    <p:sldId id="284" r:id="rId22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10B9"/>
    <a:srgbClr val="572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3"/>
    <p:restoredTop sz="94763"/>
  </p:normalViewPr>
  <p:slideViewPr>
    <p:cSldViewPr snapToGrid="0" snapToObjects="1">
      <p:cViewPr varScale="1">
        <p:scale>
          <a:sx n="133" d="100"/>
          <a:sy n="133" d="100"/>
        </p:scale>
        <p:origin x="7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C36E4-BAB1-F24F-A7A4-DF4364305354}" type="datetimeFigureOut">
              <a:rPr lang="en-PL" smtClean="0"/>
              <a:t>05/07/2022</a:t>
            </a:fld>
            <a:endParaRPr lang="en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C2474-F1CA-BE4E-AD8D-BB98D5B04D0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308228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19ED-28A0-A04B-80ED-B08CEAFCF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65BEC-E781-594F-995A-719056A30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63B90-2E9A-1C4F-A5D6-C0D8BA72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B1AA-F19E-2B4A-9D86-210F712046F5}" type="datetimeFigureOut">
              <a:rPr lang="en-PL" smtClean="0"/>
              <a:t>05/07/2022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15066-32EF-5E46-BDCB-03C548E1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ECF73-DC95-9A4A-94F5-EDEAADD9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6528-BED4-4F47-8616-2095B10BB33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13772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256F-0171-0E46-92E2-866ADFC2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62599-9D42-F940-B540-B17D0CACA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0086B-D480-AC47-90FD-B60A758D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B1AA-F19E-2B4A-9D86-210F712046F5}" type="datetimeFigureOut">
              <a:rPr lang="en-PL" smtClean="0"/>
              <a:t>05/07/2022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C2259-CBB4-7F4B-BEF6-19AEA305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F7E5E-2F0E-FE49-98C4-A31A59FE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6528-BED4-4F47-8616-2095B10BB33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4140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3AAB63-667A-2C43-8476-2ABD68D2F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4BA34-77C2-344B-A7DE-DCEF828F0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287EC-82B7-B74B-8056-1D7E0F1DE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B1AA-F19E-2B4A-9D86-210F712046F5}" type="datetimeFigureOut">
              <a:rPr lang="en-PL" smtClean="0"/>
              <a:t>05/07/2022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21C8D-92C1-D449-9035-13A96FAE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301BD-2D45-9C42-9CB5-6615793A4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6528-BED4-4F47-8616-2095B10BB33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06560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2320-235E-484E-82C9-0F38861E3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953E8-974F-2245-A9B2-04185F847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B7644-CC52-D042-A168-1B51C5AD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B1AA-F19E-2B4A-9D86-210F712046F5}" type="datetimeFigureOut">
              <a:rPr lang="en-PL" smtClean="0"/>
              <a:t>05/07/2022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96E3-68DE-E04E-ACB7-954D43BB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26492-BA23-0344-9ABA-F3CE8F26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6528-BED4-4F47-8616-2095B10BB33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20963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B9D1-9822-864E-9F45-91B150B82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D9FFA-C01D-9448-93BF-B695E43A5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8F455-A324-9A41-A635-07085029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B1AA-F19E-2B4A-9D86-210F712046F5}" type="datetimeFigureOut">
              <a:rPr lang="en-PL" smtClean="0"/>
              <a:t>05/07/2022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F6BB3-A09F-1F41-AF66-A41538488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1EEE4-9C6E-2146-AAD4-E04CE1FF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6528-BED4-4F47-8616-2095B10BB33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72331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FCFFC-8B5A-4D4D-80A8-3E41BA9F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C5F26-D11E-3647-B0C0-6741948A5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3418F-56A7-7A47-8748-50CC056C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C022A-6B9E-1141-9C07-0EC34E04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B1AA-F19E-2B4A-9D86-210F712046F5}" type="datetimeFigureOut">
              <a:rPr lang="en-PL" smtClean="0"/>
              <a:t>05/07/2022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6F9DC-263B-4D42-B2C2-01C59C7E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116F7-9920-8E42-9AB4-B07780B7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6528-BED4-4F47-8616-2095B10BB33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79699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78ED-B484-4A4F-91AB-154A45DA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2C2AD-2C43-6945-83AF-930D5EBEC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382A6-A5F7-1A48-86C5-0599A2F03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D5DECC-E879-814F-8C79-DADC662F9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20C940-317D-6943-BE35-0A8C86C28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777CB8-CC95-854E-958B-A5EA005B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B1AA-F19E-2B4A-9D86-210F712046F5}" type="datetimeFigureOut">
              <a:rPr lang="en-PL" smtClean="0"/>
              <a:t>05/07/2022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777BC2-D005-634D-BB0D-3E05FE65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89564-771E-C64F-B18A-A6555A47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6528-BED4-4F47-8616-2095B10BB33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1009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9B6C-0F11-6147-B93C-92404D28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3DDDC-BE65-6943-AE94-04EB53A2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B1AA-F19E-2B4A-9D86-210F712046F5}" type="datetimeFigureOut">
              <a:rPr lang="en-PL" smtClean="0"/>
              <a:t>05/07/2022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DE9CC-5759-564B-9491-6D86507D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AC2E8-4EDB-BF45-803D-9B24A538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6528-BED4-4F47-8616-2095B10BB33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1647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577FC-AC75-1440-8801-11AD31C2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B1AA-F19E-2B4A-9D86-210F712046F5}" type="datetimeFigureOut">
              <a:rPr lang="en-PL" smtClean="0"/>
              <a:t>05/07/2022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AA868-C30F-9F45-B247-FD76C908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A80FD-9769-0442-A388-A5C42F82C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6528-BED4-4F47-8616-2095B10BB33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34984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F26E-3601-1045-8830-3819491EF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1CA3A-003E-A849-AC45-9F7AFA7E9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13975-19EC-9A4E-89DD-F85BDA553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06ECB-6153-A14D-90BB-34D54D02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B1AA-F19E-2B4A-9D86-210F712046F5}" type="datetimeFigureOut">
              <a:rPr lang="en-PL" smtClean="0"/>
              <a:t>05/07/2022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C1A1D-6DDD-EC4C-A471-BC987E62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9E9E7-3018-2C40-81C0-58A22FB1D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6528-BED4-4F47-8616-2095B10BB33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79398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7EA2-2B79-6442-81DF-76D0FB42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7BEB8-8768-FB4C-A776-A67AECD8E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4E64A-F6E3-284A-835A-7B28F6A91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A8A14-2044-6049-A956-C0B58916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B1AA-F19E-2B4A-9D86-210F712046F5}" type="datetimeFigureOut">
              <a:rPr lang="en-PL" smtClean="0"/>
              <a:t>05/07/2022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9FD52-3425-324D-8F01-5DB0F983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E14E5-296D-754B-8BD6-2DFEAF64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6528-BED4-4F47-8616-2095B10BB33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1808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7F787-AEE2-1B4E-89AD-5511A3B0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28EF8-08C6-3F4A-9078-979AF34DA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99CB4-31F2-AE43-96C5-765CC61CC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9B1AA-F19E-2B4A-9D86-210F712046F5}" type="datetimeFigureOut">
              <a:rPr lang="en-PL" smtClean="0"/>
              <a:t>05/07/2022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BB234-9553-9F45-AFDA-F90D4178E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23485-B49A-9E43-9C2D-B3E787BB0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26528-BED4-4F47-8616-2095B10BB33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71886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3CEE80-D8FF-5C42-BA92-435F5A781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l-PL" sz="5000" b="1" dirty="0">
                <a:solidFill>
                  <a:srgbClr val="6C10B9"/>
                </a:solidFill>
                <a:latin typeface="Poppins" pitchFamily="2" charset="77"/>
                <a:cs typeface="Poppins" pitchFamily="2" charset="77"/>
              </a:rPr>
              <a:t>Java Workshop </a:t>
            </a:r>
            <a:r>
              <a:rPr lang="pl-PL" sz="5000" b="1" baseline="-25000" dirty="0">
                <a:solidFill>
                  <a:srgbClr val="6C10B9"/>
                </a:solidFill>
                <a:latin typeface="Poppins" pitchFamily="2" charset="77"/>
                <a:cs typeface="Poppins" pitchFamily="2" charset="77"/>
              </a:rPr>
              <a:t>with Adrian</a:t>
            </a:r>
            <a:endParaRPr lang="en-PL" sz="5000" b="1" baseline="-25000" dirty="0">
              <a:solidFill>
                <a:srgbClr val="6C10B9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32316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FB0C-F61F-C966-0815-73658524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>
                <a:solidFill>
                  <a:srgbClr val="6C10B9"/>
                </a:solidFill>
                <a:latin typeface="Poppins" pitchFamily="2" charset="77"/>
                <a:cs typeface="Poppins" pitchFamily="2" charset="77"/>
              </a:rPr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4DA13-8268-3956-7CA9-15D1CC1C2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 method is a block of code which only runs when it is called.</a:t>
            </a:r>
            <a:endParaRPr lang="en-PL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81831C-88B2-EE9C-3B13-82515969406E}"/>
              </a:ext>
            </a:extLst>
          </p:cNvPr>
          <p:cNvSpPr/>
          <p:nvPr/>
        </p:nvSpPr>
        <p:spPr>
          <a:xfrm>
            <a:off x="838200" y="2364723"/>
            <a:ext cx="94956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class </a:t>
            </a:r>
            <a:r>
              <a:rPr lang="en-GB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AnimalFactory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br>
              <a:rPr lang="en-GB" sz="12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GB" sz="12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2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public static 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String</a:t>
            </a:r>
            <a:r>
              <a:rPr lang="en-GB" sz="12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[] </a:t>
            </a:r>
            <a:r>
              <a:rPr lang="en-GB" sz="1200" dirty="0" err="1">
                <a:solidFill>
                  <a:srgbClr val="FFC66D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supportedSpecies</a:t>
            </a:r>
            <a:r>
              <a:rPr lang="en-GB" sz="12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</a:t>
            </a:r>
            <a: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b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return new 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String</a:t>
            </a:r>
            <a:r>
              <a:rPr lang="en-GB" sz="12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[]</a:t>
            </a:r>
            <a:r>
              <a:rPr lang="en-GB" sz="1200" dirty="0">
                <a:solidFill>
                  <a:srgbClr val="359FF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GB" sz="1200" dirty="0">
                <a:solidFill>
                  <a:srgbClr val="6A875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"Dog"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GB" sz="1200" dirty="0">
                <a:solidFill>
                  <a:srgbClr val="6A875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"Cat"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GB" sz="1200" dirty="0">
                <a:solidFill>
                  <a:srgbClr val="6A875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"Cow"</a:t>
            </a:r>
            <a:r>
              <a:rPr lang="en-GB" sz="1200" dirty="0">
                <a:solidFill>
                  <a:srgbClr val="359FF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b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b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public 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Animal </a:t>
            </a:r>
            <a:r>
              <a:rPr lang="en-GB" sz="1200" dirty="0">
                <a:solidFill>
                  <a:srgbClr val="FFC66D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</a:t>
            </a:r>
            <a:r>
              <a:rPr lang="en-GB" sz="12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String species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String name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String breed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int 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age</a:t>
            </a:r>
            <a:r>
              <a:rPr lang="en-GB" sz="12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b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return null;</a:t>
            </a:r>
            <a:b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b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public 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Animal </a:t>
            </a:r>
            <a:r>
              <a:rPr lang="en-GB" sz="1200" dirty="0">
                <a:solidFill>
                  <a:srgbClr val="FFC66D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</a:t>
            </a:r>
            <a:r>
              <a:rPr lang="en-GB" sz="12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String species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String name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String breed</a:t>
            </a:r>
            <a:r>
              <a:rPr lang="en-GB" sz="12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b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return null;</a:t>
            </a:r>
            <a:b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b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2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PL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61CC9A-3596-1ABE-B3D3-BABCA2A9FB15}"/>
              </a:ext>
            </a:extLst>
          </p:cNvPr>
          <p:cNvSpPr/>
          <p:nvPr/>
        </p:nvSpPr>
        <p:spPr>
          <a:xfrm>
            <a:off x="838200" y="5477212"/>
            <a:ext cx="74161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String</a:t>
            </a:r>
            <a:r>
              <a:rPr lang="en-GB" sz="12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[] </a:t>
            </a:r>
            <a:r>
              <a:rPr lang="en-GB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supportedSpecies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GB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AnimalFactory.</a:t>
            </a:r>
            <a:r>
              <a:rPr lang="en-GB" sz="1200" i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supportedSpecies</a:t>
            </a:r>
            <a:r>
              <a:rPr lang="en-GB" sz="12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b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AnimalFactory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factory = 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new </a:t>
            </a:r>
            <a:r>
              <a:rPr lang="en-GB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AnimalFactory</a:t>
            </a:r>
            <a:r>
              <a:rPr lang="en-GB" sz="12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b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Animal </a:t>
            </a:r>
            <a:r>
              <a:rPr lang="en-GB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newCat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GB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factory.create</a:t>
            </a:r>
            <a:r>
              <a:rPr lang="en-GB" sz="12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dirty="0">
                <a:solidFill>
                  <a:srgbClr val="6A875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"Cat"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GB" sz="1200" dirty="0">
                <a:solidFill>
                  <a:srgbClr val="6A875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"Kitty"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GB" sz="1200" dirty="0">
                <a:solidFill>
                  <a:srgbClr val="6A875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"Ragdoll"</a:t>
            </a:r>
            <a:r>
              <a:rPr lang="en-GB" sz="12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b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Animal newCat2 = </a:t>
            </a:r>
            <a:r>
              <a:rPr lang="en-GB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factory.create</a:t>
            </a:r>
            <a:r>
              <a:rPr lang="en-GB" sz="12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dirty="0">
                <a:solidFill>
                  <a:srgbClr val="6A875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"Cat"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GB" sz="1200" dirty="0">
                <a:solidFill>
                  <a:srgbClr val="6A875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"Kitty"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GB" sz="1200" dirty="0">
                <a:solidFill>
                  <a:srgbClr val="6A875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"Ragdoll"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GB" sz="1200" dirty="0">
                <a:solidFill>
                  <a:srgbClr val="6897B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en-GB" sz="12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endParaRPr lang="en-PL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66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490F-FC20-E707-CC60-5DD171C4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>
                <a:solidFill>
                  <a:srgbClr val="6C10B9"/>
                </a:solidFill>
                <a:latin typeface="Poppins" pitchFamily="2" charset="77"/>
                <a:cs typeface="Poppins" pitchFamily="2" charset="77"/>
              </a:rPr>
              <a:t>Access modifiers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B163CA-9FD9-4B30-B8C0-AA77A2D06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144029"/>
              </p:ext>
            </p:extLst>
          </p:nvPr>
        </p:nvGraphicFramePr>
        <p:xfrm>
          <a:off x="1363990" y="2902543"/>
          <a:ext cx="9464015" cy="2351393"/>
        </p:xfrm>
        <a:graphic>
          <a:graphicData uri="http://schemas.openxmlformats.org/drawingml/2006/table">
            <a:tbl>
              <a:tblPr/>
              <a:tblGrid>
                <a:gridCol w="2103046">
                  <a:extLst>
                    <a:ext uri="{9D8B030D-6E8A-4147-A177-3AD203B41FA5}">
                      <a16:colId xmlns:a16="http://schemas.microsoft.com/office/drawing/2014/main" val="44029857"/>
                    </a:ext>
                  </a:extLst>
                </a:gridCol>
                <a:gridCol w="7360969">
                  <a:extLst>
                    <a:ext uri="{9D8B030D-6E8A-4147-A177-3AD203B41FA5}">
                      <a16:colId xmlns:a16="http://schemas.microsoft.com/office/drawing/2014/main" val="410103070"/>
                    </a:ext>
                  </a:extLst>
                </a:gridCol>
              </a:tblGrid>
              <a:tr h="368622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Modifier</a:t>
                      </a:r>
                    </a:p>
                  </a:txBody>
                  <a:tcPr marL="131651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Description</a:t>
                      </a:r>
                    </a:p>
                  </a:txBody>
                  <a:tcPr marL="65825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516331"/>
                  </a:ext>
                </a:extLst>
              </a:tr>
              <a:tr h="368622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public</a:t>
                      </a:r>
                    </a:p>
                  </a:txBody>
                  <a:tcPr marL="131651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The code is accessible for all classes</a:t>
                      </a:r>
                    </a:p>
                  </a:txBody>
                  <a:tcPr marL="65825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251717"/>
                  </a:ext>
                </a:extLst>
              </a:tr>
              <a:tr h="368622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private</a:t>
                      </a:r>
                    </a:p>
                  </a:txBody>
                  <a:tcPr marL="131651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The code is only accessible within the declared class</a:t>
                      </a:r>
                    </a:p>
                  </a:txBody>
                  <a:tcPr marL="65825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450817"/>
                  </a:ext>
                </a:extLst>
              </a:tr>
              <a:tr h="605593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i="1">
                          <a:effectLst/>
                        </a:rPr>
                        <a:t>default</a:t>
                      </a:r>
                      <a:endParaRPr lang="en-GB" sz="1600">
                        <a:effectLst/>
                      </a:endParaRPr>
                    </a:p>
                  </a:txBody>
                  <a:tcPr marL="131651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The code is only accessible in the same package. This is used when you don't specify a modifier.</a:t>
                      </a:r>
                    </a:p>
                  </a:txBody>
                  <a:tcPr marL="65825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70465"/>
                  </a:ext>
                </a:extLst>
              </a:tr>
              <a:tr h="605593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protected</a:t>
                      </a:r>
                    </a:p>
                  </a:txBody>
                  <a:tcPr marL="131651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The code is accessible in the same package and </a:t>
                      </a:r>
                      <a:r>
                        <a:rPr lang="en-GB" sz="1600" b="1" dirty="0">
                          <a:effectLst/>
                        </a:rPr>
                        <a:t>subclasses</a:t>
                      </a:r>
                      <a:r>
                        <a:rPr lang="en-GB" sz="1600" dirty="0">
                          <a:effectLst/>
                        </a:rPr>
                        <a:t>.</a:t>
                      </a:r>
                    </a:p>
                  </a:txBody>
                  <a:tcPr marL="65825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5953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DD41A00-537E-6A89-E9CC-6B71FD8229B3}"/>
              </a:ext>
            </a:extLst>
          </p:cNvPr>
          <p:cNvSpPr txBox="1"/>
          <p:nvPr/>
        </p:nvSpPr>
        <p:spPr>
          <a:xfrm>
            <a:off x="3112323" y="5463256"/>
            <a:ext cx="5967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https://www.w3schools.com/java/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java_modifiers.asp</a:t>
            </a:r>
            <a:endParaRPr lang="en-PL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58AFBB-19BD-182D-930F-A37C8F55CA4E}"/>
              </a:ext>
            </a:extLst>
          </p:cNvPr>
          <p:cNvSpPr/>
          <p:nvPr/>
        </p:nvSpPr>
        <p:spPr>
          <a:xfrm>
            <a:off x="838200" y="1714234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L" dirty="0">
                <a:solidFill>
                  <a:srgbClr val="6C10B9"/>
                </a:solidFill>
              </a:rPr>
              <a:t>Access modifiers </a:t>
            </a:r>
            <a:r>
              <a:rPr lang="en-PL" dirty="0"/>
              <a:t>are used to set the accessibility (visibility) of classes, interfaces, variables, methods, constructors, data members, and the setter methods.</a:t>
            </a:r>
          </a:p>
        </p:txBody>
      </p:sp>
    </p:spTree>
    <p:extLst>
      <p:ext uri="{BB962C8B-B14F-4D97-AF65-F5344CB8AC3E}">
        <p14:creationId xmlns:p14="http://schemas.microsoft.com/office/powerpoint/2010/main" val="374318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75A0F-49FE-E3AD-4F6A-F6285F58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>
                <a:solidFill>
                  <a:srgbClr val="6C10B9"/>
                </a:solidFill>
                <a:latin typeface="Poppins" pitchFamily="2" charset="77"/>
                <a:cs typeface="Poppins" pitchFamily="2" charset="77"/>
              </a:rPr>
              <a:t>Loop control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32C86-7CB3-72F0-13FD-71F4B2457A05}"/>
              </a:ext>
            </a:extLst>
          </p:cNvPr>
          <p:cNvSpPr/>
          <p:nvPr/>
        </p:nvSpPr>
        <p:spPr>
          <a:xfrm>
            <a:off x="838200" y="2226203"/>
            <a:ext cx="30773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77AA"/>
                </a:solidFill>
              </a:rPr>
              <a:t>while</a:t>
            </a:r>
            <a:r>
              <a:rPr lang="en-GB" dirty="0"/>
              <a:t> </a:t>
            </a:r>
            <a:r>
              <a:rPr lang="en-GB" dirty="0">
                <a:solidFill>
                  <a:srgbClr val="999999"/>
                </a:solidFill>
              </a:rPr>
              <a:t>(</a:t>
            </a:r>
            <a:r>
              <a:rPr lang="en-GB" i="1" dirty="0"/>
              <a:t>condition</a:t>
            </a:r>
            <a:r>
              <a:rPr lang="en-GB" dirty="0">
                <a:solidFill>
                  <a:srgbClr val="999999"/>
                </a:solidFill>
              </a:rPr>
              <a:t>)</a:t>
            </a:r>
            <a:r>
              <a:rPr lang="en-GB" dirty="0"/>
              <a:t> </a:t>
            </a:r>
            <a:r>
              <a:rPr lang="en-GB" dirty="0">
                <a:solidFill>
                  <a:srgbClr val="999999"/>
                </a:solidFill>
              </a:rPr>
              <a:t>{</a:t>
            </a:r>
            <a:r>
              <a:rPr lang="en-GB" dirty="0"/>
              <a:t> </a:t>
            </a:r>
          </a:p>
          <a:p>
            <a:r>
              <a:rPr lang="en-GB" i="1" dirty="0">
                <a:solidFill>
                  <a:srgbClr val="708090"/>
                </a:solidFill>
              </a:rPr>
              <a:t>    // code block to be executed</a:t>
            </a:r>
            <a:r>
              <a:rPr lang="en-GB" dirty="0"/>
              <a:t> </a:t>
            </a:r>
          </a:p>
          <a:p>
            <a:r>
              <a:rPr lang="en-GB" dirty="0">
                <a:solidFill>
                  <a:srgbClr val="999999"/>
                </a:solidFill>
              </a:rPr>
              <a:t>}</a:t>
            </a:r>
            <a:endParaRPr lang="en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3024E8-0775-0395-0CA6-8A0ADE9DE266}"/>
              </a:ext>
            </a:extLst>
          </p:cNvPr>
          <p:cNvSpPr txBox="1"/>
          <p:nvPr/>
        </p:nvSpPr>
        <p:spPr>
          <a:xfrm>
            <a:off x="838200" y="1726362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L" dirty="0">
                <a:solidFill>
                  <a:srgbClr val="6C10B9"/>
                </a:solidFill>
              </a:rPr>
              <a:t>While loop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8144C-32A7-2982-0E68-12C707D50C7F}"/>
              </a:ext>
            </a:extLst>
          </p:cNvPr>
          <p:cNvSpPr txBox="1"/>
          <p:nvPr/>
        </p:nvSpPr>
        <p:spPr>
          <a:xfrm>
            <a:off x="838200" y="392880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L" dirty="0">
                <a:solidFill>
                  <a:srgbClr val="6C10B9"/>
                </a:solidFill>
              </a:rPr>
              <a:t>Do While loop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BE2004-65E0-D2A1-33C0-EE4C46B1FCC5}"/>
              </a:ext>
            </a:extLst>
          </p:cNvPr>
          <p:cNvSpPr/>
          <p:nvPr/>
        </p:nvSpPr>
        <p:spPr>
          <a:xfrm>
            <a:off x="838200" y="4423139"/>
            <a:ext cx="30773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77AA"/>
                </a:solidFill>
              </a:rPr>
              <a:t>do</a:t>
            </a:r>
            <a:r>
              <a:rPr lang="en-GB" dirty="0"/>
              <a:t> </a:t>
            </a:r>
            <a:r>
              <a:rPr lang="en-GB" dirty="0">
                <a:solidFill>
                  <a:srgbClr val="999999"/>
                </a:solidFill>
              </a:rPr>
              <a:t>{</a:t>
            </a:r>
            <a:r>
              <a:rPr lang="en-GB" dirty="0"/>
              <a:t> </a:t>
            </a:r>
          </a:p>
          <a:p>
            <a:r>
              <a:rPr lang="en-GB" i="1" dirty="0">
                <a:solidFill>
                  <a:srgbClr val="708090"/>
                </a:solidFill>
              </a:rPr>
              <a:t>    // code block to be executed</a:t>
            </a:r>
            <a:r>
              <a:rPr lang="en-GB" i="1" dirty="0"/>
              <a:t> </a:t>
            </a:r>
          </a:p>
          <a:p>
            <a:r>
              <a:rPr lang="en-GB" dirty="0">
                <a:solidFill>
                  <a:srgbClr val="999999"/>
                </a:solidFill>
              </a:rPr>
              <a:t>}</a:t>
            </a:r>
            <a:r>
              <a:rPr lang="en-GB" dirty="0"/>
              <a:t> </a:t>
            </a:r>
            <a:r>
              <a:rPr lang="en-GB" dirty="0">
                <a:solidFill>
                  <a:srgbClr val="0077AA"/>
                </a:solidFill>
              </a:rPr>
              <a:t>while</a:t>
            </a:r>
            <a:r>
              <a:rPr lang="en-GB" dirty="0"/>
              <a:t> </a:t>
            </a:r>
            <a:r>
              <a:rPr lang="en-GB" dirty="0">
                <a:solidFill>
                  <a:srgbClr val="999999"/>
                </a:solidFill>
              </a:rPr>
              <a:t>(</a:t>
            </a:r>
            <a:r>
              <a:rPr lang="en-GB" i="1" dirty="0"/>
              <a:t>condition</a:t>
            </a:r>
            <a:r>
              <a:rPr lang="en-GB" dirty="0">
                <a:solidFill>
                  <a:srgbClr val="999999"/>
                </a:solidFill>
              </a:rPr>
              <a:t>);</a:t>
            </a:r>
            <a:endParaRPr lang="en-P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38B869-BC41-7589-F01D-83DE46D43F18}"/>
              </a:ext>
            </a:extLst>
          </p:cNvPr>
          <p:cNvSpPr txBox="1"/>
          <p:nvPr/>
        </p:nvSpPr>
        <p:spPr>
          <a:xfrm>
            <a:off x="6096000" y="1731469"/>
            <a:ext cx="96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L" dirty="0">
                <a:solidFill>
                  <a:srgbClr val="6C10B9"/>
                </a:solidFill>
              </a:rPr>
              <a:t>For loop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51150-0FB8-280A-0D74-F9D7A749B2BF}"/>
              </a:ext>
            </a:extLst>
          </p:cNvPr>
          <p:cNvSpPr/>
          <p:nvPr/>
        </p:nvSpPr>
        <p:spPr>
          <a:xfrm>
            <a:off x="6096000" y="2226203"/>
            <a:ext cx="24343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77AA"/>
                </a:solidFill>
              </a:rPr>
              <a:t>for</a:t>
            </a:r>
            <a:r>
              <a:rPr lang="en-GB" dirty="0"/>
              <a:t> </a:t>
            </a:r>
            <a:r>
              <a:rPr lang="en-GB" dirty="0">
                <a:solidFill>
                  <a:srgbClr val="999999"/>
                </a:solidFill>
              </a:rPr>
              <a:t>(</a:t>
            </a:r>
            <a:r>
              <a:rPr lang="en-GB" dirty="0">
                <a:solidFill>
                  <a:srgbClr val="0077AA"/>
                </a:solidFill>
              </a:rPr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>
                <a:solidFill>
                  <a:srgbClr val="9A6E3A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990055"/>
                </a:solidFill>
              </a:rPr>
              <a:t>0</a:t>
            </a:r>
            <a:r>
              <a:rPr lang="en-GB" dirty="0">
                <a:solidFill>
                  <a:srgbClr val="999999"/>
                </a:solidFill>
              </a:rPr>
              <a:t>;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>
                <a:solidFill>
                  <a:srgbClr val="9A6E3A"/>
                </a:solidFill>
              </a:rPr>
              <a:t>&lt;</a:t>
            </a:r>
            <a:r>
              <a:rPr lang="en-GB" dirty="0"/>
              <a:t> </a:t>
            </a:r>
            <a:r>
              <a:rPr lang="en-GB" dirty="0">
                <a:solidFill>
                  <a:srgbClr val="990055"/>
                </a:solidFill>
              </a:rPr>
              <a:t>5</a:t>
            </a:r>
            <a:r>
              <a:rPr lang="en-GB" dirty="0">
                <a:solidFill>
                  <a:srgbClr val="999999"/>
                </a:solidFill>
              </a:rPr>
              <a:t>;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>
                <a:solidFill>
                  <a:srgbClr val="9A6E3A"/>
                </a:solidFill>
              </a:rPr>
              <a:t>++</a:t>
            </a:r>
            <a:r>
              <a:rPr lang="en-GB" dirty="0">
                <a:solidFill>
                  <a:srgbClr val="999999"/>
                </a:solidFill>
              </a:rPr>
              <a:t>)</a:t>
            </a:r>
            <a:r>
              <a:rPr lang="en-GB" dirty="0"/>
              <a:t> </a:t>
            </a:r>
            <a:r>
              <a:rPr lang="en-GB" dirty="0">
                <a:solidFill>
                  <a:srgbClr val="999999"/>
                </a:solidFill>
              </a:rPr>
              <a:t>{</a:t>
            </a:r>
            <a:r>
              <a:rPr lang="en-GB" dirty="0"/>
              <a:t> </a:t>
            </a:r>
          </a:p>
          <a:p>
            <a:r>
              <a:rPr lang="en-GB" dirty="0">
                <a:solidFill>
                  <a:srgbClr val="DD4A68"/>
                </a:solidFill>
              </a:rPr>
              <a:t>    </a:t>
            </a:r>
            <a:r>
              <a:rPr lang="en-GB" dirty="0" err="1">
                <a:solidFill>
                  <a:srgbClr val="DD4A68"/>
                </a:solidFill>
              </a:rPr>
              <a:t>System</a:t>
            </a:r>
            <a:r>
              <a:rPr lang="en-GB" dirty="0" err="1">
                <a:solidFill>
                  <a:srgbClr val="999999"/>
                </a:solidFill>
              </a:rPr>
              <a:t>.</a:t>
            </a:r>
            <a:r>
              <a:rPr lang="en-GB" dirty="0" err="1"/>
              <a:t>out</a:t>
            </a:r>
            <a:r>
              <a:rPr lang="en-GB" dirty="0" err="1">
                <a:solidFill>
                  <a:srgbClr val="999999"/>
                </a:solidFill>
              </a:rPr>
              <a:t>.</a:t>
            </a:r>
            <a:r>
              <a:rPr lang="en-GB" dirty="0" err="1">
                <a:solidFill>
                  <a:srgbClr val="DD4A68"/>
                </a:solidFill>
              </a:rPr>
              <a:t>println</a:t>
            </a:r>
            <a:r>
              <a:rPr lang="en-GB" dirty="0">
                <a:solidFill>
                  <a:srgbClr val="999999"/>
                </a:solidFill>
              </a:rPr>
              <a:t>(</a:t>
            </a:r>
            <a:r>
              <a:rPr lang="en-GB" dirty="0" err="1"/>
              <a:t>i</a:t>
            </a:r>
            <a:r>
              <a:rPr lang="en-GB" dirty="0">
                <a:solidFill>
                  <a:srgbClr val="999999"/>
                </a:solidFill>
              </a:rPr>
              <a:t>);</a:t>
            </a:r>
            <a:r>
              <a:rPr lang="en-GB" dirty="0"/>
              <a:t> </a:t>
            </a:r>
          </a:p>
          <a:p>
            <a:r>
              <a:rPr lang="en-GB" dirty="0">
                <a:solidFill>
                  <a:srgbClr val="999999"/>
                </a:solidFill>
              </a:rPr>
              <a:t>}</a:t>
            </a:r>
            <a:endParaRPr lang="en-P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21FABC-B98D-731D-F67B-E735255EB3F0}"/>
              </a:ext>
            </a:extLst>
          </p:cNvPr>
          <p:cNvSpPr txBox="1"/>
          <p:nvPr/>
        </p:nvSpPr>
        <p:spPr>
          <a:xfrm>
            <a:off x="6096000" y="3928808"/>
            <a:ext cx="147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L" dirty="0">
                <a:solidFill>
                  <a:srgbClr val="6C10B9"/>
                </a:solidFill>
              </a:rPr>
              <a:t>For-each loop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0FC96E-8431-176E-3AB6-89AA53730D42}"/>
              </a:ext>
            </a:extLst>
          </p:cNvPr>
          <p:cNvSpPr/>
          <p:nvPr/>
        </p:nvSpPr>
        <p:spPr>
          <a:xfrm>
            <a:off x="6096000" y="4423139"/>
            <a:ext cx="50200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D4A68"/>
                </a:solidFill>
              </a:rPr>
              <a:t>String</a:t>
            </a:r>
            <a:r>
              <a:rPr lang="en-GB" dirty="0">
                <a:solidFill>
                  <a:srgbClr val="999999"/>
                </a:solidFill>
              </a:rPr>
              <a:t>[]</a:t>
            </a:r>
            <a:r>
              <a:rPr lang="en-GB" dirty="0"/>
              <a:t> </a:t>
            </a:r>
            <a:r>
              <a:rPr lang="en-GB" dirty="0" err="1"/>
              <a:t>colors</a:t>
            </a:r>
            <a:r>
              <a:rPr lang="en-GB" dirty="0"/>
              <a:t> </a:t>
            </a:r>
            <a:r>
              <a:rPr lang="en-GB" dirty="0">
                <a:solidFill>
                  <a:srgbClr val="9A6E3A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999999"/>
                </a:solidFill>
              </a:rPr>
              <a:t>{</a:t>
            </a:r>
            <a:r>
              <a:rPr lang="en-GB" dirty="0">
                <a:solidFill>
                  <a:srgbClr val="669900"/>
                </a:solidFill>
              </a:rPr>
              <a:t>”Black"</a:t>
            </a:r>
            <a:r>
              <a:rPr lang="en-GB" dirty="0">
                <a:solidFill>
                  <a:srgbClr val="999999"/>
                </a:solidFill>
              </a:rPr>
              <a:t>,</a:t>
            </a:r>
            <a:r>
              <a:rPr lang="en-GB" dirty="0"/>
              <a:t> </a:t>
            </a:r>
            <a:r>
              <a:rPr lang="en-GB" dirty="0">
                <a:solidFill>
                  <a:srgbClr val="669900"/>
                </a:solidFill>
              </a:rPr>
              <a:t>”Blue"</a:t>
            </a:r>
            <a:r>
              <a:rPr lang="en-GB" dirty="0">
                <a:solidFill>
                  <a:srgbClr val="999999"/>
                </a:solidFill>
              </a:rPr>
              <a:t>,</a:t>
            </a:r>
            <a:r>
              <a:rPr lang="en-GB" dirty="0"/>
              <a:t> </a:t>
            </a:r>
            <a:r>
              <a:rPr lang="en-GB" dirty="0">
                <a:solidFill>
                  <a:srgbClr val="669900"/>
                </a:solidFill>
              </a:rPr>
              <a:t>”Green"</a:t>
            </a:r>
            <a:r>
              <a:rPr lang="en-GB" dirty="0">
                <a:solidFill>
                  <a:srgbClr val="999999"/>
                </a:solidFill>
              </a:rPr>
              <a:t>,</a:t>
            </a:r>
            <a:r>
              <a:rPr lang="en-GB" dirty="0"/>
              <a:t> </a:t>
            </a:r>
            <a:r>
              <a:rPr lang="en-GB" dirty="0">
                <a:solidFill>
                  <a:srgbClr val="669900"/>
                </a:solidFill>
              </a:rPr>
              <a:t>”Red"</a:t>
            </a:r>
            <a:r>
              <a:rPr lang="en-GB" dirty="0">
                <a:solidFill>
                  <a:srgbClr val="999999"/>
                </a:solidFill>
              </a:rPr>
              <a:t>};</a:t>
            </a:r>
            <a:r>
              <a:rPr lang="en-GB" dirty="0"/>
              <a:t> </a:t>
            </a:r>
          </a:p>
          <a:p>
            <a:r>
              <a:rPr lang="en-GB" dirty="0">
                <a:solidFill>
                  <a:srgbClr val="0077AA"/>
                </a:solidFill>
              </a:rPr>
              <a:t>for</a:t>
            </a:r>
            <a:r>
              <a:rPr lang="en-GB" dirty="0"/>
              <a:t> </a:t>
            </a:r>
            <a:r>
              <a:rPr lang="en-GB" dirty="0">
                <a:solidFill>
                  <a:srgbClr val="999999"/>
                </a:solidFill>
              </a:rPr>
              <a:t>(</a:t>
            </a:r>
            <a:r>
              <a:rPr lang="en-GB" dirty="0">
                <a:solidFill>
                  <a:srgbClr val="DD4A68"/>
                </a:solidFill>
              </a:rPr>
              <a:t>String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>
                <a:solidFill>
                  <a:srgbClr val="9A6E3A"/>
                </a:solidFill>
              </a:rPr>
              <a:t>:</a:t>
            </a:r>
            <a:r>
              <a:rPr lang="en-GB" dirty="0"/>
              <a:t> </a:t>
            </a:r>
            <a:r>
              <a:rPr lang="en-GB" dirty="0" err="1"/>
              <a:t>colors</a:t>
            </a:r>
            <a:r>
              <a:rPr lang="en-GB" dirty="0">
                <a:solidFill>
                  <a:srgbClr val="999999"/>
                </a:solidFill>
              </a:rPr>
              <a:t>)</a:t>
            </a:r>
            <a:r>
              <a:rPr lang="en-GB" dirty="0"/>
              <a:t> </a:t>
            </a:r>
            <a:r>
              <a:rPr lang="en-GB" dirty="0">
                <a:solidFill>
                  <a:srgbClr val="999999"/>
                </a:solidFill>
              </a:rPr>
              <a:t>{</a:t>
            </a:r>
            <a:r>
              <a:rPr lang="en-GB" dirty="0"/>
              <a:t> </a:t>
            </a:r>
          </a:p>
          <a:p>
            <a:r>
              <a:rPr lang="en-GB" dirty="0">
                <a:solidFill>
                  <a:srgbClr val="DD4A68"/>
                </a:solidFill>
              </a:rPr>
              <a:t>    </a:t>
            </a:r>
            <a:r>
              <a:rPr lang="en-GB" dirty="0" err="1">
                <a:solidFill>
                  <a:srgbClr val="DD4A68"/>
                </a:solidFill>
              </a:rPr>
              <a:t>System</a:t>
            </a:r>
            <a:r>
              <a:rPr lang="en-GB" dirty="0" err="1">
                <a:solidFill>
                  <a:srgbClr val="999999"/>
                </a:solidFill>
              </a:rPr>
              <a:t>.</a:t>
            </a:r>
            <a:r>
              <a:rPr lang="en-GB" dirty="0" err="1"/>
              <a:t>out</a:t>
            </a:r>
            <a:r>
              <a:rPr lang="en-GB" dirty="0" err="1">
                <a:solidFill>
                  <a:srgbClr val="999999"/>
                </a:solidFill>
              </a:rPr>
              <a:t>.</a:t>
            </a:r>
            <a:r>
              <a:rPr lang="en-GB" dirty="0" err="1">
                <a:solidFill>
                  <a:srgbClr val="DD4A68"/>
                </a:solidFill>
              </a:rPr>
              <a:t>println</a:t>
            </a:r>
            <a:r>
              <a:rPr lang="en-GB" dirty="0">
                <a:solidFill>
                  <a:srgbClr val="999999"/>
                </a:solidFill>
              </a:rPr>
              <a:t>(</a:t>
            </a:r>
            <a:r>
              <a:rPr lang="en-GB" dirty="0" err="1"/>
              <a:t>i</a:t>
            </a:r>
            <a:r>
              <a:rPr lang="en-GB" dirty="0">
                <a:solidFill>
                  <a:srgbClr val="999999"/>
                </a:solidFill>
              </a:rPr>
              <a:t>);</a:t>
            </a:r>
            <a:r>
              <a:rPr lang="en-GB" dirty="0"/>
              <a:t> </a:t>
            </a:r>
          </a:p>
          <a:p>
            <a:r>
              <a:rPr lang="en-GB" dirty="0">
                <a:solidFill>
                  <a:srgbClr val="999999"/>
                </a:solidFill>
              </a:rPr>
              <a:t>}</a:t>
            </a: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1665281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ABA67-AD96-5C14-5E32-6332D0C3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>
                <a:solidFill>
                  <a:srgbClr val="6C10B9"/>
                </a:solidFill>
                <a:latin typeface="Poppins" pitchFamily="2" charset="77"/>
                <a:cs typeface="Poppins" pitchFamily="2" charset="77"/>
              </a:rPr>
              <a:t>Java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385EC-4D80-ECDE-8C83-759D2231C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885"/>
            <a:ext cx="6620219" cy="774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6C10B9"/>
                </a:solidFill>
              </a:rPr>
              <a:t>Exception</a:t>
            </a:r>
            <a:r>
              <a:rPr lang="en-GB" sz="2000" dirty="0"/>
              <a:t> - an event that occurs during the execution of a program that disrupts the normal flow of instructions.</a:t>
            </a:r>
            <a:endParaRPr lang="en-PL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1C0AE8-9D53-B1FF-F5E1-238039C87A01}"/>
              </a:ext>
            </a:extLst>
          </p:cNvPr>
          <p:cNvSpPr/>
          <p:nvPr/>
        </p:nvSpPr>
        <p:spPr>
          <a:xfrm>
            <a:off x="392932" y="2844224"/>
            <a:ext cx="41965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77A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try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GB" sz="1200" dirty="0">
                <a:solidFill>
                  <a:srgbClr val="70809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// </a:t>
            </a:r>
            <a:r>
              <a:rPr lang="en-GB" sz="1200" i="1" dirty="0">
                <a:solidFill>
                  <a:srgbClr val="70809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Block of code to try</a:t>
            </a:r>
            <a:r>
              <a:rPr lang="en-GB" sz="1200" i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dirty="0">
                <a:solidFill>
                  <a:srgbClr val="0077A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catch</a:t>
            </a:r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dirty="0">
                <a:solidFill>
                  <a:srgbClr val="DD4A6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Exception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i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dirty="0">
                <a:solidFill>
                  <a:srgbClr val="70809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en-GB" sz="1200" i="1" dirty="0">
                <a:solidFill>
                  <a:srgbClr val="70809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Block of code to handle errors</a:t>
            </a:r>
            <a:r>
              <a:rPr lang="en-GB" sz="1200" i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PL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B4BA31-AEE8-C6CD-CB45-555A046BF4A1}"/>
              </a:ext>
            </a:extLst>
          </p:cNvPr>
          <p:cNvSpPr/>
          <p:nvPr/>
        </p:nvSpPr>
        <p:spPr>
          <a:xfrm>
            <a:off x="4770300" y="4623835"/>
            <a:ext cx="62872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77A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public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dirty="0">
                <a:solidFill>
                  <a:srgbClr val="0077A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class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dirty="0">
                <a:solidFill>
                  <a:srgbClr val="DD4A6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Main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GB" sz="1200" dirty="0">
                <a:solidFill>
                  <a:srgbClr val="0077A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public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dirty="0">
                <a:solidFill>
                  <a:srgbClr val="0077A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dirty="0">
                <a:solidFill>
                  <a:srgbClr val="0077A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void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dirty="0">
                <a:solidFill>
                  <a:srgbClr val="DD4A6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main</a:t>
            </a:r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dirty="0">
                <a:solidFill>
                  <a:srgbClr val="DD4A6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String</a:t>
            </a:r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args</a:t>
            </a:r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GB" sz="1200" dirty="0">
                <a:solidFill>
                  <a:srgbClr val="0077A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try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GB" sz="1200" dirty="0">
                <a:solidFill>
                  <a:srgbClr val="0077A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int</a:t>
            </a:r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[]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myNumbers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dirty="0">
                <a:solidFill>
                  <a:srgbClr val="9A6E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GB" sz="1200" dirty="0">
                <a:solidFill>
                  <a:srgbClr val="99005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dirty="0">
                <a:solidFill>
                  <a:srgbClr val="99005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dirty="0">
                <a:solidFill>
                  <a:srgbClr val="99005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};</a:t>
            </a:r>
          </a:p>
          <a:p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dirty="0" err="1">
                <a:solidFill>
                  <a:srgbClr val="DD4A6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System</a:t>
            </a:r>
            <a:r>
              <a:rPr lang="en-GB" sz="1200" dirty="0" err="1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out</a:t>
            </a:r>
            <a:r>
              <a:rPr lang="en-GB" sz="1200" dirty="0" err="1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dirty="0" err="1">
                <a:solidFill>
                  <a:srgbClr val="DD4A6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println</a:t>
            </a:r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myNumbers</a:t>
            </a:r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GB" sz="1200" dirty="0">
                <a:solidFill>
                  <a:srgbClr val="99005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</a:t>
            </a:r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]);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GB" sz="1200" dirty="0">
                <a:solidFill>
                  <a:srgbClr val="0077A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dirty="0">
                <a:solidFill>
                  <a:srgbClr val="0077A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catch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dirty="0" err="1">
                <a:solidFill>
                  <a:srgbClr val="DD4A6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IndexOutOfBoundsException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e</a:t>
            </a:r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</a:t>
            </a:r>
            <a:r>
              <a:rPr lang="en-GB" sz="1200" dirty="0" err="1">
                <a:solidFill>
                  <a:srgbClr val="DD4A6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System</a:t>
            </a:r>
            <a:r>
              <a:rPr lang="en-GB" sz="1200" dirty="0" err="1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out</a:t>
            </a:r>
            <a:r>
              <a:rPr lang="en-GB" sz="1200" dirty="0" err="1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dirty="0" err="1">
                <a:solidFill>
                  <a:srgbClr val="DD4A6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println</a:t>
            </a:r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dirty="0">
                <a:solidFill>
                  <a:srgbClr val="6699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"Something went wrong."</a:t>
            </a:r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}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</a:p>
          <a:p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PL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C174F8-5FF0-9CBA-6F8F-FE4D3DD74360}"/>
              </a:ext>
            </a:extLst>
          </p:cNvPr>
          <p:cNvSpPr/>
          <p:nvPr/>
        </p:nvSpPr>
        <p:spPr>
          <a:xfrm>
            <a:off x="392932" y="4454384"/>
            <a:ext cx="43773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77A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try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GB" sz="1200" dirty="0">
                <a:solidFill>
                  <a:srgbClr val="0077A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int</a:t>
            </a:r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[]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myNumbers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dirty="0">
                <a:solidFill>
                  <a:srgbClr val="9A6E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GB" sz="1200" dirty="0">
                <a:solidFill>
                  <a:srgbClr val="99005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dirty="0">
                <a:solidFill>
                  <a:srgbClr val="99005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dirty="0">
                <a:solidFill>
                  <a:srgbClr val="99005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};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GB" sz="1200" dirty="0">
                <a:solidFill>
                  <a:srgbClr val="DD4A6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GB" sz="1200" dirty="0" err="1">
                <a:solidFill>
                  <a:srgbClr val="DD4A6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System</a:t>
            </a:r>
            <a:r>
              <a:rPr lang="en-GB" sz="1200" dirty="0" err="1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out</a:t>
            </a:r>
            <a:r>
              <a:rPr lang="en-GB" sz="1200" dirty="0" err="1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dirty="0" err="1">
                <a:solidFill>
                  <a:srgbClr val="DD4A6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println</a:t>
            </a:r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myNumbers</a:t>
            </a:r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GB" sz="1200" dirty="0">
                <a:solidFill>
                  <a:srgbClr val="99005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</a:t>
            </a:r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]);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dirty="0">
                <a:solidFill>
                  <a:srgbClr val="0077A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catch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dirty="0">
                <a:solidFill>
                  <a:srgbClr val="DD4A6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Exception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e</a:t>
            </a:r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GB" sz="1200" dirty="0" err="1">
                <a:solidFill>
                  <a:srgbClr val="DD4A6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System</a:t>
            </a:r>
            <a:r>
              <a:rPr lang="en-GB" sz="1200" dirty="0" err="1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out</a:t>
            </a:r>
            <a:r>
              <a:rPr lang="en-GB" sz="1200" dirty="0" err="1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dirty="0" err="1">
                <a:solidFill>
                  <a:srgbClr val="DD4A6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println</a:t>
            </a:r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dirty="0">
                <a:solidFill>
                  <a:srgbClr val="6699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”Exception thrown.</a:t>
            </a:r>
            <a:endParaRPr lang="en-GB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dirty="0">
                <a:solidFill>
                  <a:srgbClr val="0077A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finally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GB" sz="1200" dirty="0">
                <a:solidFill>
                  <a:srgbClr val="DD4A6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GB" sz="1200" dirty="0" err="1">
                <a:solidFill>
                  <a:srgbClr val="DD4A6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System</a:t>
            </a:r>
            <a:r>
              <a:rPr lang="en-GB" sz="1200" dirty="0" err="1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out</a:t>
            </a:r>
            <a:r>
              <a:rPr lang="en-GB" sz="1200" dirty="0" err="1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dirty="0" err="1">
                <a:solidFill>
                  <a:srgbClr val="DD4A6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println</a:t>
            </a:r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dirty="0">
                <a:solidFill>
                  <a:srgbClr val="6699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"The 'try catch' is finished."</a:t>
            </a:r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GB" sz="1200" dirty="0">
                <a:solidFill>
                  <a:srgbClr val="99999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PL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0EC6B4-18A6-5BDD-C6A9-9E333FC3F013}"/>
              </a:ext>
            </a:extLst>
          </p:cNvPr>
          <p:cNvSpPr txBox="1"/>
          <p:nvPr/>
        </p:nvSpPr>
        <p:spPr>
          <a:xfrm>
            <a:off x="392932" y="2501807"/>
            <a:ext cx="103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L" dirty="0"/>
              <a:t>Try-catch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AECAC0-A453-516C-33F1-7F35630A778A}"/>
              </a:ext>
            </a:extLst>
          </p:cNvPr>
          <p:cNvSpPr txBox="1"/>
          <p:nvPr/>
        </p:nvSpPr>
        <p:spPr>
          <a:xfrm>
            <a:off x="392932" y="4100267"/>
            <a:ext cx="1665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L" dirty="0"/>
              <a:t>Try-catch-finally</a:t>
            </a:r>
          </a:p>
        </p:txBody>
      </p:sp>
      <p:pic>
        <p:nvPicPr>
          <p:cNvPr id="11" name="Picture 4" descr="HashCodec">
            <a:extLst>
              <a:ext uri="{FF2B5EF4-FFF2-40B4-BE49-F238E27FC236}">
                <a16:creationId xmlns:a16="http://schemas.microsoft.com/office/drawing/2014/main" id="{0F5FCE76-615D-4DD1-8F01-B279C7121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180" y="366507"/>
            <a:ext cx="4287598" cy="393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1108D7-1ACB-C27D-1D0C-7677D6CA650F}"/>
              </a:ext>
            </a:extLst>
          </p:cNvPr>
          <p:cNvSpPr txBox="1"/>
          <p:nvPr/>
        </p:nvSpPr>
        <p:spPr>
          <a:xfrm>
            <a:off x="8571125" y="4315361"/>
            <a:ext cx="35068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GB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hashcodec.com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/java-programming/exception-handling</a:t>
            </a:r>
            <a:endParaRPr lang="en-PL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994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32B9-1ED1-A7AC-12D3-B29614DF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>
                <a:solidFill>
                  <a:srgbClr val="6C10B9"/>
                </a:solidFill>
                <a:latin typeface="Poppins" pitchFamily="2" charset="77"/>
                <a:cs typeface="Poppins" pitchFamily="2" charset="77"/>
              </a:rPr>
              <a:t>Java Collections</a:t>
            </a:r>
          </a:p>
        </p:txBody>
      </p:sp>
      <p:pic>
        <p:nvPicPr>
          <p:cNvPr id="5122" name="Picture 2" descr="Java Collection Framework Hierarchy">
            <a:extLst>
              <a:ext uri="{FF2B5EF4-FFF2-40B4-BE49-F238E27FC236}">
                <a16:creationId xmlns:a16="http://schemas.microsoft.com/office/drawing/2014/main" id="{9CFC4E86-B5F9-E69E-DBCB-F2D039140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430" y="1662609"/>
            <a:ext cx="8587140" cy="483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5243A2-7803-EE6B-8BF7-AA52F3001F67}"/>
              </a:ext>
            </a:extLst>
          </p:cNvPr>
          <p:cNvSpPr/>
          <p:nvPr/>
        </p:nvSpPr>
        <p:spPr>
          <a:xfrm>
            <a:off x="3048000" y="6369764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PL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https://facingissuesonit.com/2019/10/15/java-collection-framework-hierarchy/</a:t>
            </a:r>
          </a:p>
        </p:txBody>
      </p:sp>
    </p:spTree>
    <p:extLst>
      <p:ext uri="{BB962C8B-B14F-4D97-AF65-F5344CB8AC3E}">
        <p14:creationId xmlns:p14="http://schemas.microsoft.com/office/powerpoint/2010/main" val="1615844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32B9-1ED1-A7AC-12D3-B29614DF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>
                <a:solidFill>
                  <a:srgbClr val="6C10B9"/>
                </a:solidFill>
                <a:latin typeface="Poppins" pitchFamily="2" charset="77"/>
                <a:cs typeface="Poppins" pitchFamily="2" charset="77"/>
              </a:rPr>
              <a:t>Java Collections</a:t>
            </a:r>
          </a:p>
        </p:txBody>
      </p:sp>
      <p:pic>
        <p:nvPicPr>
          <p:cNvPr id="5122" name="Picture 2" descr="Java Collection Framework Hierarchy">
            <a:extLst>
              <a:ext uri="{FF2B5EF4-FFF2-40B4-BE49-F238E27FC236}">
                <a16:creationId xmlns:a16="http://schemas.microsoft.com/office/drawing/2014/main" id="{9CFC4E86-B5F9-E69E-DBCB-F2D039140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565" y="3269113"/>
            <a:ext cx="5980596" cy="336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88A3D8F-3BF7-143B-7673-1E5DFDC021AF}"/>
              </a:ext>
            </a:extLst>
          </p:cNvPr>
          <p:cNvSpPr/>
          <p:nvPr/>
        </p:nvSpPr>
        <p:spPr>
          <a:xfrm>
            <a:off x="838200" y="2085324"/>
            <a:ext cx="7814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GB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Integer</a:t>
            </a:r>
            <a: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GB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String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GB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dayOfWeekNames</a:t>
            </a:r>
            <a:r>
              <a:rPr lang="en-GB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new </a:t>
            </a:r>
            <a:r>
              <a:rPr lang="en-GB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HashMap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&lt;&gt;()</a:t>
            </a:r>
            <a: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b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dayOfWeekNames.put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600" dirty="0">
                <a:solidFill>
                  <a:srgbClr val="6897B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GB" sz="1600" dirty="0">
                <a:solidFill>
                  <a:srgbClr val="6A875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"Monday"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b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dayOfWeekNames.put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600" dirty="0">
                <a:solidFill>
                  <a:srgbClr val="6897B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GB" sz="1600" dirty="0">
                <a:solidFill>
                  <a:srgbClr val="6A875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"Tuesday"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b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var </a:t>
            </a:r>
            <a:r>
              <a:rPr lang="en-GB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monday</a:t>
            </a:r>
            <a:r>
              <a:rPr lang="en-GB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GB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dayOfWeekNames.get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600" dirty="0">
                <a:solidFill>
                  <a:srgbClr val="6897B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endParaRPr lang="en-GB" sz="16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GB" sz="16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GB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GB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String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GB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names = </a:t>
            </a:r>
            <a: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new </a:t>
            </a:r>
            <a:r>
              <a:rPr lang="en-GB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ArrayList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&lt;&gt;()</a:t>
            </a:r>
            <a: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b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names.add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600" dirty="0">
                <a:solidFill>
                  <a:srgbClr val="6A875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"John"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b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names.add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600" dirty="0">
                <a:solidFill>
                  <a:srgbClr val="6A875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"Tony"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b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var </a:t>
            </a:r>
            <a:r>
              <a:rPr lang="en-GB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john = </a:t>
            </a:r>
            <a:r>
              <a:rPr lang="en-GB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names.get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600" dirty="0">
                <a:solidFill>
                  <a:srgbClr val="6897B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endParaRPr lang="en-PL" sz="16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690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CBBA-C0B3-A50B-A53B-49D5CD364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>
                <a:solidFill>
                  <a:srgbClr val="6C10B9"/>
                </a:solidFill>
                <a:latin typeface="Poppins" pitchFamily="2" charset="77"/>
                <a:cs typeface="Poppins" pitchFamily="2" charset="77"/>
              </a:rPr>
              <a:t>Java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2455F-3B7E-4BFB-45A7-78F4E3073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38137" cy="676943"/>
          </a:xfrm>
        </p:spPr>
        <p:txBody>
          <a:bodyPr/>
          <a:lstStyle/>
          <a:p>
            <a:r>
              <a:rPr lang="en-PL" dirty="0"/>
              <a:t>Problem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A67910-617C-99FC-B35D-70CEAA4E9363}"/>
              </a:ext>
            </a:extLst>
          </p:cNvPr>
          <p:cNvSpPr/>
          <p:nvPr/>
        </p:nvSpPr>
        <p:spPr>
          <a:xfrm>
            <a:off x="725102" y="2526583"/>
            <a:ext cx="53708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4E9359"/>
                </a:solidFill>
                <a:latin typeface="Source Code Pro" panose="020F0502020204030204" pitchFamily="34" charset="0"/>
              </a:rPr>
              <a:t>List</a:t>
            </a:r>
            <a:r>
              <a:rPr lang="en-GB" sz="1400" dirty="0">
                <a:solidFill>
                  <a:srgbClr val="000000"/>
                </a:solidFill>
                <a:latin typeface="Source Code Pro" panose="020F0502020204030204" pitchFamily="34" charset="0"/>
              </a:rPr>
              <a:t> </a:t>
            </a:r>
            <a:r>
              <a:rPr lang="en-GB" sz="1400" dirty="0">
                <a:solidFill>
                  <a:srgbClr val="BC6060"/>
                </a:solidFill>
                <a:latin typeface="Source Code Pro" panose="020F0502020204030204" pitchFamily="34" charset="0"/>
              </a:rPr>
              <a:t>list</a:t>
            </a:r>
            <a:r>
              <a:rPr lang="en-GB" sz="1400" dirty="0">
                <a:solidFill>
                  <a:srgbClr val="000000"/>
                </a:solidFill>
                <a:latin typeface="Source Code Pro" panose="020F0502020204030204" pitchFamily="34" charset="0"/>
              </a:rPr>
              <a:t> = </a:t>
            </a:r>
            <a:r>
              <a:rPr lang="en-GB" sz="1400" b="1" dirty="0">
                <a:solidFill>
                  <a:srgbClr val="63B175"/>
                </a:solidFill>
                <a:latin typeface="Source Code Pro" panose="020F0502020204030204" pitchFamily="34" charset="0"/>
              </a:rPr>
              <a:t>new</a:t>
            </a:r>
            <a:r>
              <a:rPr lang="en-GB" sz="1400" dirty="0">
                <a:solidFill>
                  <a:srgbClr val="000000"/>
                </a:solidFill>
                <a:latin typeface="Source Code Pro" panose="020F0502020204030204" pitchFamily="34" charset="0"/>
              </a:rPr>
              <a:t> </a:t>
            </a:r>
            <a:r>
              <a:rPr lang="en-GB" sz="1400" b="1" dirty="0">
                <a:solidFill>
                  <a:srgbClr val="267438"/>
                </a:solidFill>
                <a:latin typeface="Source Code Pro" panose="020F0502020204030204" pitchFamily="34" charset="0"/>
              </a:rPr>
              <a:t>LinkedList</a:t>
            </a:r>
            <a:r>
              <a:rPr lang="en-GB" sz="1400" dirty="0">
                <a:solidFill>
                  <a:srgbClr val="000000"/>
                </a:solidFill>
                <a:latin typeface="Source Code Pro" panose="020F0502020204030204" pitchFamily="34" charset="0"/>
              </a:rPr>
              <a:t>(); 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Source Code Pro" panose="020F0502020204030204" pitchFamily="34" charset="0"/>
              </a:rPr>
              <a:t>list.add</a:t>
            </a:r>
            <a:r>
              <a:rPr lang="en-GB" sz="1400" dirty="0">
                <a:solidFill>
                  <a:srgbClr val="000000"/>
                </a:solidFill>
                <a:latin typeface="Source Code Pro" panose="020F0502020204030204" pitchFamily="34" charset="0"/>
              </a:rPr>
              <a:t>(</a:t>
            </a:r>
            <a:r>
              <a:rPr lang="en-GB" sz="1400" b="1" dirty="0">
                <a:solidFill>
                  <a:srgbClr val="63B175"/>
                </a:solidFill>
                <a:latin typeface="Source Code Pro" panose="020F0502020204030204" pitchFamily="34" charset="0"/>
              </a:rPr>
              <a:t>new</a:t>
            </a:r>
            <a:r>
              <a:rPr lang="en-GB" sz="1400" dirty="0">
                <a:solidFill>
                  <a:srgbClr val="000000"/>
                </a:solidFill>
                <a:latin typeface="Source Code Pro" panose="020F0502020204030204" pitchFamily="34" charset="0"/>
              </a:rPr>
              <a:t> </a:t>
            </a:r>
            <a:r>
              <a:rPr lang="en-GB" sz="1400" b="1" dirty="0">
                <a:solidFill>
                  <a:srgbClr val="267438"/>
                </a:solidFill>
                <a:latin typeface="Source Code Pro" panose="020F0502020204030204" pitchFamily="34" charset="0"/>
              </a:rPr>
              <a:t>Integer</a:t>
            </a:r>
            <a:r>
              <a:rPr lang="en-GB" sz="1400" dirty="0">
                <a:solidFill>
                  <a:srgbClr val="000000"/>
                </a:solidFill>
                <a:latin typeface="Source Code Pro" panose="020F0502020204030204" pitchFamily="34" charset="0"/>
              </a:rPr>
              <a:t>(</a:t>
            </a:r>
            <a:r>
              <a:rPr lang="en-GB" sz="1400" dirty="0">
                <a:solidFill>
                  <a:srgbClr val="4E9359"/>
                </a:solidFill>
                <a:latin typeface="Source Code Pro" panose="020F0502020204030204" pitchFamily="34" charset="0"/>
              </a:rPr>
              <a:t>1</a:t>
            </a:r>
            <a:r>
              <a:rPr lang="en-GB" sz="1400" dirty="0">
                <a:solidFill>
                  <a:srgbClr val="000000"/>
                </a:solidFill>
                <a:latin typeface="Source Code Pro" panose="020F0502020204030204" pitchFamily="34" charset="0"/>
              </a:rPr>
              <a:t>));</a:t>
            </a:r>
          </a:p>
          <a:p>
            <a:r>
              <a:rPr lang="en-GB" sz="1400" b="1" strike="sngStrike" dirty="0">
                <a:solidFill>
                  <a:srgbClr val="4E9359"/>
                </a:solidFill>
                <a:latin typeface="Source Code Pro" panose="020F0502020204030204" pitchFamily="34" charset="0"/>
              </a:rPr>
              <a:t>Integer</a:t>
            </a:r>
            <a:r>
              <a:rPr lang="en-GB" sz="1400" strike="sngStrike" dirty="0">
                <a:solidFill>
                  <a:srgbClr val="000000"/>
                </a:solidFill>
                <a:latin typeface="Source Code Pro" panose="020F0502020204030204" pitchFamily="34" charset="0"/>
              </a:rPr>
              <a:t> </a:t>
            </a:r>
            <a:r>
              <a:rPr lang="en-GB" sz="1400" strike="sngStrike" dirty="0" err="1">
                <a:solidFill>
                  <a:srgbClr val="BC6060"/>
                </a:solidFill>
                <a:latin typeface="Source Code Pro" panose="020F0502020204030204" pitchFamily="34" charset="0"/>
              </a:rPr>
              <a:t>i</a:t>
            </a:r>
            <a:r>
              <a:rPr lang="en-GB" sz="1400" strike="sngStrike" dirty="0">
                <a:solidFill>
                  <a:srgbClr val="000000"/>
                </a:solidFill>
                <a:latin typeface="Source Code Pro" panose="020F0502020204030204" pitchFamily="34" charset="0"/>
              </a:rPr>
              <a:t> = </a:t>
            </a:r>
            <a:r>
              <a:rPr lang="en-GB" sz="1400" strike="sngStrike" dirty="0" err="1">
                <a:solidFill>
                  <a:srgbClr val="000000"/>
                </a:solidFill>
                <a:latin typeface="Source Code Pro" panose="020F0502020204030204" pitchFamily="34" charset="0"/>
              </a:rPr>
              <a:t>list.iterator</a:t>
            </a:r>
            <a:r>
              <a:rPr lang="en-GB" sz="1400" strike="sngStrike" dirty="0">
                <a:solidFill>
                  <a:srgbClr val="000000"/>
                </a:solidFill>
                <a:latin typeface="Source Code Pro" panose="020F0502020204030204" pitchFamily="34" charset="0"/>
              </a:rPr>
              <a:t>().next();</a:t>
            </a:r>
          </a:p>
          <a:p>
            <a:r>
              <a:rPr lang="en-GB" sz="1400" b="1" dirty="0">
                <a:solidFill>
                  <a:srgbClr val="4E9359"/>
                </a:solidFill>
                <a:latin typeface="Source Code Pro" panose="020F0502020204030204" pitchFamily="34" charset="0"/>
              </a:rPr>
              <a:t>Integer</a:t>
            </a:r>
            <a:r>
              <a:rPr lang="en-GB" sz="1400" dirty="0">
                <a:solidFill>
                  <a:srgbClr val="000000"/>
                </a:solidFill>
                <a:latin typeface="Source Code Pro" panose="020F0502020204030204" pitchFamily="34" charset="0"/>
              </a:rPr>
              <a:t> </a:t>
            </a:r>
            <a:r>
              <a:rPr lang="en-GB" sz="1400" dirty="0" err="1">
                <a:solidFill>
                  <a:srgbClr val="BC6060"/>
                </a:solidFill>
                <a:latin typeface="Source Code Pro" panose="020F0502020204030204" pitchFamily="34" charset="0"/>
              </a:rPr>
              <a:t>i</a:t>
            </a:r>
            <a:r>
              <a:rPr lang="en-GB" sz="1400" dirty="0">
                <a:solidFill>
                  <a:srgbClr val="000000"/>
                </a:solidFill>
                <a:latin typeface="Source Code Pro" panose="020F0502020204030204" pitchFamily="34" charset="0"/>
              </a:rPr>
              <a:t> = (Integer) </a:t>
            </a:r>
            <a:r>
              <a:rPr lang="en-GB" sz="1400" dirty="0" err="1">
                <a:solidFill>
                  <a:srgbClr val="000000"/>
                </a:solidFill>
                <a:latin typeface="Source Code Pro" panose="020F0502020204030204" pitchFamily="34" charset="0"/>
              </a:rPr>
              <a:t>list.iterator</a:t>
            </a:r>
            <a:r>
              <a:rPr lang="en-GB" sz="1400" dirty="0">
                <a:solidFill>
                  <a:srgbClr val="000000"/>
                </a:solidFill>
                <a:latin typeface="Source Code Pro" panose="020F0502020204030204" pitchFamily="34" charset="0"/>
              </a:rPr>
              <a:t>().next();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C8A9B9-E3BC-BA6C-C282-BEC376F8456E}"/>
              </a:ext>
            </a:extLst>
          </p:cNvPr>
          <p:cNvSpPr txBox="1">
            <a:spLocks/>
          </p:cNvSpPr>
          <p:nvPr/>
        </p:nvSpPr>
        <p:spPr>
          <a:xfrm>
            <a:off x="6209097" y="1825625"/>
            <a:ext cx="2338137" cy="676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L" dirty="0"/>
              <a:t>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80C3C6-D8C9-C461-6D82-4BEE8D11A211}"/>
              </a:ext>
            </a:extLst>
          </p:cNvPr>
          <p:cNvSpPr/>
          <p:nvPr/>
        </p:nvSpPr>
        <p:spPr>
          <a:xfrm>
            <a:off x="6095999" y="2526583"/>
            <a:ext cx="537089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4E9359"/>
                </a:solidFill>
                <a:latin typeface="Source Code Pro" panose="020F0502020204030204" pitchFamily="34" charset="0"/>
              </a:rPr>
              <a:t>List&lt;Integer&gt;</a:t>
            </a:r>
            <a:r>
              <a:rPr lang="en-GB" sz="1400" dirty="0">
                <a:solidFill>
                  <a:srgbClr val="000000"/>
                </a:solidFill>
                <a:latin typeface="Source Code Pro" panose="020F0502020204030204" pitchFamily="34" charset="0"/>
              </a:rPr>
              <a:t> </a:t>
            </a:r>
            <a:r>
              <a:rPr lang="en-GB" sz="1400" dirty="0">
                <a:solidFill>
                  <a:srgbClr val="BC6060"/>
                </a:solidFill>
                <a:latin typeface="Source Code Pro" panose="020F0502020204030204" pitchFamily="34" charset="0"/>
              </a:rPr>
              <a:t>list</a:t>
            </a:r>
            <a:r>
              <a:rPr lang="en-GB" sz="1400" dirty="0">
                <a:solidFill>
                  <a:srgbClr val="000000"/>
                </a:solidFill>
                <a:latin typeface="Source Code Pro" panose="020F0502020204030204" pitchFamily="34" charset="0"/>
              </a:rPr>
              <a:t> = </a:t>
            </a:r>
            <a:r>
              <a:rPr lang="en-GB" sz="1400" b="1" dirty="0">
                <a:solidFill>
                  <a:srgbClr val="63B175"/>
                </a:solidFill>
                <a:latin typeface="Source Code Pro" panose="020F0502020204030204" pitchFamily="34" charset="0"/>
              </a:rPr>
              <a:t>new</a:t>
            </a:r>
            <a:r>
              <a:rPr lang="en-GB" sz="1400" dirty="0">
                <a:solidFill>
                  <a:srgbClr val="000000"/>
                </a:solidFill>
                <a:latin typeface="Source Code Pro" panose="020F0502020204030204" pitchFamily="34" charset="0"/>
              </a:rPr>
              <a:t> </a:t>
            </a:r>
            <a:r>
              <a:rPr lang="en-GB" sz="1400" b="1" dirty="0">
                <a:solidFill>
                  <a:srgbClr val="267438"/>
                </a:solidFill>
                <a:latin typeface="Source Code Pro" panose="020F0502020204030204" pitchFamily="34" charset="0"/>
              </a:rPr>
              <a:t>LinkedList&lt;&gt;</a:t>
            </a:r>
            <a:r>
              <a:rPr lang="en-GB" sz="1400" dirty="0">
                <a:solidFill>
                  <a:srgbClr val="000000"/>
                </a:solidFill>
                <a:latin typeface="Source Code Pro" panose="020F0502020204030204" pitchFamily="34" charset="0"/>
              </a:rPr>
              <a:t>(); 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Source Code Pro" panose="020F0502020204030204" pitchFamily="34" charset="0"/>
              </a:rPr>
              <a:t>list.add</a:t>
            </a:r>
            <a:r>
              <a:rPr lang="en-GB" sz="1400" dirty="0">
                <a:solidFill>
                  <a:srgbClr val="000000"/>
                </a:solidFill>
                <a:latin typeface="Source Code Pro" panose="020F0502020204030204" pitchFamily="34" charset="0"/>
              </a:rPr>
              <a:t>(</a:t>
            </a:r>
            <a:r>
              <a:rPr lang="en-GB" sz="1400" b="1" dirty="0">
                <a:solidFill>
                  <a:srgbClr val="63B175"/>
                </a:solidFill>
                <a:latin typeface="Source Code Pro" panose="020F0502020204030204" pitchFamily="34" charset="0"/>
              </a:rPr>
              <a:t>new</a:t>
            </a:r>
            <a:r>
              <a:rPr lang="en-GB" sz="1400" dirty="0">
                <a:solidFill>
                  <a:srgbClr val="000000"/>
                </a:solidFill>
                <a:latin typeface="Source Code Pro" panose="020F0502020204030204" pitchFamily="34" charset="0"/>
              </a:rPr>
              <a:t> </a:t>
            </a:r>
            <a:r>
              <a:rPr lang="en-GB" sz="1400" b="1" dirty="0">
                <a:solidFill>
                  <a:srgbClr val="267438"/>
                </a:solidFill>
                <a:latin typeface="Source Code Pro" panose="020F0502020204030204" pitchFamily="34" charset="0"/>
              </a:rPr>
              <a:t>Integer</a:t>
            </a:r>
            <a:r>
              <a:rPr lang="en-GB" sz="1400" dirty="0">
                <a:solidFill>
                  <a:srgbClr val="000000"/>
                </a:solidFill>
                <a:latin typeface="Source Code Pro" panose="020F0502020204030204" pitchFamily="34" charset="0"/>
              </a:rPr>
              <a:t>(</a:t>
            </a:r>
            <a:r>
              <a:rPr lang="en-GB" sz="1400" dirty="0">
                <a:solidFill>
                  <a:srgbClr val="4E9359"/>
                </a:solidFill>
                <a:latin typeface="Source Code Pro" panose="020F0502020204030204" pitchFamily="34" charset="0"/>
              </a:rPr>
              <a:t>1</a:t>
            </a:r>
            <a:r>
              <a:rPr lang="en-GB" sz="1400" dirty="0">
                <a:solidFill>
                  <a:srgbClr val="000000"/>
                </a:solidFill>
                <a:latin typeface="Source Code Pro" panose="020F0502020204030204" pitchFamily="34" charset="0"/>
              </a:rPr>
              <a:t>));</a:t>
            </a:r>
          </a:p>
          <a:p>
            <a:r>
              <a:rPr lang="en-GB" sz="1400" b="1" dirty="0">
                <a:solidFill>
                  <a:srgbClr val="4E9359"/>
                </a:solidFill>
                <a:latin typeface="Source Code Pro" panose="020F0502020204030204" pitchFamily="34" charset="0"/>
              </a:rPr>
              <a:t>Integer</a:t>
            </a:r>
            <a:r>
              <a:rPr lang="en-GB" sz="1400" dirty="0">
                <a:solidFill>
                  <a:srgbClr val="000000"/>
                </a:solidFill>
                <a:latin typeface="Source Code Pro" panose="020F0502020204030204" pitchFamily="34" charset="0"/>
              </a:rPr>
              <a:t> </a:t>
            </a:r>
            <a:r>
              <a:rPr lang="en-GB" sz="1400" dirty="0" err="1">
                <a:solidFill>
                  <a:srgbClr val="BC6060"/>
                </a:solidFill>
                <a:latin typeface="Source Code Pro" panose="020F0502020204030204" pitchFamily="34" charset="0"/>
              </a:rPr>
              <a:t>i</a:t>
            </a:r>
            <a:r>
              <a:rPr lang="en-GB" sz="1400" dirty="0">
                <a:solidFill>
                  <a:srgbClr val="000000"/>
                </a:solidFill>
                <a:latin typeface="Source Code Pro" panose="020F0502020204030204" pitchFamily="34" charset="0"/>
              </a:rPr>
              <a:t> = </a:t>
            </a:r>
            <a:r>
              <a:rPr lang="en-GB" sz="1400" dirty="0" err="1">
                <a:solidFill>
                  <a:srgbClr val="000000"/>
                </a:solidFill>
                <a:latin typeface="Source Code Pro" panose="020F0502020204030204" pitchFamily="34" charset="0"/>
              </a:rPr>
              <a:t>list.iterator</a:t>
            </a:r>
            <a:r>
              <a:rPr lang="en-GB" sz="1400" dirty="0">
                <a:solidFill>
                  <a:srgbClr val="000000"/>
                </a:solidFill>
                <a:latin typeface="Source Code Pro" panose="020F0502020204030204" pitchFamily="34" charset="0"/>
              </a:rPr>
              <a:t>().next();</a:t>
            </a:r>
          </a:p>
          <a:p>
            <a:endParaRPr lang="en-GB" strike="sngStrike" dirty="0">
              <a:solidFill>
                <a:srgbClr val="000000"/>
              </a:solidFill>
              <a:latin typeface="Source Code Pro" panose="020F0502020204030204" pitchFamily="34" charset="0"/>
            </a:endParaRPr>
          </a:p>
          <a:p>
            <a:endParaRPr lang="en-PL" strike="sngStrik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EBCDE8-7280-ADE5-8A3A-0BE9FFCFED9A}"/>
              </a:ext>
            </a:extLst>
          </p:cNvPr>
          <p:cNvSpPr/>
          <p:nvPr/>
        </p:nvSpPr>
        <p:spPr>
          <a:xfrm>
            <a:off x="6095999" y="3843260"/>
            <a:ext cx="50965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public </a:t>
            </a:r>
            <a:r>
              <a:rPr lang="en-GB" sz="14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GB" sz="1400" dirty="0">
                <a:solidFill>
                  <a:srgbClr val="50787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</a:t>
            </a:r>
            <a:r>
              <a:rPr lang="en-GB" sz="14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GB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GB" sz="14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GB" sz="1400" dirty="0">
                <a:solidFill>
                  <a:srgbClr val="50787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</a:t>
            </a:r>
            <a:r>
              <a:rPr lang="en-GB" sz="14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GB" sz="1400" dirty="0" err="1">
                <a:solidFill>
                  <a:srgbClr val="FFC66D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fromArrayToList</a:t>
            </a:r>
            <a:r>
              <a:rPr lang="en-GB" sz="14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400" dirty="0">
                <a:solidFill>
                  <a:srgbClr val="50787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</a:t>
            </a:r>
            <a:r>
              <a:rPr lang="en-GB" sz="14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[] </a:t>
            </a:r>
            <a:r>
              <a:rPr lang="en-GB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en-GB" sz="14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GB" sz="14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br>
              <a:rPr lang="en-GB" sz="14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4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GB" sz="14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return </a:t>
            </a:r>
            <a:r>
              <a:rPr lang="en-GB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Arrays.</a:t>
            </a:r>
            <a:r>
              <a:rPr lang="en-GB" sz="1400" i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stream</a:t>
            </a:r>
            <a:r>
              <a:rPr lang="en-GB" sz="14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en-GB" sz="14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GB" sz="14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</a:t>
            </a:r>
            <a:r>
              <a:rPr lang="en-GB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.collect</a:t>
            </a:r>
            <a:r>
              <a:rPr lang="en-GB" sz="14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Collectors.</a:t>
            </a:r>
            <a:r>
              <a:rPr lang="en-GB" sz="1400" i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toList</a:t>
            </a:r>
            <a:r>
              <a:rPr lang="en-GB" sz="14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  <a:r>
              <a:rPr lang="en-GB" sz="14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GB" sz="14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br>
              <a:rPr lang="en-GB" sz="14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4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PL" sz="1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41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F901-F987-FC37-38C6-E3B63FA8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>
                <a:solidFill>
                  <a:srgbClr val="6C10B9"/>
                </a:solidFill>
                <a:latin typeface="Poppins" pitchFamily="2" charset="77"/>
                <a:cs typeface="Poppins" pitchFamily="2" charset="77"/>
              </a:rPr>
              <a:t>Java Functions &amp; Lambdas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B0CA7-0447-8F60-12AA-F0806F859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0307" y="1668262"/>
            <a:ext cx="4683493" cy="6129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1600" dirty="0"/>
              <a:t>A lambda is an anonymous function.</a:t>
            </a:r>
          </a:p>
          <a:p>
            <a:pPr marL="0" indent="0" algn="just">
              <a:buNone/>
            </a:pPr>
            <a:endParaRPr lang="en-GB" sz="1600" dirty="0"/>
          </a:p>
          <a:p>
            <a:pPr marL="0" indent="0" algn="just">
              <a:buNone/>
            </a:pPr>
            <a:endParaRPr lang="en-PL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A8CAE3-B73D-7A08-46F7-5D9CB433C648}"/>
              </a:ext>
            </a:extLst>
          </p:cNvPr>
          <p:cNvSpPr/>
          <p:nvPr/>
        </p:nvSpPr>
        <p:spPr>
          <a:xfrm>
            <a:off x="838200" y="2889637"/>
            <a:ext cx="50620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BBB52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@</a:t>
            </a:r>
            <a:r>
              <a:rPr lang="en-GB" sz="1600" dirty="0" err="1">
                <a:solidFill>
                  <a:srgbClr val="BBB52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FunctionalInterface</a:t>
            </a:r>
            <a:br>
              <a:rPr lang="en-GB" sz="1600" dirty="0">
                <a:solidFill>
                  <a:srgbClr val="BBB52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public interface </a:t>
            </a:r>
            <a:r>
              <a:rPr lang="en-GB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GB" sz="1600" dirty="0">
                <a:solidFill>
                  <a:srgbClr val="50787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</a:t>
            </a:r>
            <a: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GB" sz="1600" dirty="0">
                <a:solidFill>
                  <a:srgbClr val="50787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GB" sz="16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br>
              <a:rPr lang="en-GB" sz="16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6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GB" sz="1600" dirty="0">
                <a:solidFill>
                  <a:srgbClr val="50787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 </a:t>
            </a:r>
            <a:r>
              <a:rPr lang="en-GB" sz="1600" dirty="0">
                <a:solidFill>
                  <a:srgbClr val="FFC66D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apply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600" dirty="0">
                <a:solidFill>
                  <a:srgbClr val="50787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 </a:t>
            </a:r>
            <a:r>
              <a:rPr lang="en-GB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b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6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br>
              <a:rPr lang="en-GB" sz="16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GB" sz="16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600" dirty="0">
                <a:solidFill>
                  <a:srgbClr val="BBB52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@</a:t>
            </a:r>
            <a:r>
              <a:rPr lang="en-GB" sz="1600" dirty="0" err="1">
                <a:solidFill>
                  <a:srgbClr val="BBB52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FunctionalInterface</a:t>
            </a:r>
            <a:br>
              <a:rPr lang="en-GB" sz="1600" dirty="0">
                <a:solidFill>
                  <a:srgbClr val="BBB52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public interface </a:t>
            </a:r>
            <a:r>
              <a:rPr lang="en-GB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Supplier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GB" sz="1600" dirty="0">
                <a:solidFill>
                  <a:srgbClr val="50787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GB" sz="16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br>
              <a:rPr lang="en-GB" sz="16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6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GB" sz="1600" dirty="0">
                <a:solidFill>
                  <a:srgbClr val="50787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 </a:t>
            </a:r>
            <a:r>
              <a:rPr lang="en-GB" sz="1600" dirty="0">
                <a:solidFill>
                  <a:srgbClr val="FFC66D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  <a: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b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6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br>
              <a:rPr lang="en-GB" sz="16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GB" sz="16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600" dirty="0">
                <a:solidFill>
                  <a:srgbClr val="BBB52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@</a:t>
            </a:r>
            <a:r>
              <a:rPr lang="en-GB" sz="1600" dirty="0" err="1">
                <a:solidFill>
                  <a:srgbClr val="BBB52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FunctionalInterface</a:t>
            </a:r>
            <a:br>
              <a:rPr lang="en-GB" sz="1600" dirty="0">
                <a:solidFill>
                  <a:srgbClr val="BBB52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public interface </a:t>
            </a:r>
            <a:r>
              <a:rPr lang="en-GB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Consumer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GB" sz="1600" dirty="0">
                <a:solidFill>
                  <a:srgbClr val="50787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GB" sz="16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br>
              <a:rPr lang="en-GB" sz="16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6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void </a:t>
            </a:r>
            <a:r>
              <a:rPr lang="en-GB" sz="1600" dirty="0">
                <a:solidFill>
                  <a:srgbClr val="FFC66D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accept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600" dirty="0">
                <a:solidFill>
                  <a:srgbClr val="50787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 </a:t>
            </a:r>
            <a:r>
              <a:rPr lang="en-GB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b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6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PL" sz="16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CEDB12-7DF9-E790-31D0-0102B4C021A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4859956" cy="1077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600" dirty="0"/>
              <a:t>Any interface with a SAM (Single Abstract Method) is a functional interface, and its implementation may be treated as lambda expressions.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PL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401BB4-92D4-2DEA-AE95-AB5519280A6E}"/>
              </a:ext>
            </a:extLst>
          </p:cNvPr>
          <p:cNvSpPr/>
          <p:nvPr/>
        </p:nvSpPr>
        <p:spPr>
          <a:xfrm>
            <a:off x="5900286" y="4269035"/>
            <a:ext cx="66927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Supplier</a:t>
            </a:r>
            <a:r>
              <a:rPr lang="en-GB" sz="14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GB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String</a:t>
            </a:r>
            <a:r>
              <a:rPr lang="en-GB" sz="14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GB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stringSupplier</a:t>
            </a:r>
            <a:r>
              <a:rPr lang="en-GB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GB" sz="14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</a:t>
            </a:r>
            <a:r>
              <a:rPr lang="en-GB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-&gt; </a:t>
            </a:r>
            <a:r>
              <a:rPr lang="en-GB" sz="1400" dirty="0">
                <a:solidFill>
                  <a:srgbClr val="6A875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"String"</a:t>
            </a:r>
            <a:r>
              <a:rPr lang="en-GB" sz="14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br>
              <a:rPr lang="en-GB" sz="14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String string = </a:t>
            </a:r>
            <a:r>
              <a:rPr lang="en-GB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stringSupplier.get</a:t>
            </a:r>
            <a:r>
              <a:rPr lang="en-GB" sz="14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  <a:r>
              <a:rPr lang="en-GB" sz="14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endParaRPr lang="en-PL" sz="1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84B1A6-8351-9F90-0A5E-A5AA1633ECD1}"/>
              </a:ext>
            </a:extLst>
          </p:cNvPr>
          <p:cNvSpPr/>
          <p:nvPr/>
        </p:nvSpPr>
        <p:spPr>
          <a:xfrm>
            <a:off x="5900286" y="5339666"/>
            <a:ext cx="61601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Consumer</a:t>
            </a:r>
            <a:r>
              <a:rPr lang="en-GB" sz="14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GB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Integer</a:t>
            </a:r>
            <a:r>
              <a:rPr lang="en-GB" sz="14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GB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intPrint</a:t>
            </a:r>
            <a:r>
              <a:rPr lang="en-GB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GB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GB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-&gt; </a:t>
            </a:r>
            <a:r>
              <a:rPr lang="en-GB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System.</a:t>
            </a:r>
            <a:r>
              <a:rPr lang="en-GB" sz="1400" i="1" dirty="0" err="1">
                <a:solidFill>
                  <a:srgbClr val="9876A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out</a:t>
            </a:r>
            <a:r>
              <a:rPr lang="en-GB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.println</a:t>
            </a:r>
            <a:r>
              <a:rPr lang="en-GB" sz="14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GB" sz="14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GB" sz="14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br>
              <a:rPr lang="en-GB" sz="14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Consumer</a:t>
            </a:r>
            <a:r>
              <a:rPr lang="en-GB" sz="14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GB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Integer</a:t>
            </a:r>
            <a:r>
              <a:rPr lang="en-GB" sz="14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GB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intPrint</a:t>
            </a:r>
            <a:r>
              <a:rPr lang="en-GB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GB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System.</a:t>
            </a:r>
            <a:r>
              <a:rPr lang="en-GB" sz="1400" i="1" dirty="0" err="1">
                <a:solidFill>
                  <a:srgbClr val="9876A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out</a:t>
            </a:r>
            <a:r>
              <a:rPr lang="en-GB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::</a:t>
            </a:r>
            <a:r>
              <a:rPr lang="en-GB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println</a:t>
            </a:r>
            <a:r>
              <a:rPr lang="en-GB" sz="14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br>
              <a:rPr lang="en-GB" sz="14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intPrint.accept</a:t>
            </a:r>
            <a:r>
              <a:rPr lang="en-GB" sz="14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GB" sz="14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GB" sz="14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endParaRPr lang="en-PL" sz="1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F6E590-F835-7C4B-8609-AD4C697C65A0}"/>
              </a:ext>
            </a:extLst>
          </p:cNvPr>
          <p:cNvSpPr/>
          <p:nvPr/>
        </p:nvSpPr>
        <p:spPr>
          <a:xfrm>
            <a:off x="5900286" y="3013501"/>
            <a:ext cx="63815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en-GB" sz="14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GB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String</a:t>
            </a:r>
            <a:r>
              <a:rPr lang="en-GB" sz="14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GB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String</a:t>
            </a:r>
            <a:r>
              <a:rPr lang="en-GB" sz="14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GB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uppercase = s -&gt; </a:t>
            </a:r>
            <a:r>
              <a:rPr lang="en-GB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s.toUpperCase</a:t>
            </a:r>
            <a:r>
              <a:rPr lang="en-GB" sz="14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  <a:r>
              <a:rPr lang="en-GB" sz="14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br>
              <a:rPr lang="en-GB" sz="14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uppercase.apply</a:t>
            </a:r>
            <a:r>
              <a:rPr lang="en-GB" sz="14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400" dirty="0">
                <a:solidFill>
                  <a:srgbClr val="6A875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"string"</a:t>
            </a:r>
            <a:r>
              <a:rPr lang="en-GB" sz="14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GB" sz="14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endParaRPr lang="en-PL" sz="1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36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F901-F987-FC37-38C6-E3B63FA8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>
                <a:solidFill>
                  <a:srgbClr val="6C10B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Java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B0CA7-0447-8F60-12AA-F0806F859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88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L" sz="2000" dirty="0">
                <a:solidFill>
                  <a:srgbClr val="6C10B9"/>
                </a:solidFill>
              </a:rPr>
              <a:t>Stream</a:t>
            </a:r>
            <a:r>
              <a:rPr lang="en-PL" sz="2000" dirty="0"/>
              <a:t> - </a:t>
            </a:r>
            <a:r>
              <a:rPr lang="en-GB" sz="2000" dirty="0"/>
              <a:t>a sequence of elements supporting sequential and parallel aggregate operations.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PL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1E9861-4155-BF36-E6FB-D71F319A275F}"/>
              </a:ext>
            </a:extLst>
          </p:cNvPr>
          <p:cNvSpPr/>
          <p:nvPr/>
        </p:nvSpPr>
        <p:spPr>
          <a:xfrm>
            <a:off x="3340769" y="3429000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 </a:t>
            </a:r>
            <a:r>
              <a:rPr lang="en-GB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sum = </a:t>
            </a:r>
            <a:r>
              <a:rPr lang="en-GB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widgets.stream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  <a:b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GB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.filter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w -&gt; </a:t>
            </a:r>
            <a:r>
              <a:rPr lang="en-GB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w.getColor</a:t>
            </a:r>
            <a:r>
              <a:rPr lang="en-GB" sz="16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</a:t>
            </a:r>
            <a:r>
              <a:rPr lang="en-GB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== RED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b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GB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mapToInt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w -&gt; </a:t>
            </a:r>
            <a:r>
              <a:rPr lang="en-GB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w.getWeight</a:t>
            </a:r>
            <a:r>
              <a:rPr lang="en-GB" sz="16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b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GB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.sum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  <a: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endParaRPr lang="en-PL" sz="16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592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96C94-AE5E-CAE5-CA6F-8523CD18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>
                <a:solidFill>
                  <a:srgbClr val="6C10B9"/>
                </a:solidFill>
                <a:latin typeface="Poppins" pitchFamily="2" charset="77"/>
                <a:cs typeface="Poppins" pitchFamily="2" charset="77"/>
              </a:rPr>
              <a:t>Java Optional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57DE1-AA9A-F80E-3D69-A26014E7C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8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L" sz="2000" dirty="0"/>
              <a:t>Optional - </a:t>
            </a:r>
            <a:r>
              <a:rPr lang="en-GB" sz="2000" dirty="0"/>
              <a:t>a container object which may or may not contain a non-null value. If a value is present, </a:t>
            </a:r>
            <a:r>
              <a:rPr lang="en-GB" sz="2000" dirty="0" err="1"/>
              <a:t>isPresent</a:t>
            </a:r>
            <a:r>
              <a:rPr lang="en-GB" sz="2000" dirty="0"/>
              <a:t>() will return true and get() will return the value.</a:t>
            </a:r>
            <a:endParaRPr lang="en-PL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11E9D2-42BC-DA23-78F3-97FBA9E9EFD2}"/>
              </a:ext>
            </a:extLst>
          </p:cNvPr>
          <p:cNvSpPr/>
          <p:nvPr/>
        </p:nvSpPr>
        <p:spPr>
          <a:xfrm>
            <a:off x="1079633" y="3110624"/>
            <a:ext cx="100327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Optional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GB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String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GB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stringOptional</a:t>
            </a:r>
            <a:r>
              <a:rPr lang="en-GB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GB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Optional.</a:t>
            </a:r>
            <a:r>
              <a:rPr lang="en-GB" sz="1600" i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of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600" dirty="0">
                <a:solidFill>
                  <a:srgbClr val="6A875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"String"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b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stringOptional.isPresent</a:t>
            </a:r>
            <a:r>
              <a:rPr lang="en-GB" sz="16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GB" sz="1600" dirty="0">
                <a:solidFill>
                  <a:srgbClr val="359FF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br>
              <a:rPr lang="en-GB" sz="1600" dirty="0">
                <a:solidFill>
                  <a:srgbClr val="359FF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600" dirty="0">
                <a:solidFill>
                  <a:srgbClr val="359FF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GB" sz="1600" dirty="0">
                <a:solidFill>
                  <a:srgbClr val="8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do something</a:t>
            </a:r>
            <a:br>
              <a:rPr lang="en-GB" sz="1600" dirty="0">
                <a:solidFill>
                  <a:srgbClr val="8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600" dirty="0">
                <a:solidFill>
                  <a:srgbClr val="359FF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br>
              <a:rPr lang="en-GB" sz="1600" dirty="0">
                <a:solidFill>
                  <a:srgbClr val="359FF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GB" sz="1600" dirty="0">
                <a:solidFill>
                  <a:srgbClr val="359FF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var s1 =</a:t>
            </a:r>
            <a:r>
              <a:rPr lang="en-GB" sz="1600" dirty="0">
                <a:solidFill>
                  <a:srgbClr val="359FF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stringOptional.orElseGet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6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</a:t>
            </a:r>
            <a:r>
              <a:rPr lang="en-GB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-&gt; </a:t>
            </a:r>
            <a:r>
              <a:rPr lang="en-GB" sz="1600" dirty="0">
                <a:solidFill>
                  <a:srgbClr val="6A875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"other string"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b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var s2 = </a:t>
            </a:r>
            <a:r>
              <a:rPr lang="en-GB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stringOptional.orElseThrow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6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</a:t>
            </a:r>
            <a:r>
              <a:rPr lang="en-GB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-&gt; </a:t>
            </a:r>
            <a: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new </a:t>
            </a:r>
            <a:r>
              <a:rPr lang="en-GB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RuntimeException</a:t>
            </a:r>
            <a:r>
              <a:rPr lang="en-GB" sz="16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b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var s3 = </a:t>
            </a:r>
            <a:r>
              <a:rPr lang="en-GB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stringOptional.filter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 -&gt; </a:t>
            </a:r>
            <a:r>
              <a:rPr lang="en-GB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s.startsWith</a:t>
            </a:r>
            <a:r>
              <a:rPr lang="en-GB" sz="16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600" dirty="0">
                <a:solidFill>
                  <a:srgbClr val="6A875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"S"</a:t>
            </a:r>
            <a:r>
              <a:rPr lang="en-GB" sz="16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b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var s4 = </a:t>
            </a:r>
            <a:r>
              <a:rPr lang="en-GB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stringOptional.map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 -&gt; </a:t>
            </a:r>
            <a:r>
              <a:rPr lang="en-GB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s.toLowerCase</a:t>
            </a:r>
            <a:r>
              <a:rPr lang="en-GB" sz="16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  <a:r>
              <a:rPr lang="en-GB" sz="16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GB" sz="16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endParaRPr lang="en-PL" sz="16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54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3DBD0-C685-085C-B7CD-0D994AF1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>
                <a:solidFill>
                  <a:srgbClr val="6C10B9"/>
                </a:solidFill>
                <a:latin typeface="Poppins" pitchFamily="2" charset="77"/>
                <a:cs typeface="Poppins" pitchFamily="2" charset="77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AABC1-124E-0D5A-0121-5E1076683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1829" cy="4351338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PL" dirty="0"/>
              <a:t>What is </a:t>
            </a:r>
            <a:r>
              <a:rPr lang="en-PL" dirty="0">
                <a:solidFill>
                  <a:srgbClr val="6C10B9"/>
                </a:solidFill>
              </a:rPr>
              <a:t>Java</a:t>
            </a:r>
            <a:r>
              <a:rPr lang="en-PL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PL" dirty="0">
                <a:solidFill>
                  <a:srgbClr val="6C10B9"/>
                </a:solidFill>
              </a:rPr>
              <a:t>Java</a:t>
            </a:r>
            <a:r>
              <a:rPr lang="en-PL" dirty="0"/>
              <a:t> JVM and bytecode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PL" dirty="0"/>
              <a:t>Write, compile and run!</a:t>
            </a:r>
          </a:p>
          <a:p>
            <a:pPr marL="514350" indent="-514350">
              <a:buFont typeface="+mj-lt"/>
              <a:buAutoNum type="arabicPeriod"/>
            </a:pPr>
            <a:r>
              <a:rPr lang="en-PL" dirty="0">
                <a:solidFill>
                  <a:srgbClr val="6C10B9"/>
                </a:solidFill>
              </a:rPr>
              <a:t>Java</a:t>
            </a:r>
            <a:r>
              <a:rPr lang="en-PL" dirty="0"/>
              <a:t> </a:t>
            </a:r>
            <a:r>
              <a:rPr lang="en-PL" dirty="0">
                <a:solidFill>
                  <a:srgbClr val="6C10B9"/>
                </a:solidFill>
              </a:rPr>
              <a:t>Java</a:t>
            </a:r>
            <a:r>
              <a:rPr lang="en-PL" dirty="0"/>
              <a:t> </a:t>
            </a:r>
            <a:r>
              <a:rPr lang="en-PL" dirty="0">
                <a:solidFill>
                  <a:srgbClr val="6C10B9"/>
                </a:solidFill>
              </a:rPr>
              <a:t>Java</a:t>
            </a:r>
            <a:r>
              <a:rPr lang="en-PL" dirty="0"/>
              <a:t> - syntax and symantics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PL" dirty="0"/>
              <a:t>Data types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PL" dirty="0"/>
              <a:t>Class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PL" dirty="0"/>
              <a:t>Class: Inheritance and polymorphism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PL" dirty="0"/>
              <a:t>Interface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PL" dirty="0"/>
              <a:t>Methods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PL" dirty="0"/>
              <a:t>Acces modifier types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PL" dirty="0"/>
              <a:t>Loop control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PL" dirty="0"/>
              <a:t>Exceptions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PL" dirty="0"/>
              <a:t>Collections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PL" dirty="0"/>
              <a:t>Generics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PL" dirty="0"/>
              <a:t>Functions &amp; Lambdas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PL" dirty="0"/>
              <a:t>Streams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PL" dirty="0"/>
              <a:t>Optional</a:t>
            </a:r>
          </a:p>
          <a:p>
            <a:pPr marL="514350" indent="-514350">
              <a:buFont typeface="+mj-lt"/>
              <a:buAutoNum type="arabicPeriod"/>
            </a:pPr>
            <a:r>
              <a:rPr lang="en-PL" dirty="0"/>
              <a:t>Core </a:t>
            </a:r>
            <a:r>
              <a:rPr lang="en-PL" dirty="0">
                <a:solidFill>
                  <a:srgbClr val="6C10B9"/>
                </a:solidFill>
              </a:rPr>
              <a:t>Java</a:t>
            </a:r>
            <a:r>
              <a:rPr lang="en-PL" dirty="0"/>
              <a:t> libraries</a:t>
            </a:r>
          </a:p>
          <a:p>
            <a:pPr marL="514350" indent="-514350">
              <a:buFont typeface="+mj-lt"/>
              <a:buAutoNum type="arabicPeriod"/>
            </a:pPr>
            <a:r>
              <a:rPr lang="en-PL" dirty="0"/>
              <a:t>Managing multiple </a:t>
            </a:r>
            <a:r>
              <a:rPr lang="en-PL" dirty="0">
                <a:solidFill>
                  <a:srgbClr val="6C10B9"/>
                </a:solidFill>
              </a:rPr>
              <a:t>Java</a:t>
            </a:r>
            <a:r>
              <a:rPr lang="en-PL" dirty="0"/>
              <a:t> versions</a:t>
            </a:r>
          </a:p>
          <a:p>
            <a:pPr marL="514350" indent="-514350">
              <a:buFont typeface="+mj-lt"/>
              <a:buAutoNum type="arabicPeriod"/>
            </a:pPr>
            <a:endParaRPr lang="en-PL" dirty="0"/>
          </a:p>
          <a:p>
            <a:pPr marL="514350" indent="-514350">
              <a:buFont typeface="+mj-lt"/>
              <a:buAutoNum type="arabicPeriod"/>
            </a:pPr>
            <a:endParaRPr lang="en-P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54F95E-4F23-43DB-A815-038BC8E32C5A}"/>
              </a:ext>
            </a:extLst>
          </p:cNvPr>
          <p:cNvSpPr txBox="1">
            <a:spLocks/>
          </p:cNvSpPr>
          <p:nvPr/>
        </p:nvSpPr>
        <p:spPr>
          <a:xfrm>
            <a:off x="6541973" y="1841701"/>
            <a:ext cx="48118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L" sz="1500" dirty="0"/>
              <a:t>6. Digging into employees-app</a:t>
            </a:r>
          </a:p>
          <a:p>
            <a:pPr lvl="1"/>
            <a:r>
              <a:rPr lang="en-GB" sz="1300" dirty="0"/>
              <a:t>C</a:t>
            </a:r>
            <a:r>
              <a:rPr lang="en-PL" sz="1300" dirty="0"/>
              <a:t>ode structure</a:t>
            </a:r>
            <a:endParaRPr lang="en-GB" sz="1300" dirty="0"/>
          </a:p>
          <a:p>
            <a:pPr lvl="1"/>
            <a:r>
              <a:rPr lang="en-GB" sz="1300" dirty="0"/>
              <a:t>Flow analysis</a:t>
            </a:r>
          </a:p>
          <a:p>
            <a:pPr lvl="1"/>
            <a:r>
              <a:rPr lang="en-GB" sz="1300" dirty="0"/>
              <a:t>Design decisions (good and bad)</a:t>
            </a:r>
          </a:p>
          <a:p>
            <a:pPr lvl="1"/>
            <a:r>
              <a:rPr lang="en-GB" sz="1300" dirty="0"/>
              <a:t>Good practices</a:t>
            </a:r>
          </a:p>
          <a:p>
            <a:pPr lvl="1"/>
            <a:r>
              <a:rPr lang="en-PL" sz="1300" dirty="0"/>
              <a:t>Tests</a:t>
            </a:r>
          </a:p>
          <a:p>
            <a:pPr lvl="1"/>
            <a:r>
              <a:rPr lang="en-PL" sz="1300" dirty="0"/>
              <a:t>Debugging</a:t>
            </a:r>
          </a:p>
          <a:p>
            <a:pPr lvl="1"/>
            <a:endParaRPr lang="en-PL" sz="1300" dirty="0"/>
          </a:p>
        </p:txBody>
      </p:sp>
    </p:spTree>
    <p:extLst>
      <p:ext uri="{BB962C8B-B14F-4D97-AF65-F5344CB8AC3E}">
        <p14:creationId xmlns:p14="http://schemas.microsoft.com/office/powerpoint/2010/main" val="2143077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EC44-D55F-E0D7-1951-D04FEB50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>
                <a:solidFill>
                  <a:srgbClr val="6C10B9"/>
                </a:solidFill>
                <a:latin typeface="Poppins" pitchFamily="2" charset="77"/>
                <a:cs typeface="Poppins" pitchFamily="2" charset="77"/>
              </a:rPr>
              <a:t>Core Java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AF1AD-4EC6-216F-C089-705E2F4E3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L" sz="2000" dirty="0">
                <a:solidFill>
                  <a:srgbClr val="6C10B9"/>
                </a:solidFill>
              </a:rPr>
              <a:t>java.lang</a:t>
            </a:r>
            <a:r>
              <a:rPr lang="en-PL" sz="2000" dirty="0"/>
              <a:t> </a:t>
            </a:r>
            <a:r>
              <a:rPr lang="en-PL" sz="2000" dirty="0">
                <a:sym typeface="Wingdings" pitchFamily="2" charset="2"/>
              </a:rPr>
              <a:t></a:t>
            </a:r>
            <a:r>
              <a:rPr lang="en-PL" sz="2000" dirty="0"/>
              <a:t> </a:t>
            </a:r>
            <a:r>
              <a:rPr lang="en-GB" sz="2000" dirty="0"/>
              <a:t>contains fundamental classes and interfaces closely tied to the language and runtime system.</a:t>
            </a:r>
          </a:p>
          <a:p>
            <a:r>
              <a:rPr lang="en-PL" sz="2000" dirty="0">
                <a:solidFill>
                  <a:srgbClr val="6C10B9"/>
                </a:solidFill>
              </a:rPr>
              <a:t>java.io</a:t>
            </a:r>
            <a:r>
              <a:rPr lang="en-PL" sz="2000" dirty="0"/>
              <a:t>, </a:t>
            </a:r>
            <a:r>
              <a:rPr lang="en-PL" sz="2000" dirty="0">
                <a:solidFill>
                  <a:srgbClr val="6C10B9"/>
                </a:solidFill>
              </a:rPr>
              <a:t>java.nio</a:t>
            </a:r>
            <a:r>
              <a:rPr lang="en-PL" sz="2000" dirty="0"/>
              <a:t>, </a:t>
            </a:r>
            <a:r>
              <a:rPr lang="en-PL" sz="2000" dirty="0">
                <a:solidFill>
                  <a:srgbClr val="6C10B9"/>
                </a:solidFill>
              </a:rPr>
              <a:t>java.net</a:t>
            </a:r>
            <a:r>
              <a:rPr lang="en-PL" sz="2000" dirty="0"/>
              <a:t> </a:t>
            </a:r>
            <a:r>
              <a:rPr lang="en-PL" sz="2000" dirty="0">
                <a:sym typeface="Wingdings" pitchFamily="2" charset="2"/>
              </a:rPr>
              <a:t></a:t>
            </a:r>
            <a:r>
              <a:rPr lang="en-PL" sz="2000" dirty="0"/>
              <a:t> </a:t>
            </a:r>
            <a:r>
              <a:rPr lang="en-GB" sz="2000" dirty="0"/>
              <a:t>I/O and networking API.</a:t>
            </a:r>
          </a:p>
          <a:p>
            <a:r>
              <a:rPr lang="en-GB" sz="2000" dirty="0" err="1">
                <a:solidFill>
                  <a:srgbClr val="6C10B9"/>
                </a:solidFill>
              </a:rPr>
              <a:t>java.math</a:t>
            </a:r>
            <a:r>
              <a:rPr lang="en-GB" sz="2000" dirty="0"/>
              <a:t> </a:t>
            </a:r>
            <a:r>
              <a:rPr lang="en-PL" sz="2000" dirty="0">
                <a:sym typeface="Wingdings" pitchFamily="2" charset="2"/>
              </a:rPr>
              <a:t></a:t>
            </a:r>
            <a:r>
              <a:rPr lang="en-GB" sz="2000" dirty="0"/>
              <a:t> provides mathematical expressions and evaluation, as well as arbitrary-precision decimal and integer number datatypes.</a:t>
            </a:r>
          </a:p>
          <a:p>
            <a:r>
              <a:rPr lang="en-PL" sz="2000" dirty="0">
                <a:solidFill>
                  <a:srgbClr val="6C10B9"/>
                </a:solidFill>
              </a:rPr>
              <a:t>java.util</a:t>
            </a:r>
            <a:r>
              <a:rPr lang="en-PL" sz="2000" dirty="0"/>
              <a:t> </a:t>
            </a:r>
            <a:r>
              <a:rPr lang="en-PL" sz="2000" dirty="0">
                <a:sym typeface="Wingdings" pitchFamily="2" charset="2"/>
              </a:rPr>
              <a:t></a:t>
            </a:r>
            <a:r>
              <a:rPr lang="en-PL" sz="2000" dirty="0"/>
              <a:t> </a:t>
            </a:r>
            <a:r>
              <a:rPr lang="en-GB" sz="2000" dirty="0"/>
              <a:t>built-in Collection data structures, and utility classes, for Regular expressions, Concurrency, logging and Data compression.</a:t>
            </a:r>
          </a:p>
          <a:p>
            <a:r>
              <a:rPr lang="en-GB" sz="2000" dirty="0" err="1">
                <a:solidFill>
                  <a:srgbClr val="6C10B9"/>
                </a:solidFill>
              </a:rPr>
              <a:t>java.text</a:t>
            </a:r>
            <a:r>
              <a:rPr lang="en-GB" sz="2000" dirty="0"/>
              <a:t> </a:t>
            </a:r>
            <a:r>
              <a:rPr lang="en-PL" sz="2000" dirty="0">
                <a:sym typeface="Wingdings" pitchFamily="2" charset="2"/>
              </a:rPr>
              <a:t></a:t>
            </a:r>
            <a:r>
              <a:rPr lang="en-GB" sz="2000" dirty="0"/>
              <a:t> deals with text, dates, numbers and messages.</a:t>
            </a:r>
          </a:p>
          <a:p>
            <a:r>
              <a:rPr lang="en-GB" sz="2000" dirty="0" err="1">
                <a:solidFill>
                  <a:srgbClr val="6C10B9"/>
                </a:solidFill>
              </a:rPr>
              <a:t>java.security</a:t>
            </a:r>
            <a:r>
              <a:rPr lang="en-GB" sz="2000" dirty="0">
                <a:solidFill>
                  <a:srgbClr val="6C10B9"/>
                </a:solidFill>
              </a:rPr>
              <a:t>, </a:t>
            </a:r>
            <a:r>
              <a:rPr lang="en-GB" sz="2000" dirty="0" err="1">
                <a:solidFill>
                  <a:srgbClr val="6C10B9"/>
                </a:solidFill>
              </a:rPr>
              <a:t>java.crypto</a:t>
            </a:r>
            <a:r>
              <a:rPr lang="en-GB" sz="2000" dirty="0"/>
              <a:t> </a:t>
            </a:r>
            <a:r>
              <a:rPr lang="en-PL" sz="2000" dirty="0">
                <a:sym typeface="Wingdings" pitchFamily="2" charset="2"/>
              </a:rPr>
              <a:t></a:t>
            </a:r>
            <a:r>
              <a:rPr lang="en-GB" sz="2000" dirty="0"/>
              <a:t> provide security and encryption services.</a:t>
            </a:r>
          </a:p>
          <a:p>
            <a:r>
              <a:rPr lang="en-GB" sz="2000" dirty="0" err="1">
                <a:solidFill>
                  <a:srgbClr val="6C10B9"/>
                </a:solidFill>
              </a:rPr>
              <a:t>java.sql</a:t>
            </a:r>
            <a:r>
              <a:rPr lang="en-GB" sz="2000" dirty="0"/>
              <a:t> </a:t>
            </a:r>
            <a:r>
              <a:rPr lang="en-PL" sz="2000" dirty="0">
                <a:sym typeface="Wingdings" pitchFamily="2" charset="2"/>
              </a:rPr>
              <a:t></a:t>
            </a:r>
            <a:r>
              <a:rPr lang="en-GB" sz="2000" dirty="0"/>
              <a:t> access to SQL databases.</a:t>
            </a:r>
            <a:endParaRPr lang="en-PL" sz="2000" dirty="0"/>
          </a:p>
        </p:txBody>
      </p:sp>
    </p:spTree>
    <p:extLst>
      <p:ext uri="{BB962C8B-B14F-4D97-AF65-F5344CB8AC3E}">
        <p14:creationId xmlns:p14="http://schemas.microsoft.com/office/powerpoint/2010/main" val="2226229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3E622-81F6-2608-33BF-02812F8B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>
                <a:solidFill>
                  <a:srgbClr val="6C10B9"/>
                </a:solidFill>
                <a:latin typeface="Poppins" pitchFamily="2" charset="77"/>
                <a:cs typeface="Poppins" pitchFamily="2" charset="77"/>
              </a:rPr>
              <a:t>Managing multiple Java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50E4-1573-80CA-4408-652849459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9067" cy="204373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https://sdkman.io/install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sdk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list java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sdk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install java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sdk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install 18-amzn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sdk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use java 17.0.3-tem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19BB57-CEEC-E22F-054C-C4354D9EF267}"/>
              </a:ext>
            </a:extLst>
          </p:cNvPr>
          <p:cNvSpPr/>
          <p:nvPr/>
        </p:nvSpPr>
        <p:spPr>
          <a:xfrm>
            <a:off x="5641208" y="2229890"/>
            <a:ext cx="6476999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L" sz="1100" dirty="0">
                <a:latin typeface="Consolas" panose="020B060902020403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================================================================================</a:t>
            </a:r>
          </a:p>
          <a:p>
            <a:r>
              <a:rPr lang="en-PL" sz="1100" dirty="0">
                <a:latin typeface="Consolas" panose="020B060902020403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 Vendor        | Use | Version      | Dist    | Status     | Identifier</a:t>
            </a:r>
          </a:p>
          <a:p>
            <a:r>
              <a:rPr lang="en-PL" sz="1100" dirty="0">
                <a:latin typeface="Consolas" panose="020B060902020403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--------------------------------------------------------------------------------</a:t>
            </a:r>
          </a:p>
          <a:p>
            <a:r>
              <a:rPr lang="en-PL" sz="1100" dirty="0">
                <a:latin typeface="Consolas" panose="020B060902020403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 Corretto      |     | 18           | amzn    | local only | 18-amzn</a:t>
            </a:r>
          </a:p>
          <a:p>
            <a:r>
              <a:rPr lang="en-PL" sz="1100" dirty="0">
                <a:latin typeface="Consolas" panose="020B060902020403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               | &gt;&gt;&gt; | 18.0.1       | amzn    | installed  | 18.0.1-amzn</a:t>
            </a:r>
          </a:p>
          <a:p>
            <a:r>
              <a:rPr lang="en-PL" sz="1100" dirty="0">
                <a:latin typeface="Consolas" panose="020B060902020403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               |     | 17.0.3.6.1   | amzn    |            | 17.0.3.6.1-amzn</a:t>
            </a:r>
          </a:p>
          <a:p>
            <a:r>
              <a:rPr lang="en-PL" sz="1100" dirty="0">
                <a:latin typeface="Consolas" panose="020B060902020403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               |     | 11.0.15.9.1  | amzn    |            | 11.0.15.9.1-amzn</a:t>
            </a:r>
          </a:p>
          <a:p>
            <a:r>
              <a:rPr lang="en-PL" sz="1100" dirty="0">
                <a:latin typeface="Consolas" panose="020B060902020403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               |     | 8.332.08.1   | amzn    |            | 8.332.08.1-amzn</a:t>
            </a:r>
          </a:p>
          <a:p>
            <a:r>
              <a:rPr lang="en-PL" sz="1100" dirty="0">
                <a:latin typeface="Consolas" panose="020B060902020403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 GraalVM       |     | 22.1.0.r17   | grl     |            | 22.1.0.r17-grl</a:t>
            </a:r>
          </a:p>
          <a:p>
            <a:r>
              <a:rPr lang="en-PL" sz="1100" dirty="0">
                <a:latin typeface="Consolas" panose="020B060902020403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               |     | 22.1.0.r11   | grl     |            | 22.1.0.r11-grl</a:t>
            </a:r>
          </a:p>
          <a:p>
            <a:r>
              <a:rPr lang="en-PL" sz="1100" dirty="0">
                <a:latin typeface="Consolas" panose="020B060902020403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               |     | 22.0.0.2.r17 | grl     |            | 22.0.0.2.r17-grl</a:t>
            </a:r>
          </a:p>
          <a:p>
            <a:r>
              <a:rPr lang="en-PL" sz="1100" dirty="0">
                <a:latin typeface="Consolas" panose="020B060902020403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               |     | 22.0.0.2.r11 | grl     |            | 22.0.0.2.r11-grl</a:t>
            </a:r>
          </a:p>
          <a:p>
            <a:r>
              <a:rPr lang="en-PL" sz="1100" dirty="0">
                <a:latin typeface="Consolas" panose="020B060902020403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               |     | 21.3.2.r17   | grl     |            | 21.3.2.r17-grl</a:t>
            </a:r>
          </a:p>
          <a:p>
            <a:r>
              <a:rPr lang="en-PL" sz="1100" dirty="0">
                <a:latin typeface="Consolas" panose="020B060902020403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               |     | 21.3.2.r11   | grl     |            | 21.3.2.r11-grl</a:t>
            </a:r>
          </a:p>
          <a:p>
            <a:r>
              <a:rPr lang="en-PL" sz="1100" dirty="0">
                <a:latin typeface="Consolas" panose="020B060902020403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               |     | 20.3.6.r11   | grl     |            | 20.3.6.r11-grl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152E4C-7CFA-D53F-1155-E8EF6DC1E3E7}"/>
              </a:ext>
            </a:extLst>
          </p:cNvPr>
          <p:cNvSpPr txBox="1">
            <a:spLocks/>
          </p:cNvSpPr>
          <p:nvPr/>
        </p:nvSpPr>
        <p:spPr>
          <a:xfrm>
            <a:off x="838199" y="5265019"/>
            <a:ext cx="4369067" cy="9801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Alternative:</a:t>
            </a:r>
          </a:p>
          <a:p>
            <a:r>
              <a:rPr lang="en-GB" dirty="0"/>
              <a:t>https://</a:t>
            </a:r>
            <a:r>
              <a:rPr lang="en-GB" dirty="0" err="1"/>
              <a:t>www.jenv.be</a:t>
            </a:r>
            <a:r>
              <a:rPr lang="en-GB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7368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96842-79C5-AE5A-68DC-94501DBB3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>
                <a:solidFill>
                  <a:srgbClr val="6C10B9"/>
                </a:solidFill>
                <a:latin typeface="Poppins" pitchFamily="2" charset="77"/>
                <a:cs typeface="Poppins" pitchFamily="2" charset="77"/>
              </a:rPr>
              <a:t>What is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B6FA1-1C54-8E73-F2F2-986998D35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1710"/>
            <a:ext cx="10515600" cy="1959690"/>
          </a:xfrm>
        </p:spPr>
        <p:txBody>
          <a:bodyPr>
            <a:normAutofit/>
          </a:bodyPr>
          <a:lstStyle/>
          <a:p>
            <a:pPr algn="just"/>
            <a:r>
              <a:rPr lang="en-GB" sz="2200" dirty="0"/>
              <a:t>Java is a </a:t>
            </a:r>
            <a:r>
              <a:rPr lang="en-GB" sz="2200" b="1" dirty="0">
                <a:solidFill>
                  <a:srgbClr val="6C10B9"/>
                </a:solidFill>
              </a:rPr>
              <a:t>high-level</a:t>
            </a:r>
            <a:r>
              <a:rPr lang="en-GB" sz="2200" dirty="0"/>
              <a:t>, </a:t>
            </a:r>
            <a:r>
              <a:rPr lang="en-GB" sz="2200" b="1" dirty="0">
                <a:solidFill>
                  <a:srgbClr val="6C10B9"/>
                </a:solidFill>
              </a:rPr>
              <a:t>class-based</a:t>
            </a:r>
            <a:r>
              <a:rPr lang="en-GB" sz="2200" dirty="0"/>
              <a:t>,</a:t>
            </a:r>
            <a:r>
              <a:rPr lang="en-GB" sz="2200" dirty="0">
                <a:solidFill>
                  <a:srgbClr val="7030A0"/>
                </a:solidFill>
              </a:rPr>
              <a:t> </a:t>
            </a:r>
            <a:r>
              <a:rPr lang="en-GB" sz="2200" b="1" dirty="0">
                <a:solidFill>
                  <a:srgbClr val="6C10B9"/>
                </a:solidFill>
              </a:rPr>
              <a:t>object-oriented</a:t>
            </a:r>
            <a:r>
              <a:rPr lang="en-GB" sz="2200" dirty="0">
                <a:solidFill>
                  <a:srgbClr val="7030A0"/>
                </a:solidFill>
              </a:rPr>
              <a:t> </a:t>
            </a:r>
            <a:r>
              <a:rPr lang="en-GB" sz="2200" dirty="0"/>
              <a:t>programming language that is designed to have as few implementation dependencies as possible. </a:t>
            </a:r>
          </a:p>
          <a:p>
            <a:pPr algn="just"/>
            <a:r>
              <a:rPr lang="en-GB" sz="2200" dirty="0"/>
              <a:t>It is a </a:t>
            </a:r>
            <a:r>
              <a:rPr lang="en-GB" sz="2200" b="1" dirty="0">
                <a:solidFill>
                  <a:srgbClr val="7030A0"/>
                </a:solidFill>
              </a:rPr>
              <a:t>general-purpose</a:t>
            </a:r>
            <a:r>
              <a:rPr lang="en-GB" sz="2200" dirty="0"/>
              <a:t> programming language intended to let programmers write once, run anywhere (WORA), meaning that compiled Java code can run on all platforms that support Java without the need to recompile.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F92BA9-1AD0-63A9-AE1C-7A091AA3A554}"/>
              </a:ext>
            </a:extLst>
          </p:cNvPr>
          <p:cNvSpPr txBox="1"/>
          <p:nvPr/>
        </p:nvSpPr>
        <p:spPr>
          <a:xfrm>
            <a:off x="6934200" y="4181399"/>
            <a:ext cx="525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en.wikipedia.org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/wiki/Java_(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programming_language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PL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60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8A32-773B-009A-C391-60F6687A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>
                <a:solidFill>
                  <a:srgbClr val="6C10B9"/>
                </a:solidFill>
                <a:latin typeface="Poppins" pitchFamily="2" charset="77"/>
                <a:cs typeface="Poppins" pitchFamily="2" charset="77"/>
              </a:rPr>
              <a:t>Java JVM and bytecode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2661A9-EA82-D8F5-ABCE-BEDEC3DF6D38}"/>
              </a:ext>
            </a:extLst>
          </p:cNvPr>
          <p:cNvSpPr txBox="1"/>
          <p:nvPr/>
        </p:nvSpPr>
        <p:spPr>
          <a:xfrm>
            <a:off x="6788329" y="6062154"/>
            <a:ext cx="4565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proandroiddev.com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/optimize-java-byte-code-d37d9938729e</a:t>
            </a:r>
            <a:endParaRPr lang="en-PL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C974902E-375D-F40C-F21E-0FD0C26FB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305" y="1447403"/>
            <a:ext cx="5967351" cy="461475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4A2FEE1-BE4F-2A7F-F05A-74AD98C31A8D}"/>
              </a:ext>
            </a:extLst>
          </p:cNvPr>
          <p:cNvSpPr/>
          <p:nvPr/>
        </p:nvSpPr>
        <p:spPr>
          <a:xfrm>
            <a:off x="838200" y="2425072"/>
            <a:ext cx="43209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Java applications are typically </a:t>
            </a:r>
            <a:r>
              <a:rPr lang="en-GB" sz="2000" b="1" dirty="0">
                <a:solidFill>
                  <a:srgbClr val="7030A0"/>
                </a:solidFill>
              </a:rPr>
              <a:t>compiled to bytecode</a:t>
            </a:r>
            <a:r>
              <a:rPr lang="en-GB" sz="2000" dirty="0">
                <a:solidFill>
                  <a:srgbClr val="7030A0"/>
                </a:solidFill>
              </a:rPr>
              <a:t> </a:t>
            </a:r>
            <a:r>
              <a:rPr lang="en-GB" sz="2000" dirty="0"/>
              <a:t>that can </a:t>
            </a:r>
            <a:r>
              <a:rPr lang="en-GB" sz="2000" b="1" dirty="0">
                <a:solidFill>
                  <a:srgbClr val="7030A0"/>
                </a:solidFill>
              </a:rPr>
              <a:t>run on any Java virtual machine</a:t>
            </a:r>
            <a:r>
              <a:rPr lang="en-GB" sz="2000" b="1" dirty="0"/>
              <a:t> </a:t>
            </a:r>
            <a:r>
              <a:rPr lang="en-GB" sz="2000" dirty="0"/>
              <a:t>(JVM) regardless of the underlying computer architecture.</a:t>
            </a:r>
            <a:endParaRPr lang="en-PL" sz="2000" dirty="0"/>
          </a:p>
        </p:txBody>
      </p:sp>
    </p:spTree>
    <p:extLst>
      <p:ext uri="{BB962C8B-B14F-4D97-AF65-F5344CB8AC3E}">
        <p14:creationId xmlns:p14="http://schemas.microsoft.com/office/powerpoint/2010/main" val="251547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0E6DEB-03C1-E41F-72D5-18161A8F5585}"/>
              </a:ext>
            </a:extLst>
          </p:cNvPr>
          <p:cNvSpPr/>
          <p:nvPr/>
        </p:nvSpPr>
        <p:spPr>
          <a:xfrm>
            <a:off x="838200" y="2326537"/>
            <a:ext cx="71323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8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public</a:t>
            </a: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class</a:t>
            </a: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 Main </a:t>
            </a:r>
            <a:r>
              <a:rPr lang="en-GB" dirty="0">
                <a:solidFill>
                  <a:srgbClr val="80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endParaRPr lang="en-GB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GB" b="1" dirty="0">
                <a:solidFill>
                  <a:srgbClr val="8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public</a:t>
            </a: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dirty="0">
                <a:solidFill>
                  <a:srgbClr val="BB797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void</a:t>
            </a: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 main</a:t>
            </a:r>
            <a:r>
              <a:rPr lang="en-GB" dirty="0">
                <a:solidFill>
                  <a:srgbClr val="80803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b="1" dirty="0">
                <a:solidFill>
                  <a:srgbClr val="BB797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String</a:t>
            </a:r>
            <a:r>
              <a:rPr lang="en-GB" dirty="0">
                <a:solidFill>
                  <a:srgbClr val="80803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[]</a:t>
            </a: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args</a:t>
            </a:r>
            <a:r>
              <a:rPr lang="en-GB" dirty="0">
                <a:solidFill>
                  <a:srgbClr val="80803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en-GB" b="1" dirty="0">
                <a:solidFill>
                  <a:srgbClr val="BB797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GB" b="1" dirty="0" err="1">
                <a:solidFill>
                  <a:srgbClr val="BB797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System</a:t>
            </a:r>
            <a:r>
              <a:rPr lang="en-GB" dirty="0" err="1">
                <a:solidFill>
                  <a:srgbClr val="80803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out</a:t>
            </a:r>
            <a:r>
              <a:rPr lang="en-GB" dirty="0" err="1">
                <a:solidFill>
                  <a:srgbClr val="80803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println</a:t>
            </a:r>
            <a:r>
              <a:rPr lang="en-GB" dirty="0">
                <a:solidFill>
                  <a:srgbClr val="80803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dirty="0">
                <a:solidFill>
                  <a:srgbClr val="0000E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"Hello Java World!"</a:t>
            </a:r>
            <a:r>
              <a:rPr lang="en-GB" dirty="0">
                <a:solidFill>
                  <a:srgbClr val="80803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GB" dirty="0">
                <a:solidFill>
                  <a:srgbClr val="80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GB" dirty="0">
                <a:solidFill>
                  <a:srgbClr val="80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GB" dirty="0">
                <a:solidFill>
                  <a:srgbClr val="80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PL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C2CC90-EF61-323F-3BCE-5A0EDB8D1EE3}"/>
              </a:ext>
            </a:extLst>
          </p:cNvPr>
          <p:cNvSpPr txBox="1"/>
          <p:nvPr/>
        </p:nvSpPr>
        <p:spPr>
          <a:xfrm>
            <a:off x="838200" y="1957205"/>
            <a:ext cx="1021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L" sz="1600" i="1" dirty="0"/>
              <a:t>Main.java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2FF30-A82B-1284-DDF2-60E4ABE9E461}"/>
              </a:ext>
            </a:extLst>
          </p:cNvPr>
          <p:cNvSpPr txBox="1"/>
          <p:nvPr/>
        </p:nvSpPr>
        <p:spPr>
          <a:xfrm>
            <a:off x="838199" y="4716712"/>
            <a:ext cx="17903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L" sz="1600" i="1" dirty="0"/>
              <a:t>$ javac Main.java</a:t>
            </a:r>
          </a:p>
          <a:p>
            <a:r>
              <a:rPr lang="en-PL" sz="1600" i="1" dirty="0"/>
              <a:t>$ java Main</a:t>
            </a:r>
          </a:p>
          <a:p>
            <a:r>
              <a:rPr lang="en-PL" sz="1600" i="1" dirty="0"/>
              <a:t>&gt; Hello Java World!</a:t>
            </a:r>
          </a:p>
          <a:p>
            <a:endParaRPr lang="en-PL" sz="1600" i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24B131-4B86-798A-F03B-1DDA2B5F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L" dirty="0">
                <a:solidFill>
                  <a:srgbClr val="6C10B9"/>
                </a:solidFill>
                <a:latin typeface="Poppins" pitchFamily="2" charset="77"/>
                <a:cs typeface="Poppins" pitchFamily="2" charset="77"/>
              </a:rPr>
              <a:t>Write, compile and run!</a:t>
            </a:r>
          </a:p>
        </p:txBody>
      </p:sp>
    </p:spTree>
    <p:extLst>
      <p:ext uri="{BB962C8B-B14F-4D97-AF65-F5344CB8AC3E}">
        <p14:creationId xmlns:p14="http://schemas.microsoft.com/office/powerpoint/2010/main" val="1006731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3E178-6714-FADC-0BDB-D1C85F42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>
                <a:solidFill>
                  <a:srgbClr val="6C10B9"/>
                </a:solidFill>
                <a:latin typeface="Poppins" pitchFamily="2" charset="77"/>
                <a:cs typeface="Poppins" pitchFamily="2" charset="77"/>
              </a:rPr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566FB-CFA3-C72F-391E-48D2AC586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88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L" sz="2000" dirty="0"/>
              <a:t>Primitive data types (</a:t>
            </a:r>
            <a:r>
              <a:rPr lang="en-GB" sz="2000" dirty="0"/>
              <a:t>predefined by the language and named by a keyword</a:t>
            </a:r>
            <a:r>
              <a:rPr lang="en-PL" sz="2000" dirty="0"/>
              <a:t>):</a:t>
            </a:r>
          </a:p>
          <a:p>
            <a:r>
              <a:rPr lang="en-PL" sz="2000" dirty="0"/>
              <a:t>byte, short, int, long,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PL" sz="1600" dirty="0"/>
              <a:t>eg. long id = 5</a:t>
            </a:r>
          </a:p>
          <a:p>
            <a:r>
              <a:rPr lang="en-PL" sz="2000" dirty="0"/>
              <a:t>float, double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PL" sz="1600" dirty="0"/>
              <a:t>eg. double multiplier = 1,56</a:t>
            </a:r>
          </a:p>
          <a:p>
            <a:r>
              <a:rPr lang="en-GB" sz="2000" dirty="0"/>
              <a:t>b</a:t>
            </a:r>
            <a:r>
              <a:rPr lang="en-PL" sz="2000" dirty="0"/>
              <a:t>oolean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PL" sz="1600" dirty="0"/>
              <a:t>eg. boolean result = true</a:t>
            </a:r>
          </a:p>
          <a:p>
            <a:r>
              <a:rPr lang="en-PL" sz="2000" dirty="0"/>
              <a:t>char</a:t>
            </a:r>
          </a:p>
          <a:p>
            <a:pPr lvl="1">
              <a:buFontTx/>
              <a:buChar char="-"/>
            </a:pPr>
            <a:r>
              <a:rPr lang="en-PL" sz="1600" dirty="0"/>
              <a:t>eg. char prefix = ‘a’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2284944-84F6-636E-9D0B-5F22BA98D0DE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L" sz="2000" dirty="0"/>
              <a:t>Reference data types (</a:t>
            </a:r>
            <a:r>
              <a:rPr lang="en-GB" sz="2000" dirty="0"/>
              <a:t>created using defined constructors of the classes), </a:t>
            </a:r>
            <a:r>
              <a:rPr lang="en-GB" sz="2000" dirty="0" err="1"/>
              <a:t>ie</a:t>
            </a:r>
            <a:r>
              <a:rPr lang="en-GB" sz="2000" dirty="0"/>
              <a:t>.</a:t>
            </a:r>
            <a:r>
              <a:rPr lang="en-PL" sz="2000" dirty="0"/>
              <a:t>:</a:t>
            </a:r>
          </a:p>
          <a:p>
            <a:pPr marL="0" indent="0">
              <a:buNone/>
            </a:pPr>
            <a:endParaRPr lang="en-PL" sz="2000" dirty="0"/>
          </a:p>
          <a:p>
            <a:pPr>
              <a:buFont typeface="Wingdings" pitchFamily="2" charset="2"/>
              <a:buChar char="§"/>
            </a:pPr>
            <a:r>
              <a:rPr lang="en-PL" sz="2000" dirty="0"/>
              <a:t>String message = “Hello world!”</a:t>
            </a:r>
          </a:p>
          <a:p>
            <a:pPr>
              <a:buFont typeface="Wingdings" pitchFamily="2" charset="2"/>
              <a:buChar char="§"/>
            </a:pPr>
            <a:r>
              <a:rPr lang="en-PL" sz="2000" dirty="0"/>
              <a:t>String error = new String(“Failure”)</a:t>
            </a:r>
          </a:p>
          <a:p>
            <a:pPr>
              <a:buFont typeface="Wingdings" pitchFamily="2" charset="2"/>
              <a:buChar char="§"/>
            </a:pPr>
            <a:r>
              <a:rPr lang="en-GB" sz="2000" dirty="0" err="1"/>
              <a:t>LocalDateTime</a:t>
            </a:r>
            <a:r>
              <a:rPr lang="en-GB" sz="2000" dirty="0"/>
              <a:t> now = </a:t>
            </a:r>
            <a:r>
              <a:rPr lang="en-GB" sz="2000" dirty="0" err="1"/>
              <a:t>LocalDateTime.</a:t>
            </a:r>
            <a:r>
              <a:rPr lang="en-GB" sz="2000" i="1" dirty="0" err="1"/>
              <a:t>now</a:t>
            </a:r>
            <a:r>
              <a:rPr lang="en-GB" sz="2000" dirty="0"/>
              <a:t>()</a:t>
            </a:r>
            <a:endParaRPr lang="en-PL" sz="2000" dirty="0"/>
          </a:p>
          <a:p>
            <a:pPr lvl="1">
              <a:buFontTx/>
              <a:buChar char="-"/>
            </a:pPr>
            <a:endParaRPr lang="en-PL" sz="2000" dirty="0"/>
          </a:p>
        </p:txBody>
      </p:sp>
    </p:spTree>
    <p:extLst>
      <p:ext uri="{BB962C8B-B14F-4D97-AF65-F5344CB8AC3E}">
        <p14:creationId xmlns:p14="http://schemas.microsoft.com/office/powerpoint/2010/main" val="154501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33986-919B-F567-B408-015EA277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>
                <a:solidFill>
                  <a:srgbClr val="6C10B9"/>
                </a:solidFill>
                <a:latin typeface="Poppins" pitchFamily="2" charset="77"/>
                <a:cs typeface="Poppins" pitchFamily="2" charset="77"/>
              </a:rPr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207A0-1168-9CD3-8C4B-140FA9093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4570"/>
            <a:ext cx="4551947" cy="2168859"/>
          </a:xfrm>
        </p:spPr>
        <p:txBody>
          <a:bodyPr>
            <a:normAutofit/>
          </a:bodyPr>
          <a:lstStyle/>
          <a:p>
            <a:r>
              <a:rPr lang="en-PL" sz="2400" dirty="0"/>
              <a:t>Class – a template/blueprint that describes the behaviour and state that the objects support.</a:t>
            </a:r>
          </a:p>
          <a:p>
            <a:r>
              <a:rPr lang="en-PL" sz="2400" dirty="0"/>
              <a:t>Object – an instance of a class, can have state and behaviour.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204FC8-8110-77E5-A721-EBCEA8D524AF}"/>
              </a:ext>
            </a:extLst>
          </p:cNvPr>
          <p:cNvSpPr/>
          <p:nvPr/>
        </p:nvSpPr>
        <p:spPr>
          <a:xfrm>
            <a:off x="6191479" y="1027906"/>
            <a:ext cx="529911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class 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Cat </a:t>
            </a:r>
            <a:r>
              <a:rPr lang="en-GB" sz="12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br>
              <a:rPr lang="en-GB" sz="12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2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private 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String </a:t>
            </a:r>
            <a:r>
              <a:rPr lang="en-GB" sz="1200" dirty="0">
                <a:solidFill>
                  <a:srgbClr val="9876A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breed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b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private 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String </a:t>
            </a:r>
            <a:r>
              <a:rPr lang="en-GB" sz="1200" dirty="0">
                <a:solidFill>
                  <a:srgbClr val="9876A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b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private int </a:t>
            </a:r>
            <a:r>
              <a:rPr lang="en-GB" sz="1200" dirty="0">
                <a:solidFill>
                  <a:srgbClr val="9876A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age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b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public </a:t>
            </a:r>
            <a:r>
              <a:rPr lang="en-GB" sz="1200" dirty="0">
                <a:solidFill>
                  <a:srgbClr val="FFC66D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Cat</a:t>
            </a:r>
            <a:r>
              <a:rPr lang="en-GB" sz="12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String breed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String name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int 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age</a:t>
            </a:r>
            <a:r>
              <a:rPr lang="en-GB" sz="12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b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GB" sz="1200" dirty="0" err="1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this</a:t>
            </a:r>
            <a:r>
              <a:rPr lang="en-GB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dirty="0" err="1">
                <a:solidFill>
                  <a:srgbClr val="9876A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breed</a:t>
            </a:r>
            <a:r>
              <a:rPr lang="en-GB" sz="1200" dirty="0">
                <a:solidFill>
                  <a:srgbClr val="9876A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breed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b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GB" sz="1200" dirty="0" err="1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this</a:t>
            </a:r>
            <a:r>
              <a:rPr lang="en-GB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dirty="0" err="1">
                <a:solidFill>
                  <a:srgbClr val="9876A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GB" sz="1200" dirty="0">
                <a:solidFill>
                  <a:srgbClr val="9876A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name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b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GB" sz="1200" dirty="0" err="1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this</a:t>
            </a:r>
            <a:r>
              <a:rPr lang="en-GB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dirty="0" err="1">
                <a:solidFill>
                  <a:srgbClr val="9876A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age</a:t>
            </a:r>
            <a:r>
              <a:rPr lang="en-GB" sz="1200" dirty="0">
                <a:solidFill>
                  <a:srgbClr val="9876A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age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b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b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public 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String </a:t>
            </a:r>
            <a:r>
              <a:rPr lang="en-GB" sz="1200" dirty="0" err="1">
                <a:solidFill>
                  <a:srgbClr val="FFC66D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getName</a:t>
            </a:r>
            <a:r>
              <a:rPr lang="en-GB" sz="12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</a:t>
            </a:r>
            <a: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b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return </a:t>
            </a:r>
            <a:r>
              <a:rPr lang="en-GB" sz="1200" dirty="0">
                <a:solidFill>
                  <a:srgbClr val="9876A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b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b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public void </a:t>
            </a:r>
            <a:r>
              <a:rPr lang="en-GB" sz="1200" dirty="0" err="1">
                <a:solidFill>
                  <a:srgbClr val="FFC66D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setName</a:t>
            </a:r>
            <a:r>
              <a:rPr lang="en-GB" sz="12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String name</a:t>
            </a:r>
            <a:r>
              <a:rPr lang="en-GB" sz="12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b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GB" sz="1200" dirty="0" err="1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this</a:t>
            </a:r>
            <a:r>
              <a:rPr lang="en-GB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dirty="0" err="1">
                <a:solidFill>
                  <a:srgbClr val="9876A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GB" sz="1200" dirty="0">
                <a:solidFill>
                  <a:srgbClr val="9876A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name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b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b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void </a:t>
            </a:r>
            <a:r>
              <a:rPr lang="en-GB" sz="1200" dirty="0">
                <a:solidFill>
                  <a:srgbClr val="FFC66D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bark</a:t>
            </a:r>
            <a:r>
              <a:rPr lang="en-GB" sz="12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</a:t>
            </a:r>
            <a: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b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  <a:b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void </a:t>
            </a:r>
            <a:r>
              <a:rPr lang="en-GB" sz="1200" dirty="0">
                <a:solidFill>
                  <a:srgbClr val="FFC66D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sleep</a:t>
            </a:r>
            <a:r>
              <a:rPr lang="en-GB" sz="12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</a:t>
            </a:r>
            <a: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b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  <a:br>
              <a:rPr lang="en-GB" sz="12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2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endParaRPr lang="en-GB" sz="1200" dirty="0">
              <a:solidFill>
                <a:srgbClr val="E8BA3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GB" sz="1200" dirty="0">
              <a:solidFill>
                <a:srgbClr val="E8BA3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GB" sz="12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Cat cat = new Cat(“Ragdoll”, “Kitty”, 5);</a:t>
            </a:r>
          </a:p>
          <a:p>
            <a:r>
              <a:rPr lang="en-GB" sz="1200" dirty="0" err="1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cat.bark</a:t>
            </a:r>
            <a:r>
              <a:rPr lang="en-GB" sz="12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  <a:endParaRPr lang="en-PL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147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33986-919B-F567-B408-015EA277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343"/>
          </a:xfrm>
        </p:spPr>
        <p:txBody>
          <a:bodyPr/>
          <a:lstStyle/>
          <a:p>
            <a:r>
              <a:rPr lang="en-PL" dirty="0">
                <a:solidFill>
                  <a:srgbClr val="6C10B9"/>
                </a:solidFill>
                <a:latin typeface="Poppins" pitchFamily="2" charset="77"/>
                <a:cs typeface="Poppins" pitchFamily="2" charset="77"/>
              </a:rPr>
              <a:t>Inheritance and polymorphism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BCFA6-A42C-B360-11B9-AE78C1CD1C48}"/>
              </a:ext>
            </a:extLst>
          </p:cNvPr>
          <p:cNvSpPr/>
          <p:nvPr/>
        </p:nvSpPr>
        <p:spPr>
          <a:xfrm>
            <a:off x="628877" y="1447468"/>
            <a:ext cx="5066841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abstract class </a:t>
            </a:r>
            <a:r>
              <a:rPr lang="en-GB" sz="11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Animal </a:t>
            </a:r>
            <a:r>
              <a:rPr lang="en-GB" sz="11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br>
              <a:rPr lang="en-GB" sz="11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1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GB" sz="11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protected </a:t>
            </a:r>
            <a:r>
              <a:rPr lang="en-GB" sz="11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String </a:t>
            </a:r>
            <a:r>
              <a:rPr lang="en-GB" sz="1100" dirty="0">
                <a:solidFill>
                  <a:srgbClr val="9876A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breed</a:t>
            </a:r>
            <a:r>
              <a:rPr lang="en-GB" sz="11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br>
              <a:rPr lang="en-GB" sz="11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1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protected </a:t>
            </a:r>
            <a:r>
              <a:rPr lang="en-GB" sz="11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String </a:t>
            </a:r>
            <a:r>
              <a:rPr lang="en-GB" sz="1100" dirty="0">
                <a:solidFill>
                  <a:srgbClr val="9876A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GB" sz="11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br>
              <a:rPr lang="en-GB" sz="11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1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protected int </a:t>
            </a:r>
            <a:r>
              <a:rPr lang="en-GB" sz="1100" dirty="0">
                <a:solidFill>
                  <a:srgbClr val="9876A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age</a:t>
            </a:r>
            <a:r>
              <a:rPr lang="en-GB" sz="11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br>
              <a:rPr lang="en-GB" sz="11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GB" sz="11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1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protected </a:t>
            </a:r>
            <a:r>
              <a:rPr lang="en-GB" sz="1100" dirty="0">
                <a:solidFill>
                  <a:srgbClr val="FFC66D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Animal</a:t>
            </a:r>
            <a:r>
              <a:rPr lang="en-GB" sz="11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1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String breed</a:t>
            </a:r>
            <a:r>
              <a:rPr lang="en-GB" sz="11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GB" sz="11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String name</a:t>
            </a:r>
            <a:r>
              <a:rPr lang="en-GB" sz="11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int </a:t>
            </a:r>
            <a:r>
              <a:rPr lang="en-GB" sz="11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age</a:t>
            </a:r>
            <a:r>
              <a:rPr lang="en-GB" sz="11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GB" sz="11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br>
              <a:rPr lang="en-GB" sz="11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1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GB" sz="1100" dirty="0" err="1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this</a:t>
            </a:r>
            <a:r>
              <a:rPr lang="en-GB" sz="11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100" dirty="0" err="1">
                <a:solidFill>
                  <a:srgbClr val="9876A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breed</a:t>
            </a:r>
            <a:r>
              <a:rPr lang="en-GB" sz="1100" dirty="0">
                <a:solidFill>
                  <a:srgbClr val="9876A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1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breed</a:t>
            </a:r>
            <a:r>
              <a:rPr lang="en-GB" sz="11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br>
              <a:rPr lang="en-GB" sz="11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1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GB" sz="1100" dirty="0" err="1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this</a:t>
            </a:r>
            <a:r>
              <a:rPr lang="en-GB" sz="11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100" dirty="0" err="1">
                <a:solidFill>
                  <a:srgbClr val="9876A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GB" sz="1100" dirty="0">
                <a:solidFill>
                  <a:srgbClr val="9876A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1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name</a:t>
            </a:r>
            <a:r>
              <a:rPr lang="en-GB" sz="11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br>
              <a:rPr lang="en-GB" sz="11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1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GB" sz="1100" dirty="0" err="1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this</a:t>
            </a:r>
            <a:r>
              <a:rPr lang="en-GB" sz="11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100" dirty="0" err="1">
                <a:solidFill>
                  <a:srgbClr val="9876A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age</a:t>
            </a:r>
            <a:r>
              <a:rPr lang="en-GB" sz="1100" dirty="0">
                <a:solidFill>
                  <a:srgbClr val="9876A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1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age</a:t>
            </a:r>
            <a:r>
              <a:rPr lang="en-GB" sz="11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br>
              <a:rPr lang="en-GB" sz="11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1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GB" sz="11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br>
              <a:rPr lang="en-GB" sz="11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GB" sz="11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1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GB" sz="11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public </a:t>
            </a:r>
            <a:r>
              <a:rPr lang="en-GB" sz="11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String </a:t>
            </a:r>
            <a:r>
              <a:rPr lang="en-GB" sz="1100" dirty="0" err="1">
                <a:solidFill>
                  <a:srgbClr val="FFC66D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getName</a:t>
            </a:r>
            <a:r>
              <a:rPr lang="en-GB" sz="11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</a:t>
            </a:r>
            <a:r>
              <a:rPr lang="en-GB" sz="11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br>
              <a:rPr lang="en-GB" sz="11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1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GB" sz="11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return </a:t>
            </a:r>
            <a:r>
              <a:rPr lang="en-GB" sz="1100" dirty="0">
                <a:solidFill>
                  <a:srgbClr val="9876A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GB" sz="11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br>
              <a:rPr lang="en-GB" sz="11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1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GB" sz="11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br>
              <a:rPr lang="en-GB" sz="11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GB" sz="11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1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GB" sz="11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public void </a:t>
            </a:r>
            <a:r>
              <a:rPr lang="en-GB" sz="1100" dirty="0" err="1">
                <a:solidFill>
                  <a:srgbClr val="FFC66D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setName</a:t>
            </a:r>
            <a:r>
              <a:rPr lang="en-GB" sz="11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1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String name</a:t>
            </a:r>
            <a:r>
              <a:rPr lang="en-GB" sz="11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GB" sz="11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br>
              <a:rPr lang="en-GB" sz="11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1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GB" sz="1100" dirty="0" err="1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this</a:t>
            </a:r>
            <a:r>
              <a:rPr lang="en-GB" sz="11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100" dirty="0" err="1">
                <a:solidFill>
                  <a:srgbClr val="9876A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GB" sz="1100" dirty="0">
                <a:solidFill>
                  <a:srgbClr val="9876A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1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name</a:t>
            </a:r>
            <a:r>
              <a:rPr lang="en-GB" sz="11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br>
              <a:rPr lang="en-GB" sz="11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1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GB" sz="11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br>
              <a:rPr lang="en-GB" sz="11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GB" sz="11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10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GB" sz="11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abstract </a:t>
            </a:r>
            <a:r>
              <a:rPr lang="en-GB" sz="1100" dirty="0" err="1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boolean</a:t>
            </a:r>
            <a:r>
              <a:rPr lang="en-GB" sz="11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100" dirty="0" err="1">
                <a:solidFill>
                  <a:srgbClr val="FFC66D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isHungry</a:t>
            </a:r>
            <a:r>
              <a:rPr lang="en-GB" sz="11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  <a:r>
              <a:rPr lang="en-GB" sz="11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br>
              <a:rPr lang="en-GB" sz="11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GB" sz="11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1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abstract void </a:t>
            </a:r>
            <a:r>
              <a:rPr lang="en-GB" sz="1100" dirty="0">
                <a:solidFill>
                  <a:srgbClr val="FFC66D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sleep</a:t>
            </a:r>
            <a:r>
              <a:rPr lang="en-GB" sz="11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  <a:r>
              <a:rPr lang="en-GB" sz="11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br>
              <a:rPr lang="en-GB" sz="11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1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PL" sz="11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D78B84-66E2-25D1-C159-D0598CE51690}"/>
              </a:ext>
            </a:extLst>
          </p:cNvPr>
          <p:cNvSpPr/>
          <p:nvPr/>
        </p:nvSpPr>
        <p:spPr>
          <a:xfrm>
            <a:off x="6096000" y="1447468"/>
            <a:ext cx="5747133" cy="4455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class </a:t>
            </a:r>
            <a:r>
              <a:rPr lang="en-GB" sz="105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Cat </a:t>
            </a:r>
            <a:r>
              <a:rPr lang="en-GB" sz="105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extends </a:t>
            </a:r>
            <a:r>
              <a:rPr lang="en-GB" sz="105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Animal </a:t>
            </a:r>
            <a:r>
              <a:rPr lang="en-GB" sz="105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br>
              <a:rPr lang="en-GB" sz="105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GB" sz="105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05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GB" sz="105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private int </a:t>
            </a:r>
            <a:r>
              <a:rPr lang="en-GB" sz="1050" dirty="0" err="1">
                <a:solidFill>
                  <a:srgbClr val="9876A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satietyLevel</a:t>
            </a:r>
            <a:r>
              <a:rPr lang="en-GB" sz="105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br>
              <a:rPr lang="en-GB" sz="105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GB" sz="105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05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public </a:t>
            </a:r>
            <a:r>
              <a:rPr lang="en-GB" sz="1050" dirty="0">
                <a:solidFill>
                  <a:srgbClr val="FFC66D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Cat</a:t>
            </a:r>
            <a:r>
              <a:rPr lang="en-GB" sz="105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05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String breed</a:t>
            </a:r>
            <a:r>
              <a:rPr lang="en-GB" sz="105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GB" sz="105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String name</a:t>
            </a:r>
            <a:r>
              <a:rPr lang="en-GB" sz="105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int </a:t>
            </a:r>
            <a:r>
              <a:rPr lang="en-GB" sz="105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age</a:t>
            </a:r>
            <a:r>
              <a:rPr lang="en-GB" sz="105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GB" sz="105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br>
              <a:rPr lang="en-GB" sz="105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05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GB" sz="105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super</a:t>
            </a:r>
            <a:r>
              <a:rPr lang="en-GB" sz="105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050" dirty="0">
                <a:latin typeface="Source Code Pro" panose="020B0509030403020204" pitchFamily="49" charset="0"/>
                <a:ea typeface="Source Code Pro" panose="020B0509030403020204" pitchFamily="49" charset="0"/>
              </a:rPr>
              <a:t>breed</a:t>
            </a:r>
            <a:r>
              <a:rPr lang="en-GB" sz="105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GB" sz="1050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GB" sz="105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GB" sz="105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age</a:t>
            </a:r>
            <a:r>
              <a:rPr lang="en-GB" sz="105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GB" sz="105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br>
              <a:rPr lang="en-GB" sz="105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05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GB" sz="105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br>
              <a:rPr lang="en-GB" sz="105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GB" sz="105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05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GB" sz="105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public </a:t>
            </a:r>
            <a:r>
              <a:rPr lang="en-GB" sz="1050" dirty="0">
                <a:solidFill>
                  <a:srgbClr val="FFC66D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Cat</a:t>
            </a:r>
            <a:r>
              <a:rPr lang="en-GB" sz="105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05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String breed</a:t>
            </a:r>
            <a:r>
              <a:rPr lang="en-GB" sz="105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GB" sz="105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String name</a:t>
            </a:r>
            <a:r>
              <a:rPr lang="en-GB" sz="105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int </a:t>
            </a:r>
            <a:r>
              <a:rPr lang="en-GB" sz="105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age</a:t>
            </a:r>
            <a:r>
              <a:rPr lang="en-GB" sz="105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int </a:t>
            </a:r>
            <a:r>
              <a:rPr lang="en-GB" sz="105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satietyLevel</a:t>
            </a:r>
            <a:r>
              <a:rPr lang="en-GB" sz="105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GB" sz="105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br>
              <a:rPr lang="en-GB" sz="105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05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GB" sz="105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super</a:t>
            </a:r>
            <a:r>
              <a:rPr lang="en-GB" sz="105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050" dirty="0">
                <a:latin typeface="Source Code Pro" panose="020B0509030403020204" pitchFamily="49" charset="0"/>
                <a:ea typeface="Source Code Pro" panose="020B0509030403020204" pitchFamily="49" charset="0"/>
              </a:rPr>
              <a:t>breed</a:t>
            </a:r>
            <a:r>
              <a:rPr lang="en-GB" sz="105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GB" sz="1050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GB" sz="105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GB" sz="105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age</a:t>
            </a:r>
            <a:r>
              <a:rPr lang="en-GB" sz="105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GB" sz="105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br>
              <a:rPr lang="en-GB" sz="105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05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GB" sz="1050" dirty="0" err="1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this</a:t>
            </a:r>
            <a:r>
              <a:rPr lang="en-GB" sz="105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050" dirty="0" err="1">
                <a:solidFill>
                  <a:srgbClr val="9876A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satietyLevel</a:t>
            </a:r>
            <a:r>
              <a:rPr lang="en-GB" sz="1050" dirty="0">
                <a:solidFill>
                  <a:srgbClr val="9876A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050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</a:t>
            </a:r>
            <a:r>
              <a:rPr lang="en-GB" sz="105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satietyLevel</a:t>
            </a:r>
            <a:r>
              <a:rPr lang="en-GB" sz="105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br>
              <a:rPr lang="en-GB" sz="105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05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GB" sz="105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br>
              <a:rPr lang="en-GB" sz="105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GB" sz="105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05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GB" sz="1050" dirty="0">
                <a:solidFill>
                  <a:srgbClr val="BBB52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@Override</a:t>
            </a:r>
            <a:br>
              <a:rPr lang="en-GB" sz="1050" dirty="0">
                <a:solidFill>
                  <a:srgbClr val="BBB52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050" dirty="0">
                <a:solidFill>
                  <a:srgbClr val="BBB52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GB" sz="1050" dirty="0" err="1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boolean</a:t>
            </a:r>
            <a:r>
              <a:rPr lang="en-GB" sz="105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050" dirty="0" err="1">
                <a:solidFill>
                  <a:srgbClr val="FFC66D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isHungry</a:t>
            </a:r>
            <a:r>
              <a:rPr lang="en-GB" sz="105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</a:t>
            </a:r>
            <a:r>
              <a:rPr lang="en-GB" sz="105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br>
              <a:rPr lang="en-GB" sz="105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05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GB" sz="105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return </a:t>
            </a:r>
            <a:r>
              <a:rPr lang="en-GB" sz="1050" dirty="0" err="1">
                <a:solidFill>
                  <a:srgbClr val="9876A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satietyLevel</a:t>
            </a:r>
            <a:r>
              <a:rPr lang="en-GB" sz="1050" dirty="0">
                <a:solidFill>
                  <a:srgbClr val="9876A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05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</a:t>
            </a:r>
            <a:r>
              <a:rPr lang="en-GB" sz="1050" dirty="0">
                <a:solidFill>
                  <a:srgbClr val="6897B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GB" sz="105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br>
              <a:rPr lang="en-GB" sz="105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05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GB" sz="105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br>
              <a:rPr lang="en-GB" sz="105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GB" sz="105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05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GB" sz="1050" dirty="0">
                <a:solidFill>
                  <a:srgbClr val="BBB52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@Override</a:t>
            </a:r>
            <a:br>
              <a:rPr lang="en-GB" sz="1050" dirty="0">
                <a:solidFill>
                  <a:srgbClr val="BBB52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050" dirty="0">
                <a:solidFill>
                  <a:srgbClr val="BBB52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GB" sz="105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void </a:t>
            </a:r>
            <a:r>
              <a:rPr lang="en-GB" sz="1050" dirty="0">
                <a:solidFill>
                  <a:srgbClr val="FFC66D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sleep</a:t>
            </a:r>
            <a:r>
              <a:rPr lang="en-GB" sz="105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</a:t>
            </a:r>
            <a:r>
              <a:rPr lang="en-GB" sz="105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br>
              <a:rPr lang="en-GB" sz="105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05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GB" sz="1050" dirty="0">
                <a:solidFill>
                  <a:srgbClr val="8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TODO: implement cat falling asleep</a:t>
            </a:r>
            <a:br>
              <a:rPr lang="en-GB" sz="1050" dirty="0">
                <a:solidFill>
                  <a:srgbClr val="8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050" dirty="0">
                <a:solidFill>
                  <a:srgbClr val="8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GB" sz="105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endParaRPr lang="en-GB" sz="1050" dirty="0">
              <a:solidFill>
                <a:srgbClr val="54A85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GB" sz="1050" dirty="0">
                <a:solidFill>
                  <a:srgbClr val="BBB52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GB" sz="105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void </a:t>
            </a:r>
            <a:r>
              <a:rPr lang="en-GB" sz="1050" dirty="0">
                <a:solidFill>
                  <a:srgbClr val="FFC66D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meow</a:t>
            </a:r>
            <a:r>
              <a:rPr lang="en-GB" sz="105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</a:t>
            </a:r>
            <a:r>
              <a:rPr lang="en-GB" sz="105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br>
              <a:rPr lang="en-GB" sz="105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05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  <a:br>
              <a:rPr lang="en-GB" sz="1050" dirty="0">
                <a:solidFill>
                  <a:srgbClr val="54A85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05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PL" sz="105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05CCF5-A160-7FA0-67C0-EEF39966BDAD}"/>
              </a:ext>
            </a:extLst>
          </p:cNvPr>
          <p:cNvSpPr/>
          <p:nvPr/>
        </p:nvSpPr>
        <p:spPr>
          <a:xfrm>
            <a:off x="838200" y="5962602"/>
            <a:ext cx="4549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Animal cat = 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new 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Cat</a:t>
            </a:r>
            <a:r>
              <a:rPr lang="en-GB" sz="12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dirty="0">
                <a:solidFill>
                  <a:srgbClr val="6A875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"Ragdoll"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GB" sz="1200" dirty="0">
                <a:solidFill>
                  <a:srgbClr val="6A875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"Kitty"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GB" sz="1200" dirty="0">
                <a:solidFill>
                  <a:srgbClr val="6897B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sz="12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b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cat.isHungry</a:t>
            </a:r>
            <a:r>
              <a:rPr lang="en-GB" sz="12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endParaRPr lang="en-PL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EF807F-86C2-9D28-FE7C-BC51E3B4DF35}"/>
              </a:ext>
            </a:extLst>
          </p:cNvPr>
          <p:cNvSpPr/>
          <p:nvPr/>
        </p:nvSpPr>
        <p:spPr>
          <a:xfrm>
            <a:off x="6342043" y="5902534"/>
            <a:ext cx="4549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Cat cat2 = 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new 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Cat</a:t>
            </a:r>
            <a:r>
              <a:rPr lang="en-GB" sz="12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dirty="0">
                <a:solidFill>
                  <a:srgbClr val="6A875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"Ragdoll"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GB" sz="1200" dirty="0">
                <a:solidFill>
                  <a:srgbClr val="6A875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"Catty"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GB" sz="1200" dirty="0">
                <a:solidFill>
                  <a:srgbClr val="6897B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sz="12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b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200" dirty="0" err="1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boolean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isHungry</a:t>
            </a: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cat2.isHungry</a:t>
            </a:r>
            <a:r>
              <a:rPr lang="en-GB" sz="12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b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cat2.meow</a:t>
            </a:r>
            <a:r>
              <a:rPr lang="en-GB" sz="1200" dirty="0">
                <a:solidFill>
                  <a:srgbClr val="E8BA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  <a:r>
              <a:rPr lang="en-GB" sz="1200" dirty="0">
                <a:solidFill>
                  <a:srgbClr val="CC78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endParaRPr lang="en-PL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117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125B7-04C2-A087-1E3C-F3FF8B5E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>
                <a:solidFill>
                  <a:srgbClr val="6C10B9"/>
                </a:solidFill>
                <a:latin typeface="Poppins" pitchFamily="2" charset="77"/>
                <a:cs typeface="Poppins" pitchFamily="2" charset="77"/>
              </a:rPr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8AF7B-AB66-7023-3A4D-88EE7E626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74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An </a:t>
            </a:r>
            <a:r>
              <a:rPr lang="en-GB" sz="2000" dirty="0">
                <a:solidFill>
                  <a:srgbClr val="6C10B9"/>
                </a:solidFill>
              </a:rPr>
              <a:t>interface</a:t>
            </a:r>
            <a:r>
              <a:rPr lang="en-GB" sz="2000" dirty="0"/>
              <a:t> is a reference type in Java. It is similar to class. It is a collection of abstract methods. A class implements an interface, thereby inheriting the abstract methods of the interface.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PL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1E4386-3967-9037-581A-7B0025F28BDF}"/>
              </a:ext>
            </a:extLst>
          </p:cNvPr>
          <p:cNvSpPr/>
          <p:nvPr/>
        </p:nvSpPr>
        <p:spPr>
          <a:xfrm>
            <a:off x="838200" y="2767968"/>
            <a:ext cx="33702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C7832"/>
                </a:solidFill>
              </a:rPr>
              <a:t>interface </a:t>
            </a:r>
            <a:r>
              <a:rPr lang="en-GB" dirty="0"/>
              <a:t>Comparable</a:t>
            </a:r>
            <a:r>
              <a:rPr lang="en-GB" dirty="0">
                <a:solidFill>
                  <a:srgbClr val="E8BA36"/>
                </a:solidFill>
              </a:rPr>
              <a:t>&lt;</a:t>
            </a:r>
            <a:r>
              <a:rPr lang="en-GB" dirty="0">
                <a:solidFill>
                  <a:srgbClr val="507874"/>
                </a:solidFill>
              </a:rPr>
              <a:t>T</a:t>
            </a:r>
            <a:r>
              <a:rPr lang="en-GB" dirty="0">
                <a:solidFill>
                  <a:srgbClr val="E8BA36"/>
                </a:solidFill>
              </a:rPr>
              <a:t>&gt; {</a:t>
            </a:r>
            <a:br>
              <a:rPr lang="en-GB" dirty="0">
                <a:solidFill>
                  <a:srgbClr val="E8BA36"/>
                </a:solidFill>
              </a:rPr>
            </a:br>
            <a:r>
              <a:rPr lang="en-GB" dirty="0">
                <a:solidFill>
                  <a:srgbClr val="E8BA36"/>
                </a:solidFill>
              </a:rPr>
              <a:t>    </a:t>
            </a:r>
            <a:r>
              <a:rPr lang="en-GB" dirty="0">
                <a:solidFill>
                  <a:srgbClr val="CC7832"/>
                </a:solidFill>
              </a:rPr>
              <a:t>public int </a:t>
            </a:r>
            <a:r>
              <a:rPr lang="en-GB" dirty="0" err="1">
                <a:solidFill>
                  <a:srgbClr val="FFC66D"/>
                </a:solidFill>
              </a:rPr>
              <a:t>compareTo</a:t>
            </a:r>
            <a:r>
              <a:rPr lang="en-GB" dirty="0">
                <a:solidFill>
                  <a:srgbClr val="E8BA36"/>
                </a:solidFill>
              </a:rPr>
              <a:t>(</a:t>
            </a:r>
            <a:r>
              <a:rPr lang="en-GB" dirty="0">
                <a:solidFill>
                  <a:srgbClr val="507874"/>
                </a:solidFill>
              </a:rPr>
              <a:t>T </a:t>
            </a:r>
            <a:r>
              <a:rPr lang="en-GB" dirty="0"/>
              <a:t>o</a:t>
            </a:r>
            <a:r>
              <a:rPr lang="en-GB" dirty="0">
                <a:solidFill>
                  <a:srgbClr val="E8BA36"/>
                </a:solidFill>
              </a:rPr>
              <a:t>)</a:t>
            </a:r>
            <a:r>
              <a:rPr lang="en-GB" dirty="0">
                <a:solidFill>
                  <a:srgbClr val="CC7832"/>
                </a:solidFill>
              </a:rPr>
              <a:t>;</a:t>
            </a:r>
            <a:br>
              <a:rPr lang="en-GB" dirty="0">
                <a:solidFill>
                  <a:srgbClr val="CC7832"/>
                </a:solidFill>
              </a:rPr>
            </a:br>
            <a:r>
              <a:rPr lang="en-GB" dirty="0">
                <a:solidFill>
                  <a:srgbClr val="E8BA36"/>
                </a:solidFill>
              </a:rPr>
              <a:t>}</a:t>
            </a:r>
            <a:endParaRPr lang="en-P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8734D2-6FCD-03B6-75E6-CBC195E00790}"/>
              </a:ext>
            </a:extLst>
          </p:cNvPr>
          <p:cNvSpPr/>
          <p:nvPr/>
        </p:nvSpPr>
        <p:spPr>
          <a:xfrm>
            <a:off x="4755614" y="263303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CC7832"/>
                </a:solidFill>
              </a:rPr>
              <a:t>abstract class </a:t>
            </a:r>
            <a:r>
              <a:rPr lang="en-GB" dirty="0"/>
              <a:t>Animal </a:t>
            </a:r>
            <a:r>
              <a:rPr lang="en-GB" dirty="0">
                <a:solidFill>
                  <a:srgbClr val="CC7832"/>
                </a:solidFill>
              </a:rPr>
              <a:t>implements </a:t>
            </a:r>
            <a:r>
              <a:rPr lang="en-GB" dirty="0"/>
              <a:t>Comparable</a:t>
            </a:r>
            <a:r>
              <a:rPr lang="en-GB" dirty="0">
                <a:solidFill>
                  <a:srgbClr val="E8BA36"/>
                </a:solidFill>
              </a:rPr>
              <a:t>&lt;</a:t>
            </a:r>
            <a:r>
              <a:rPr lang="en-GB" dirty="0"/>
              <a:t>Animal</a:t>
            </a:r>
            <a:r>
              <a:rPr lang="en-GB" dirty="0">
                <a:solidFill>
                  <a:srgbClr val="E8BA36"/>
                </a:solidFill>
              </a:rPr>
              <a:t>&gt; {</a:t>
            </a:r>
            <a:br>
              <a:rPr lang="en-GB" dirty="0">
                <a:solidFill>
                  <a:srgbClr val="E8BA36"/>
                </a:solidFill>
              </a:rPr>
            </a:br>
            <a:r>
              <a:rPr lang="en-GB" dirty="0">
                <a:solidFill>
                  <a:srgbClr val="E8BA36"/>
                </a:solidFill>
              </a:rPr>
              <a:t>    </a:t>
            </a:r>
            <a:br>
              <a:rPr lang="en-GB" dirty="0">
                <a:solidFill>
                  <a:srgbClr val="E8BA36"/>
                </a:solidFill>
              </a:rPr>
            </a:br>
            <a:r>
              <a:rPr lang="en-GB" dirty="0">
                <a:solidFill>
                  <a:srgbClr val="E8BA36"/>
                </a:solidFill>
              </a:rPr>
              <a:t>    </a:t>
            </a:r>
            <a:r>
              <a:rPr lang="en-GB" dirty="0">
                <a:solidFill>
                  <a:srgbClr val="808080"/>
                </a:solidFill>
              </a:rPr>
              <a:t>// rest of implementation</a:t>
            </a:r>
            <a:br>
              <a:rPr lang="en-GB" dirty="0">
                <a:solidFill>
                  <a:srgbClr val="808080"/>
                </a:solidFill>
              </a:rPr>
            </a:br>
            <a:br>
              <a:rPr lang="en-GB" dirty="0">
                <a:solidFill>
                  <a:srgbClr val="808080"/>
                </a:solidFill>
              </a:rPr>
            </a:br>
            <a:r>
              <a:rPr lang="en-GB" dirty="0">
                <a:solidFill>
                  <a:srgbClr val="808080"/>
                </a:solidFill>
              </a:rPr>
              <a:t>    </a:t>
            </a:r>
            <a:r>
              <a:rPr lang="en-GB" dirty="0">
                <a:solidFill>
                  <a:srgbClr val="BBB529"/>
                </a:solidFill>
              </a:rPr>
              <a:t>@Override</a:t>
            </a:r>
            <a:br>
              <a:rPr lang="en-GB" dirty="0">
                <a:solidFill>
                  <a:srgbClr val="BBB529"/>
                </a:solidFill>
              </a:rPr>
            </a:br>
            <a:r>
              <a:rPr lang="en-GB" dirty="0">
                <a:solidFill>
                  <a:srgbClr val="BBB529"/>
                </a:solidFill>
              </a:rPr>
              <a:t>    </a:t>
            </a:r>
            <a:r>
              <a:rPr lang="en-GB" dirty="0">
                <a:solidFill>
                  <a:srgbClr val="CC7832"/>
                </a:solidFill>
              </a:rPr>
              <a:t>public int </a:t>
            </a:r>
            <a:r>
              <a:rPr lang="en-GB" dirty="0" err="1">
                <a:solidFill>
                  <a:srgbClr val="FFC66D"/>
                </a:solidFill>
              </a:rPr>
              <a:t>compareTo</a:t>
            </a:r>
            <a:r>
              <a:rPr lang="en-GB" dirty="0">
                <a:solidFill>
                  <a:srgbClr val="E8BA36"/>
                </a:solidFill>
              </a:rPr>
              <a:t>(</a:t>
            </a:r>
            <a:r>
              <a:rPr lang="en-GB" dirty="0"/>
              <a:t>Animal o</a:t>
            </a:r>
            <a:r>
              <a:rPr lang="en-GB" dirty="0">
                <a:solidFill>
                  <a:srgbClr val="E8BA36"/>
                </a:solidFill>
              </a:rPr>
              <a:t>) </a:t>
            </a:r>
            <a:r>
              <a:rPr lang="en-GB" dirty="0">
                <a:solidFill>
                  <a:srgbClr val="54A857"/>
                </a:solidFill>
              </a:rPr>
              <a:t>{</a:t>
            </a:r>
            <a:br>
              <a:rPr lang="en-GB" dirty="0">
                <a:solidFill>
                  <a:srgbClr val="54A857"/>
                </a:solidFill>
              </a:rPr>
            </a:br>
            <a:r>
              <a:rPr lang="en-GB" dirty="0">
                <a:solidFill>
                  <a:srgbClr val="54A857"/>
                </a:solidFill>
              </a:rPr>
              <a:t>        </a:t>
            </a:r>
            <a:r>
              <a:rPr lang="en-GB" dirty="0">
                <a:solidFill>
                  <a:srgbClr val="CC7832"/>
                </a:solidFill>
              </a:rPr>
              <a:t>return </a:t>
            </a:r>
            <a:r>
              <a:rPr lang="en-GB" dirty="0" err="1">
                <a:solidFill>
                  <a:srgbClr val="CC7832"/>
                </a:solidFill>
              </a:rPr>
              <a:t>this</a:t>
            </a:r>
            <a:r>
              <a:rPr lang="en-GB" dirty="0" err="1"/>
              <a:t>.age</a:t>
            </a:r>
            <a:r>
              <a:rPr lang="en-GB" dirty="0"/>
              <a:t> - </a:t>
            </a:r>
            <a:r>
              <a:rPr lang="en-GB" dirty="0" err="1"/>
              <a:t>o.age</a:t>
            </a:r>
            <a:r>
              <a:rPr lang="en-GB" dirty="0">
                <a:solidFill>
                  <a:srgbClr val="CC7832"/>
                </a:solidFill>
              </a:rPr>
              <a:t>;</a:t>
            </a:r>
            <a:br>
              <a:rPr lang="en-GB" dirty="0">
                <a:solidFill>
                  <a:srgbClr val="CC7832"/>
                </a:solidFill>
              </a:rPr>
            </a:br>
            <a:r>
              <a:rPr lang="en-GB" dirty="0">
                <a:solidFill>
                  <a:srgbClr val="CC7832"/>
                </a:solidFill>
              </a:rPr>
              <a:t>    </a:t>
            </a:r>
            <a:r>
              <a:rPr lang="en-GB" dirty="0">
                <a:solidFill>
                  <a:srgbClr val="54A857"/>
                </a:solidFill>
              </a:rPr>
              <a:t>}</a:t>
            </a:r>
            <a:br>
              <a:rPr lang="en-GB" dirty="0">
                <a:solidFill>
                  <a:srgbClr val="54A857"/>
                </a:solidFill>
              </a:rPr>
            </a:br>
            <a:r>
              <a:rPr lang="en-GB" dirty="0">
                <a:solidFill>
                  <a:srgbClr val="E8BA36"/>
                </a:solidFill>
              </a:rPr>
              <a:t>}</a:t>
            </a: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3886948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{1D49C930-A11F-144E-99D0-B89334EA978C}tf10001119</Template>
  <TotalTime>897</TotalTime>
  <Words>2305</Words>
  <Application>Microsoft Macintosh PowerPoint</Application>
  <PresentationFormat>Widescreen</PresentationFormat>
  <Paragraphs>206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Courier New</vt:lpstr>
      <vt:lpstr>Poppins</vt:lpstr>
      <vt:lpstr>Source Code Pro</vt:lpstr>
      <vt:lpstr>Wingdings</vt:lpstr>
      <vt:lpstr>Office Theme</vt:lpstr>
      <vt:lpstr>Java Workshop with Adrian</vt:lpstr>
      <vt:lpstr>Agenda</vt:lpstr>
      <vt:lpstr>What is Java?</vt:lpstr>
      <vt:lpstr>Java JVM and bytecode</vt:lpstr>
      <vt:lpstr>Write, compile and run!</vt:lpstr>
      <vt:lpstr>Datatypes</vt:lpstr>
      <vt:lpstr>Class</vt:lpstr>
      <vt:lpstr>Inheritance and polymorphism</vt:lpstr>
      <vt:lpstr>Interface</vt:lpstr>
      <vt:lpstr>Method</vt:lpstr>
      <vt:lpstr>Access modifiers</vt:lpstr>
      <vt:lpstr>Loop control</vt:lpstr>
      <vt:lpstr>Java Exceptions</vt:lpstr>
      <vt:lpstr>Java Collections</vt:lpstr>
      <vt:lpstr>Java Collections</vt:lpstr>
      <vt:lpstr>Java Generics</vt:lpstr>
      <vt:lpstr>Java Functions &amp; Lambdas</vt:lpstr>
      <vt:lpstr>Java Stream</vt:lpstr>
      <vt:lpstr>Java Optional</vt:lpstr>
      <vt:lpstr>Core Java libraries</vt:lpstr>
      <vt:lpstr>Managing multiple Java versions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Machnicki</dc:creator>
  <cp:lastModifiedBy>Adrian Machnicki</cp:lastModifiedBy>
  <cp:revision>22</cp:revision>
  <dcterms:created xsi:type="dcterms:W3CDTF">2021-09-08T06:47:23Z</dcterms:created>
  <dcterms:modified xsi:type="dcterms:W3CDTF">2022-07-05T20:04:38Z</dcterms:modified>
</cp:coreProperties>
</file>