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7" r:id="rId5"/>
    <p:sldId id="266" r:id="rId6"/>
    <p:sldId id="264" r:id="rId7"/>
    <p:sldId id="265" r:id="rId8"/>
    <p:sldId id="269" r:id="rId9"/>
    <p:sldId id="268" r:id="rId10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0B9"/>
    <a:srgbClr val="572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/>
    <p:restoredTop sz="94888"/>
  </p:normalViewPr>
  <p:slideViewPr>
    <p:cSldViewPr snapToGrid="0" snapToObjects="1">
      <p:cViewPr varScale="1">
        <p:scale>
          <a:sx n="117" d="100"/>
          <a:sy n="117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36E4-BAB1-F24F-A7A4-DF4364305354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2474-F1CA-BE4E-AD8D-BB98D5B04D0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0822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19ED-28A0-A04B-80ED-B08CEAFC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5BEC-E781-594F-995A-719056A30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3B90-2E9A-1C4F-A5D6-C0D8BA7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5066-32EF-5E46-BDCB-03C548E1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CF73-DC95-9A4A-94F5-EDEAADD9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377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256F-0171-0E46-92E2-866ADFC2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62599-9D42-F940-B540-B17D0CACA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086B-D480-AC47-90FD-B60A758D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2259-CBB4-7F4B-BEF6-19AEA305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7E5E-2F0E-FE49-98C4-A31A59FE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140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AAB63-667A-2C43-8476-2ABD68D2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BA34-77C2-344B-A7DE-DCEF828F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87EC-82B7-B74B-8056-1D7E0F1D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1C8D-92C1-D449-9035-13A96FA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01BD-2D45-9C42-9CB5-6615793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56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2320-235E-484E-82C9-0F38861E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53E8-974F-2245-A9B2-04185F84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7644-CC52-D042-A168-1B51C5AD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96E3-68DE-E04E-ACB7-954D43B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6492-BA23-0344-9ABA-F3CE8F2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096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B9D1-9822-864E-9F45-91B150B8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D9FFA-C01D-9448-93BF-B695E43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F455-A324-9A41-A635-0708502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6BB3-A09F-1F41-AF66-A4153848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1EEE4-9C6E-2146-AAD4-E04CE1FF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2331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CFFC-8B5A-4D4D-80A8-3E41BA9F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5F26-D11E-3647-B0C0-6741948A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418F-56A7-7A47-8748-50CC056C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C022A-6B9E-1141-9C07-0EC34E04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F9DC-263B-4D42-B2C2-01C59C7E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16F7-9920-8E42-9AB4-B07780B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9699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78ED-B484-4A4F-91AB-154A45DA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C2AD-2C43-6945-83AF-930D5EBE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82A6-A5F7-1A48-86C5-0599A2F0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ECC-E879-814F-8C79-DADC662F9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0C940-317D-6943-BE35-0A8C86C2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77CB8-CC95-854E-958B-A5EA005B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77BC2-D005-634D-BB0D-3E05FE65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89564-771E-C64F-B18A-A6555A4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00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9B6C-0F11-6147-B93C-92404D2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DDDC-BE65-6943-AE94-04EB53A2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DE9CC-5759-564B-9491-6D86507D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AC2E8-4EDB-BF45-803D-9B24A538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7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577FC-AC75-1440-8801-11AD31C2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A868-C30F-9F45-B247-FD76C90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80FD-9769-0442-A388-A5C42F82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498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26E-3601-1045-8830-3819491E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CA3A-003E-A849-AC45-9F7AFA7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3975-19EC-9A4E-89DD-F85BDA553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6ECB-6153-A14D-90BB-34D54D02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C1A1D-6DDD-EC4C-A471-BC987E62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9E9E7-3018-2C40-81C0-58A22FB1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9398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EA2-2B79-6442-81DF-76D0FB42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7BEB8-8768-FB4C-A776-A67AECD8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4E64A-F6E3-284A-835A-7B28F6A9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8A14-2044-6049-A956-C0B58916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FD52-3425-324D-8F01-5DB0F983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14E5-296D-754B-8BD6-2DFEAF64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08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7F787-AEE2-1B4E-89AD-5511A3B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28EF8-08C6-3F4A-9078-979AF34D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9CB4-31F2-AE43-96C5-765CC61CC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B1AA-F19E-2B4A-9D86-210F712046F5}" type="datetimeFigureOut">
              <a:rPr lang="en-PL" smtClean="0"/>
              <a:t>11/07/2022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B234-9553-9F45-AFDA-F90D4178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3485-B49A-9E43-9C2D-B3E787BB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6528-BED4-4F47-8616-2095B10BB33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1886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3CEE80-D8FF-5C42-BA92-435F5A78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b="1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Spring Workshop </a:t>
            </a:r>
            <a:r>
              <a:rPr lang="pl-PL" sz="5000" b="1" baseline="-25000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with Adrian</a:t>
            </a:r>
            <a:endParaRPr lang="en-PL" sz="5000" b="1" baseline="-25000" dirty="0">
              <a:solidFill>
                <a:srgbClr val="6C10B9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231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BD0-C685-085C-B7CD-0D994AF1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ABC1-124E-0D5A-0121-5E107668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182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L" sz="1800" dirty="0"/>
              <a:t>Why to use any framework like </a:t>
            </a:r>
            <a:r>
              <a:rPr lang="en-PL" sz="1800" dirty="0">
                <a:solidFill>
                  <a:srgbClr val="6C10B9"/>
                </a:solidFill>
              </a:rPr>
              <a:t>Spring</a:t>
            </a:r>
            <a:r>
              <a:rPr lang="en-PL" sz="1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PL" sz="1800" dirty="0"/>
              <a:t>What is </a:t>
            </a:r>
            <a:r>
              <a:rPr lang="en-PL" sz="1800" dirty="0">
                <a:solidFill>
                  <a:srgbClr val="6C10B9"/>
                </a:solidFill>
              </a:rPr>
              <a:t>Spring Framework</a:t>
            </a:r>
            <a:r>
              <a:rPr lang="en-PL" sz="1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PL" sz="1800" dirty="0"/>
              <a:t>What is </a:t>
            </a:r>
            <a:r>
              <a:rPr lang="en-PL" sz="1800" dirty="0">
                <a:solidFill>
                  <a:srgbClr val="6C10B9"/>
                </a:solidFill>
              </a:rPr>
              <a:t>Spring Boot</a:t>
            </a:r>
            <a:r>
              <a:rPr lang="en-PL" sz="1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PL" sz="1800" dirty="0"/>
              <a:t>Spring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PL" sz="1800" dirty="0"/>
              <a:t>Spring Bean</a:t>
            </a:r>
          </a:p>
          <a:p>
            <a:pPr marL="514350" indent="-514350">
              <a:buFont typeface="+mj-lt"/>
              <a:buAutoNum type="arabicPeriod"/>
            </a:pPr>
            <a:r>
              <a:rPr lang="en-PL" sz="1800" dirty="0"/>
              <a:t>Bootstrapping </a:t>
            </a:r>
            <a:r>
              <a:rPr lang="en-PL" sz="1800" dirty="0">
                <a:solidFill>
                  <a:srgbClr val="6C10B9"/>
                </a:solidFill>
              </a:rPr>
              <a:t>Spring Boot </a:t>
            </a:r>
            <a:r>
              <a:rPr lang="en-PL" sz="1800" dirty="0"/>
              <a:t>App</a:t>
            </a:r>
          </a:p>
          <a:p>
            <a:pPr marL="0" indent="0">
              <a:buNone/>
            </a:pPr>
            <a:endParaRPr lang="en-PL" sz="1800" dirty="0"/>
          </a:p>
          <a:p>
            <a:pPr marL="514350" indent="-514350">
              <a:buFont typeface="+mj-lt"/>
              <a:buAutoNum type="arabicPeriod"/>
            </a:pPr>
            <a:endParaRPr lang="en-P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4F95E-4F23-43DB-A815-038BC8E32C5A}"/>
              </a:ext>
            </a:extLst>
          </p:cNvPr>
          <p:cNvSpPr txBox="1">
            <a:spLocks/>
          </p:cNvSpPr>
          <p:nvPr/>
        </p:nvSpPr>
        <p:spPr>
          <a:xfrm>
            <a:off x="6541973" y="1841701"/>
            <a:ext cx="481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L" sz="1800" dirty="0"/>
              <a:t>6. Digging into code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Code structure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Gradle + Gradle tasks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@</a:t>
            </a:r>
            <a:r>
              <a:rPr lang="en-GB" sz="1300" dirty="0" err="1"/>
              <a:t>SpringBootApplication</a:t>
            </a:r>
            <a:endParaRPr lang="en-GB" sz="13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Spring Boot actuator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API endpoint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Spring </a:t>
            </a:r>
            <a:r>
              <a:rPr lang="en-GB" sz="1300" dirty="0" err="1"/>
              <a:t>DevTools</a:t>
            </a:r>
            <a:endParaRPr lang="en-GB" sz="13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App configuration – application properties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Bean types and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Dependency injection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Controller – Service – Repository architecture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GB" sz="1200" dirty="0"/>
              <a:t>Spring Data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GB" sz="1200" dirty="0"/>
              <a:t>Rest Exception Handler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GB" sz="1200" dirty="0"/>
              <a:t>Transactional service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300" dirty="0"/>
              <a:t>Controller Tests</a:t>
            </a:r>
          </a:p>
          <a:p>
            <a:pPr lvl="1"/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1430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6842-79C5-AE5A-68DC-94501DBB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Why to use any framework like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6FA1-1C54-8E73-F2F2-986998D3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1710"/>
            <a:ext cx="10515600" cy="1959690"/>
          </a:xfrm>
        </p:spPr>
        <p:txBody>
          <a:bodyPr>
            <a:normAutofit/>
          </a:bodyPr>
          <a:lstStyle/>
          <a:p>
            <a:pPr algn="just"/>
            <a:r>
              <a:rPr lang="en-GB" sz="2200" dirty="0"/>
              <a:t>Helps us focus on the core task rather than the boilerplate associated with it.</a:t>
            </a:r>
          </a:p>
          <a:p>
            <a:pPr algn="just"/>
            <a:r>
              <a:rPr lang="en-GB" sz="2200" dirty="0"/>
              <a:t>Brings together years of wisdom in the form of design patterns.</a:t>
            </a:r>
          </a:p>
          <a:p>
            <a:pPr algn="just"/>
            <a:r>
              <a:rPr lang="en-GB" sz="2200" dirty="0"/>
              <a:t>Helps us adhere to the industry.</a:t>
            </a:r>
          </a:p>
          <a:p>
            <a:pPr algn="just"/>
            <a:r>
              <a:rPr lang="en-GB" sz="2200" dirty="0"/>
              <a:t>Brings down the total cost of ownership for the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92BA9-1AD0-63A9-AE1C-7A091AA3A554}"/>
              </a:ext>
            </a:extLst>
          </p:cNvPr>
          <p:cNvSpPr txBox="1"/>
          <p:nvPr/>
        </p:nvSpPr>
        <p:spPr>
          <a:xfrm>
            <a:off x="6934200" y="4181399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www.baeldung.com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/spring-why-to-choose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0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A26-8735-68F4-5ED1-7C66209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What is Spring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B476-E247-99BC-2034-CFCBD1B0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6C10B9"/>
                </a:solidFill>
              </a:rPr>
              <a:t>Spring Framework</a:t>
            </a:r>
            <a:r>
              <a:rPr lang="en-GB" sz="2400" dirty="0"/>
              <a:t> provides a comprehensive programming and configuration model for modern Java-based enterprise applications - on any kind of deployment platform.</a:t>
            </a:r>
          </a:p>
          <a:p>
            <a:pPr marL="0" indent="0">
              <a:buNone/>
            </a:pPr>
            <a:r>
              <a:rPr lang="en-GB" sz="2400" dirty="0"/>
              <a:t>A key element of </a:t>
            </a:r>
            <a:r>
              <a:rPr lang="en-GB" sz="2400" dirty="0">
                <a:solidFill>
                  <a:srgbClr val="6C10B9"/>
                </a:solidFill>
              </a:rPr>
              <a:t>Spring</a:t>
            </a:r>
            <a:r>
              <a:rPr lang="en-GB" sz="2400" dirty="0"/>
              <a:t> is infrastructural support at the application level: </a:t>
            </a:r>
            <a:r>
              <a:rPr lang="en-GB" sz="2400" dirty="0">
                <a:solidFill>
                  <a:srgbClr val="6C10B9"/>
                </a:solidFill>
              </a:rPr>
              <a:t>Spring</a:t>
            </a:r>
            <a:r>
              <a:rPr lang="en-GB" sz="2400" dirty="0"/>
              <a:t> focuses on the "plumbing" of enterprise applications so that teams can focus on application-level business logic, without unnecessary ties to specific deployment environments.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Features:</a:t>
            </a:r>
          </a:p>
          <a:p>
            <a:r>
              <a:rPr lang="en-GB" sz="1900" dirty="0"/>
              <a:t>Core technologies: dependency injection, events, resources, i18n, validation, data binding, type conversion, </a:t>
            </a:r>
            <a:r>
              <a:rPr lang="en-GB" sz="1900" dirty="0" err="1"/>
              <a:t>SpEL</a:t>
            </a:r>
            <a:r>
              <a:rPr lang="en-GB" sz="1900" dirty="0"/>
              <a:t>, AOP. </a:t>
            </a:r>
          </a:p>
          <a:p>
            <a:r>
              <a:rPr lang="en-GB" sz="1900" dirty="0"/>
              <a:t>Testing: mock objects, </a:t>
            </a:r>
            <a:r>
              <a:rPr lang="en-GB" sz="1900" dirty="0" err="1"/>
              <a:t>TestContext</a:t>
            </a:r>
            <a:r>
              <a:rPr lang="en-GB" sz="1900" dirty="0"/>
              <a:t> framework, Spring MVC Test, </a:t>
            </a:r>
            <a:r>
              <a:rPr lang="en-GB" sz="1900" dirty="0" err="1"/>
              <a:t>WebTestClient</a:t>
            </a:r>
            <a:r>
              <a:rPr lang="en-GB" sz="1900" dirty="0"/>
              <a:t>. </a:t>
            </a:r>
          </a:p>
          <a:p>
            <a:r>
              <a:rPr lang="en-GB" sz="1900" dirty="0"/>
              <a:t>Data Access: transactions, DAO support, JDBC, ORM, Marshalling XML. </a:t>
            </a:r>
          </a:p>
          <a:p>
            <a:r>
              <a:rPr lang="en-GB" sz="1900" dirty="0"/>
              <a:t>Spring MVC and Spring </a:t>
            </a:r>
            <a:r>
              <a:rPr lang="en-GB" sz="1900" dirty="0" err="1"/>
              <a:t>WebFlux</a:t>
            </a:r>
            <a:r>
              <a:rPr lang="en-GB" sz="1900" dirty="0"/>
              <a:t> web frameworks. </a:t>
            </a:r>
          </a:p>
          <a:p>
            <a:r>
              <a:rPr lang="en-GB" sz="1900" dirty="0"/>
              <a:t>Integration: remoting, JMS, JCA, JMX, email, tasks, scheduling, cache. </a:t>
            </a:r>
            <a:endParaRPr lang="en-PL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3D9C-7B8C-600B-3C2D-B9A73227CD5F}"/>
              </a:ext>
            </a:extLst>
          </p:cNvPr>
          <p:cNvSpPr txBox="1"/>
          <p:nvPr/>
        </p:nvSpPr>
        <p:spPr>
          <a:xfrm>
            <a:off x="6934200" y="6176963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spring.io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/projects/spring-framework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A905-D58C-A610-1DD7-E09E0CF5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What is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E83C-D949-F74E-0753-C004386B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Spring Boot makes it easy to create stand-alone, production-grade Spring based Applications that you can "just run". </a:t>
            </a:r>
          </a:p>
          <a:p>
            <a:pPr marL="0" indent="0">
              <a:buNone/>
            </a:pPr>
            <a:r>
              <a:rPr lang="en-GB" sz="2200" dirty="0"/>
              <a:t>We take an opinionated view of the Spring platform and third-party libraries so you can get started with minimum fuss. Most Spring Boot applications need minimal Spring configuration.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PL" sz="2200" dirty="0"/>
              <a:t>Features:</a:t>
            </a:r>
          </a:p>
          <a:p>
            <a:r>
              <a:rPr lang="en-GB" sz="1800" dirty="0"/>
              <a:t>Create stand-alone Spring applications</a:t>
            </a:r>
          </a:p>
          <a:p>
            <a:r>
              <a:rPr lang="en-GB" sz="1800" dirty="0"/>
              <a:t>Embed Tomcat, Jetty or Undertow directly (no need to deploy WAR files)</a:t>
            </a:r>
          </a:p>
          <a:p>
            <a:r>
              <a:rPr lang="en-GB" sz="1800" dirty="0"/>
              <a:t>Provide opinionated 'starter' dependencies to simplify your build configuration</a:t>
            </a:r>
          </a:p>
          <a:p>
            <a:r>
              <a:rPr lang="en-GB" sz="1800" dirty="0"/>
              <a:t>Automatically configure Spring and 3rd party libraries whenever possible</a:t>
            </a:r>
          </a:p>
          <a:p>
            <a:r>
              <a:rPr lang="en-GB" sz="1800" dirty="0"/>
              <a:t>Provide production-ready features such as metrics, health checks, and externalized configuration</a:t>
            </a:r>
            <a:endParaRPr lang="en-P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A912D-8D56-AECB-C344-FDB33848B800}"/>
              </a:ext>
            </a:extLst>
          </p:cNvPr>
          <p:cNvSpPr txBox="1"/>
          <p:nvPr/>
        </p:nvSpPr>
        <p:spPr>
          <a:xfrm>
            <a:off x="7921592" y="5930742"/>
            <a:ext cx="343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spring.io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/projects/spring-boot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A73-D951-11F1-443D-3BAEC068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Spring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C79B-7833-C0F2-D1C5-D29AD669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6C10B9"/>
                </a:solidFill>
              </a:rPr>
              <a:t>Spring</a:t>
            </a:r>
            <a:r>
              <a:rPr lang="en-GB" sz="2000" dirty="0"/>
              <a:t> container is at the core of the </a:t>
            </a:r>
            <a:r>
              <a:rPr lang="en-GB" sz="2000" dirty="0">
                <a:solidFill>
                  <a:srgbClr val="6C10B9"/>
                </a:solidFill>
              </a:rPr>
              <a:t>Spring Framework</a:t>
            </a:r>
            <a:r>
              <a:rPr lang="en-GB" sz="2000" dirty="0"/>
              <a:t>. The container will: </a:t>
            </a:r>
          </a:p>
          <a:p>
            <a:r>
              <a:rPr lang="en-GB" sz="2000" dirty="0"/>
              <a:t>create the objects,</a:t>
            </a:r>
          </a:p>
          <a:p>
            <a:r>
              <a:rPr lang="en-GB" sz="2000" dirty="0"/>
              <a:t>wire them together,</a:t>
            </a:r>
          </a:p>
          <a:p>
            <a:r>
              <a:rPr lang="en-GB" sz="2000" dirty="0"/>
              <a:t>configure them, </a:t>
            </a:r>
          </a:p>
          <a:p>
            <a:r>
              <a:rPr lang="en-GB" sz="2000" dirty="0"/>
              <a:t>manage their complete life cycle from creation till destruction. </a:t>
            </a:r>
          </a:p>
          <a:p>
            <a:pPr marL="0" indent="0">
              <a:buNone/>
            </a:pPr>
            <a:r>
              <a:rPr lang="en-GB" sz="2000" dirty="0"/>
              <a:t>The Spring container uses DI to manage the components that make up an application. These objects are called Spring Beans, which we will discuss in the next chapter.</a:t>
            </a:r>
            <a:endParaRPr lang="en-PL" sz="2000" dirty="0"/>
          </a:p>
        </p:txBody>
      </p:sp>
    </p:spTree>
    <p:extLst>
      <p:ext uri="{BB962C8B-B14F-4D97-AF65-F5344CB8AC3E}">
        <p14:creationId xmlns:p14="http://schemas.microsoft.com/office/powerpoint/2010/main" val="61775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F14C-BA65-F09A-BC34-EA2C35E8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Spring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8252-374F-403F-89C2-6DBBCF0C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1503"/>
            <a:ext cx="11070021" cy="654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L" sz="2000" dirty="0">
                <a:solidFill>
                  <a:srgbClr val="6C10B9"/>
                </a:solidFill>
              </a:rPr>
              <a:t>Beans</a:t>
            </a:r>
            <a:r>
              <a:rPr lang="en-PL" sz="2000" dirty="0"/>
              <a:t> are objects that form the backbone of the application. </a:t>
            </a:r>
            <a:r>
              <a:rPr lang="en-GB" sz="2000" dirty="0"/>
              <a:t>A </a:t>
            </a:r>
            <a:r>
              <a:rPr lang="en-GB" sz="2000" dirty="0">
                <a:solidFill>
                  <a:srgbClr val="6C10B9"/>
                </a:solidFill>
              </a:rPr>
              <a:t>bean</a:t>
            </a:r>
            <a:r>
              <a:rPr lang="en-GB" sz="2000" dirty="0"/>
              <a:t> is an object that is instantiated, assembled, and otherwise managed by a Spring IoC container.</a:t>
            </a:r>
            <a:endParaRPr lang="en-PL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199472-82EB-14FF-0BD6-69ABC9298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55087"/>
              </p:ext>
            </p:extLst>
          </p:nvPr>
        </p:nvGraphicFramePr>
        <p:xfrm>
          <a:off x="838200" y="2677674"/>
          <a:ext cx="5081954" cy="2252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07">
                  <a:extLst>
                    <a:ext uri="{9D8B030D-6E8A-4147-A177-3AD203B41FA5}">
                      <a16:colId xmlns:a16="http://schemas.microsoft.com/office/drawing/2014/main" val="925688101"/>
                    </a:ext>
                  </a:extLst>
                </a:gridCol>
                <a:gridCol w="3846647">
                  <a:extLst>
                    <a:ext uri="{9D8B030D-6E8A-4147-A177-3AD203B41FA5}">
                      <a16:colId xmlns:a16="http://schemas.microsoft.com/office/drawing/2014/main" val="1485263766"/>
                    </a:ext>
                  </a:extLst>
                </a:gridCol>
              </a:tblGrid>
              <a:tr h="375482">
                <a:tc gridSpan="2">
                  <a:txBody>
                    <a:bodyPr/>
                    <a:lstStyle/>
                    <a:p>
                      <a:pPr algn="ctr"/>
                      <a:r>
                        <a:rPr lang="en-PL" sz="1400" dirty="0"/>
                        <a:t>Bean scopes</a:t>
                      </a:r>
                    </a:p>
                  </a:txBody>
                  <a:tcPr>
                    <a:solidFill>
                      <a:srgbClr val="6C10B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06775"/>
                  </a:ext>
                </a:extLst>
              </a:tr>
              <a:tr h="375482">
                <a:tc>
                  <a:txBody>
                    <a:bodyPr/>
                    <a:lstStyle/>
                    <a:p>
                      <a:r>
                        <a:rPr lang="en-PL" sz="1400" dirty="0"/>
                        <a:t>singleton</a:t>
                      </a:r>
                    </a:p>
                  </a:txBody>
                  <a:tcPr>
                    <a:solidFill>
                      <a:srgbClr val="6C10B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Only one instance per Spring container (default).</a:t>
                      </a:r>
                      <a:endParaRPr lang="en-PL" sz="1400" dirty="0"/>
                    </a:p>
                  </a:txBody>
                  <a:tcPr>
                    <a:solidFill>
                      <a:srgbClr val="6C10B9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68626"/>
                  </a:ext>
                </a:extLst>
              </a:tr>
              <a:tr h="375482">
                <a:tc>
                  <a:txBody>
                    <a:bodyPr/>
                    <a:lstStyle/>
                    <a:p>
                      <a:r>
                        <a:rPr lang="en-PL" sz="1400" dirty="0"/>
                        <a:t>prototype</a:t>
                      </a:r>
                    </a:p>
                  </a:txBody>
                  <a:tcPr>
                    <a:solidFill>
                      <a:srgbClr val="6C10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A new instance every time bean is requested.</a:t>
                      </a:r>
                    </a:p>
                  </a:txBody>
                  <a:tcPr>
                    <a:solidFill>
                      <a:srgbClr val="6C10B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92181"/>
                  </a:ext>
                </a:extLst>
              </a:tr>
              <a:tr h="375482">
                <a:tc>
                  <a:txBody>
                    <a:bodyPr/>
                    <a:lstStyle/>
                    <a:p>
                      <a:r>
                        <a:rPr lang="en-PL" sz="1400" dirty="0"/>
                        <a:t>request</a:t>
                      </a:r>
                    </a:p>
                  </a:txBody>
                  <a:tcPr>
                    <a:solidFill>
                      <a:srgbClr val="6C10B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Single instance per HTTP request.</a:t>
                      </a:r>
                    </a:p>
                  </a:txBody>
                  <a:tcPr>
                    <a:solidFill>
                      <a:srgbClr val="6C10B9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26941"/>
                  </a:ext>
                </a:extLst>
              </a:tr>
              <a:tr h="375482">
                <a:tc>
                  <a:txBody>
                    <a:bodyPr/>
                    <a:lstStyle/>
                    <a:p>
                      <a:r>
                        <a:rPr lang="en-GB" sz="1400" dirty="0"/>
                        <a:t>session</a:t>
                      </a:r>
                      <a:endParaRPr lang="en-PL" sz="1400" dirty="0"/>
                    </a:p>
                  </a:txBody>
                  <a:tcPr>
                    <a:solidFill>
                      <a:srgbClr val="6C10B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Single instance per HTTP session.</a:t>
                      </a:r>
                    </a:p>
                  </a:txBody>
                  <a:tcPr>
                    <a:solidFill>
                      <a:srgbClr val="6C10B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6316"/>
                  </a:ext>
                </a:extLst>
              </a:tr>
              <a:tr h="375482">
                <a:tc>
                  <a:txBody>
                    <a:bodyPr/>
                    <a:lstStyle/>
                    <a:p>
                      <a:r>
                        <a:rPr lang="en-PL" sz="1400" dirty="0"/>
                        <a:t>global-session</a:t>
                      </a:r>
                    </a:p>
                  </a:txBody>
                  <a:tcPr>
                    <a:solidFill>
                      <a:srgbClr val="6C10B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Single instance per global HTTP session.</a:t>
                      </a:r>
                    </a:p>
                  </a:txBody>
                  <a:tcPr>
                    <a:solidFill>
                      <a:srgbClr val="6C10B9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2791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A9ED40D4-7999-05AB-17BA-682EB921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56949"/>
              </p:ext>
            </p:extLst>
          </p:nvPr>
        </p:nvGraphicFramePr>
        <p:xfrm>
          <a:off x="6096000" y="2677674"/>
          <a:ext cx="5574324" cy="37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324">
                  <a:extLst>
                    <a:ext uri="{9D8B030D-6E8A-4147-A177-3AD203B41FA5}">
                      <a16:colId xmlns:a16="http://schemas.microsoft.com/office/drawing/2014/main" val="925688101"/>
                    </a:ext>
                  </a:extLst>
                </a:gridCol>
              </a:tblGrid>
              <a:tr h="375482">
                <a:tc>
                  <a:txBody>
                    <a:bodyPr/>
                    <a:lstStyle/>
                    <a:p>
                      <a:pPr algn="ctr"/>
                      <a:r>
                        <a:rPr lang="en-PL" sz="1600" dirty="0"/>
                        <a:t>Bean lifecycle</a:t>
                      </a:r>
                    </a:p>
                  </a:txBody>
                  <a:tcPr>
                    <a:solidFill>
                      <a:srgbClr val="6C10B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406775"/>
                  </a:ext>
                </a:extLst>
              </a:tr>
            </a:tbl>
          </a:graphicData>
        </a:graphic>
      </p:graphicFrame>
      <p:pic>
        <p:nvPicPr>
          <p:cNvPr id="13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D340A8B-ACB3-4688-247D-A7F13BFC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056416"/>
            <a:ext cx="5574323" cy="30867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C80BA-C850-C62D-A8FC-773362C62DAD}"/>
              </a:ext>
            </a:extLst>
          </p:cNvPr>
          <p:cNvSpPr txBox="1"/>
          <p:nvPr/>
        </p:nvSpPr>
        <p:spPr>
          <a:xfrm>
            <a:off x="6412524" y="6143175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www.concretepage.com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/spring/spring-bean-life-cycle-tutorial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89A7-47D9-1295-AC2B-60B49DB9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solidFill>
                  <a:srgbClr val="6C10B9"/>
                </a:solidFill>
                <a:latin typeface="Poppins" pitchFamily="2" charset="77"/>
                <a:cs typeface="Poppins" pitchFamily="2" charset="77"/>
              </a:rPr>
              <a:t>Spring Boot Annotations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3C532-6B95-908B-0186-1FEC66568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9" b="9048"/>
          <a:stretch/>
        </p:blipFill>
        <p:spPr>
          <a:xfrm>
            <a:off x="1754571" y="1426029"/>
            <a:ext cx="8732534" cy="4985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34D09-0EB8-FEB3-4397-8868F58F4F6E}"/>
              </a:ext>
            </a:extLst>
          </p:cNvPr>
          <p:cNvSpPr txBox="1"/>
          <p:nvPr/>
        </p:nvSpPr>
        <p:spPr>
          <a:xfrm>
            <a:off x="5193324" y="6469793"/>
            <a:ext cx="52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www.jrebel.com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/sites/rebel/files/pdfs/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cheatsheet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jrebel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-spring-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annotations.pdf</a:t>
            </a:r>
            <a:endParaRPr lang="en-PL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485B-AFBB-2D4D-8F98-7BD0600D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Bootstrapping Spring Boot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F05-400E-8BE2-7C9A-1EF696CA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3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Spring Boot </a:t>
            </a:r>
            <a:r>
              <a:rPr lang="en-GB" sz="2400" dirty="0" err="1"/>
              <a:t>Initializr</a:t>
            </a:r>
            <a:endParaRPr lang="en-GB" sz="2400" dirty="0"/>
          </a:p>
          <a:p>
            <a:pPr lvl="1"/>
            <a:r>
              <a:rPr lang="en-GB" sz="2000" dirty="0"/>
              <a:t>https://start.spring.io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Spring Boot Starters list</a:t>
            </a:r>
          </a:p>
          <a:p>
            <a:pPr lvl="1"/>
            <a:r>
              <a:rPr lang="en-GB" sz="2000" dirty="0"/>
              <a:t>https://</a:t>
            </a:r>
            <a:r>
              <a:rPr lang="en-GB" sz="2000" dirty="0" err="1"/>
              <a:t>docs.spring.io</a:t>
            </a:r>
            <a:r>
              <a:rPr lang="en-GB" sz="2000" dirty="0"/>
              <a:t>/spring-boot/docs/current/reference/</a:t>
            </a:r>
            <a:r>
              <a:rPr lang="en-GB" sz="2000" dirty="0" err="1"/>
              <a:t>htmlsingle</a:t>
            </a:r>
            <a:r>
              <a:rPr lang="en-GB" sz="2000" dirty="0"/>
              <a:t>/#</a:t>
            </a:r>
            <a:r>
              <a:rPr lang="en-GB" sz="2000" dirty="0" err="1"/>
              <a:t>using.build-systems.starters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2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{1D49C930-A11F-144E-99D0-B89334EA978C}tf10001119</Template>
  <TotalTime>2049</TotalTime>
  <Words>647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Spring Workshop with Adrian</vt:lpstr>
      <vt:lpstr>Agenda</vt:lpstr>
      <vt:lpstr>Why to use any framework like Spring?</vt:lpstr>
      <vt:lpstr>What is Spring Framework?</vt:lpstr>
      <vt:lpstr>What is Spring Boot?</vt:lpstr>
      <vt:lpstr>Spring Container</vt:lpstr>
      <vt:lpstr>Spring Bean</vt:lpstr>
      <vt:lpstr>Spring Boot Annotations</vt:lpstr>
      <vt:lpstr>Bootstrapping Spring Boot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Machnicki</dc:creator>
  <cp:lastModifiedBy>Adrian Machnicki</cp:lastModifiedBy>
  <cp:revision>30</cp:revision>
  <dcterms:created xsi:type="dcterms:W3CDTF">2021-09-08T06:47:23Z</dcterms:created>
  <dcterms:modified xsi:type="dcterms:W3CDTF">2022-07-11T18:27:49Z</dcterms:modified>
</cp:coreProperties>
</file>