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1" r:id="rId2"/>
    <p:sldId id="262" r:id="rId3"/>
    <p:sldId id="263" r:id="rId4"/>
    <p:sldId id="267" r:id="rId5"/>
    <p:sldId id="266" r:id="rId6"/>
    <p:sldId id="270" r:id="rId7"/>
    <p:sldId id="264" r:id="rId8"/>
    <p:sldId id="265" r:id="rId9"/>
    <p:sldId id="269" r:id="rId10"/>
    <p:sldId id="268" r:id="rId11"/>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10B9"/>
    <a:srgbClr val="572A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888"/>
  </p:normalViewPr>
  <p:slideViewPr>
    <p:cSldViewPr snapToGrid="0" snapToObjects="1">
      <p:cViewPr varScale="1">
        <p:scale>
          <a:sx n="133" d="100"/>
          <a:sy n="133" d="100"/>
        </p:scale>
        <p:origin x="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C36E4-BAB1-F24F-A7A4-DF4364305354}" type="datetimeFigureOut">
              <a:rPr lang="en-PL" smtClean="0"/>
              <a:t>12/07/2022</a:t>
            </a:fld>
            <a:endParaRPr lang="en-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C2474-F1CA-BE4E-AD8D-BB98D5B04D07}" type="slidenum">
              <a:rPr lang="en-PL" smtClean="0"/>
              <a:t>‹#›</a:t>
            </a:fld>
            <a:endParaRPr lang="en-PL"/>
          </a:p>
        </p:txBody>
      </p:sp>
    </p:spTree>
    <p:extLst>
      <p:ext uri="{BB962C8B-B14F-4D97-AF65-F5344CB8AC3E}">
        <p14:creationId xmlns:p14="http://schemas.microsoft.com/office/powerpoint/2010/main" val="3308228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19ED-28A0-A04B-80ED-B08CEAFCF78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BCA65BEC-E781-594F-995A-719056A30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BFF63B90-2E9A-1C4F-A5D6-C0D8BA727DD2}"/>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5" name="Footer Placeholder 4">
            <a:extLst>
              <a:ext uri="{FF2B5EF4-FFF2-40B4-BE49-F238E27FC236}">
                <a16:creationId xmlns:a16="http://schemas.microsoft.com/office/drawing/2014/main" id="{CA615066-32EF-5E46-BDCB-03C548E1158F}"/>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CE6ECF73-DC95-9A4A-94F5-EDEAADD90269}"/>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413772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256F-0171-0E46-92E2-866ADFC2D96F}"/>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A6A62599-9D42-F940-B540-B17D0CACA8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3800086B-D480-AC47-90FD-B60A758DCA74}"/>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5" name="Footer Placeholder 4">
            <a:extLst>
              <a:ext uri="{FF2B5EF4-FFF2-40B4-BE49-F238E27FC236}">
                <a16:creationId xmlns:a16="http://schemas.microsoft.com/office/drawing/2014/main" id="{159C2259-CBB4-7F4B-BEF6-19AEA305CEA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74EF7E5E-2F0E-FE49-98C4-A31A59FEDA96}"/>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34140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AAB63-667A-2C43-8476-2ABD68D2F0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8EC4BA34-77C2-344B-A7DE-DCEF828F01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B86287EC-82B7-B74B-8056-1D7E0F1DE5C4}"/>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5" name="Footer Placeholder 4">
            <a:extLst>
              <a:ext uri="{FF2B5EF4-FFF2-40B4-BE49-F238E27FC236}">
                <a16:creationId xmlns:a16="http://schemas.microsoft.com/office/drawing/2014/main" id="{C0121C8D-92C1-D449-9035-13A96FAE7F1D}"/>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707301BD-2D45-9C42-9CB5-6615793A4384}"/>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30656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2320-235E-484E-82C9-0F38861E320F}"/>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9BA953E8-974F-2245-A9B2-04185F8475F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79CB7644-CC52-D042-A168-1B51C5ADA4B7}"/>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5" name="Footer Placeholder 4">
            <a:extLst>
              <a:ext uri="{FF2B5EF4-FFF2-40B4-BE49-F238E27FC236}">
                <a16:creationId xmlns:a16="http://schemas.microsoft.com/office/drawing/2014/main" id="{487296E3-68DE-E04E-ACB7-954D43BBF51D}"/>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B5A26492-BA23-0344-9ABA-F3CE8F269792}"/>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420963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B9D1-9822-864E-9F45-91B150B8212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A1BD9FFA-C01D-9448-93BF-B695E43A5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E8F455-A324-9A41-A635-070850293326}"/>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5" name="Footer Placeholder 4">
            <a:extLst>
              <a:ext uri="{FF2B5EF4-FFF2-40B4-BE49-F238E27FC236}">
                <a16:creationId xmlns:a16="http://schemas.microsoft.com/office/drawing/2014/main" id="{A3EF6BB3-A09F-1F41-AF66-A415384881B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F491EEE4-9C6E-2146-AAD4-E04CE1FF8425}"/>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172331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CFFC-8B5A-4D4D-80A8-3E41BA9F399B}"/>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FD0C5F26-D11E-3647-B0C0-6741948A5A5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28C3418F-56A7-7A47-8748-50CC056C65D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5E6C022A-6B9E-1141-9C07-0EC34E04C9AA}"/>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6" name="Footer Placeholder 5">
            <a:extLst>
              <a:ext uri="{FF2B5EF4-FFF2-40B4-BE49-F238E27FC236}">
                <a16:creationId xmlns:a16="http://schemas.microsoft.com/office/drawing/2014/main" id="{9A66F9DC-263B-4D42-B2C2-01C59C7EC58A}"/>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B34116F7-9920-8E42-9AB4-B07780B796CD}"/>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279699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78ED-B484-4A4F-91AB-154A45DAD329}"/>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D5D2C2AD-2C43-6945-83AF-930D5EBEC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382A6-A5F7-1A48-86C5-0599A2F031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0FD5DECC-E879-814F-8C79-DADC662F9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20C940-317D-6943-BE35-0A8C86C28E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95777CB8-CC95-854E-958B-A5EA005BB65B}"/>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8" name="Footer Placeholder 7">
            <a:extLst>
              <a:ext uri="{FF2B5EF4-FFF2-40B4-BE49-F238E27FC236}">
                <a16:creationId xmlns:a16="http://schemas.microsoft.com/office/drawing/2014/main" id="{3C777BC2-D005-634D-BB0D-3E05FE65752E}"/>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AAD89564-771E-C64F-B18A-A6555A470AAD}"/>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11009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9B6C-0F11-6147-B93C-92404D28FE75}"/>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0FC3DDDC-BE65-6943-AE94-04EB53A28808}"/>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4" name="Footer Placeholder 3">
            <a:extLst>
              <a:ext uri="{FF2B5EF4-FFF2-40B4-BE49-F238E27FC236}">
                <a16:creationId xmlns:a16="http://schemas.microsoft.com/office/drawing/2014/main" id="{8A1DE9CC-5759-564B-9491-6D86507D0587}"/>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638AC2E8-4EDB-BF45-803D-9B24A538EB00}"/>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21647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577FC-AC75-1440-8801-11AD31C2D0AF}"/>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3" name="Footer Placeholder 2">
            <a:extLst>
              <a:ext uri="{FF2B5EF4-FFF2-40B4-BE49-F238E27FC236}">
                <a16:creationId xmlns:a16="http://schemas.microsoft.com/office/drawing/2014/main" id="{93BAA868-C30F-9F45-B247-FD76C9088EC3}"/>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699A80FD-9769-0442-A388-A5C42F82C2AF}"/>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134984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F26E-3601-1045-8830-3819491EF5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3831CA3A-003E-A849-AC45-9F7AFA7E9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E3F13975-19EC-9A4E-89DD-F85BDA553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B06ECB-6153-A14D-90BB-34D54D02267C}"/>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6" name="Footer Placeholder 5">
            <a:extLst>
              <a:ext uri="{FF2B5EF4-FFF2-40B4-BE49-F238E27FC236}">
                <a16:creationId xmlns:a16="http://schemas.microsoft.com/office/drawing/2014/main" id="{EC7C1A1D-6DDD-EC4C-A471-BC987E62AF24}"/>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6B99E9E7-3018-2C40-81C0-58A22FB1D2C8}"/>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379398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7EA2-2B79-6442-81DF-76D0FB425F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F7A7BEB8-8768-FB4C-A776-A67AECD8E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65C4E64A-F6E3-284A-835A-7B28F6A91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7A8A14-2044-6049-A956-C0B58916F294}"/>
              </a:ext>
            </a:extLst>
          </p:cNvPr>
          <p:cNvSpPr>
            <a:spLocks noGrp="1"/>
          </p:cNvSpPr>
          <p:nvPr>
            <p:ph type="dt" sz="half" idx="10"/>
          </p:nvPr>
        </p:nvSpPr>
        <p:spPr/>
        <p:txBody>
          <a:bodyPr/>
          <a:lstStyle/>
          <a:p>
            <a:fld id="{5069B1AA-F19E-2B4A-9D86-210F712046F5}" type="datetimeFigureOut">
              <a:rPr lang="en-PL" smtClean="0"/>
              <a:t>12/07/2022</a:t>
            </a:fld>
            <a:endParaRPr lang="en-PL"/>
          </a:p>
        </p:txBody>
      </p:sp>
      <p:sp>
        <p:nvSpPr>
          <p:cNvPr id="6" name="Footer Placeholder 5">
            <a:extLst>
              <a:ext uri="{FF2B5EF4-FFF2-40B4-BE49-F238E27FC236}">
                <a16:creationId xmlns:a16="http://schemas.microsoft.com/office/drawing/2014/main" id="{2E19FD52-3425-324D-8F01-5DB0F983159C}"/>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CCAE14E5-296D-754B-8BD6-2DFEAF64E535}"/>
              </a:ext>
            </a:extLst>
          </p:cNvPr>
          <p:cNvSpPr>
            <a:spLocks noGrp="1"/>
          </p:cNvSpPr>
          <p:nvPr>
            <p:ph type="sldNum" sz="quarter" idx="12"/>
          </p:nvPr>
        </p:nvSpPr>
        <p:spPr/>
        <p:txBody>
          <a:bodyPr/>
          <a:lstStyle/>
          <a:p>
            <a:fld id="{93C26528-BED4-4F47-8616-2095B10BB33E}" type="slidenum">
              <a:rPr lang="en-PL" smtClean="0"/>
              <a:t>‹#›</a:t>
            </a:fld>
            <a:endParaRPr lang="en-PL"/>
          </a:p>
        </p:txBody>
      </p:sp>
    </p:spTree>
    <p:extLst>
      <p:ext uri="{BB962C8B-B14F-4D97-AF65-F5344CB8AC3E}">
        <p14:creationId xmlns:p14="http://schemas.microsoft.com/office/powerpoint/2010/main" val="11808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7F787-AEE2-1B4E-89AD-5511A3B07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84628EF8-08C6-3F4A-9078-979AF34DA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9A599CB4-31F2-AE43-96C5-765CC61CC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9B1AA-F19E-2B4A-9D86-210F712046F5}" type="datetimeFigureOut">
              <a:rPr lang="en-PL" smtClean="0"/>
              <a:t>12/07/2022</a:t>
            </a:fld>
            <a:endParaRPr lang="en-PL"/>
          </a:p>
        </p:txBody>
      </p:sp>
      <p:sp>
        <p:nvSpPr>
          <p:cNvPr id="5" name="Footer Placeholder 4">
            <a:extLst>
              <a:ext uri="{FF2B5EF4-FFF2-40B4-BE49-F238E27FC236}">
                <a16:creationId xmlns:a16="http://schemas.microsoft.com/office/drawing/2014/main" id="{A47BB234-9553-9F45-AFDA-F90D4178E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B8D23485-B49A-9E43-9C2D-B3E787BB0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26528-BED4-4F47-8616-2095B10BB33E}" type="slidenum">
              <a:rPr lang="en-PL" smtClean="0"/>
              <a:t>‹#›</a:t>
            </a:fld>
            <a:endParaRPr lang="en-PL"/>
          </a:p>
        </p:txBody>
      </p:sp>
    </p:spTree>
    <p:extLst>
      <p:ext uri="{BB962C8B-B14F-4D97-AF65-F5344CB8AC3E}">
        <p14:creationId xmlns:p14="http://schemas.microsoft.com/office/powerpoint/2010/main" val="71886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3CEE80-D8FF-5C42-BA92-435F5A781811}"/>
              </a:ext>
            </a:extLst>
          </p:cNvPr>
          <p:cNvSpPr>
            <a:spLocks noGrp="1"/>
          </p:cNvSpPr>
          <p:nvPr>
            <p:ph type="title"/>
          </p:nvPr>
        </p:nvSpPr>
        <p:spPr>
          <a:xfrm>
            <a:off x="838200" y="2766218"/>
            <a:ext cx="10515600" cy="1325563"/>
          </a:xfrm>
        </p:spPr>
        <p:txBody>
          <a:bodyPr>
            <a:normAutofit/>
          </a:bodyPr>
          <a:lstStyle/>
          <a:p>
            <a:pPr algn="ctr"/>
            <a:r>
              <a:rPr lang="pl-PL" sz="5000" b="1" dirty="0">
                <a:solidFill>
                  <a:srgbClr val="6C10B9"/>
                </a:solidFill>
                <a:latin typeface="Poppins" pitchFamily="2" charset="77"/>
                <a:cs typeface="Poppins" pitchFamily="2" charset="77"/>
              </a:rPr>
              <a:t>Spring Workshop </a:t>
            </a:r>
            <a:r>
              <a:rPr lang="pl-PL" sz="5000" b="1" baseline="-25000" dirty="0">
                <a:solidFill>
                  <a:srgbClr val="6C10B9"/>
                </a:solidFill>
                <a:latin typeface="Poppins" pitchFamily="2" charset="77"/>
                <a:cs typeface="Poppins" pitchFamily="2" charset="77"/>
              </a:rPr>
              <a:t>with Adrian</a:t>
            </a:r>
            <a:endParaRPr lang="en-PL" sz="5000" b="1" baseline="-25000" dirty="0">
              <a:solidFill>
                <a:srgbClr val="6C10B9"/>
              </a:solidFill>
              <a:latin typeface="Poppins" pitchFamily="2" charset="77"/>
              <a:cs typeface="Poppins" pitchFamily="2" charset="77"/>
            </a:endParaRPr>
          </a:p>
        </p:txBody>
      </p:sp>
    </p:spTree>
    <p:extLst>
      <p:ext uri="{BB962C8B-B14F-4D97-AF65-F5344CB8AC3E}">
        <p14:creationId xmlns:p14="http://schemas.microsoft.com/office/powerpoint/2010/main" val="253231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485B-AFBB-2D4D-8F98-7BD0600D716C}"/>
              </a:ext>
            </a:extLst>
          </p:cNvPr>
          <p:cNvSpPr>
            <a:spLocks noGrp="1"/>
          </p:cNvSpPr>
          <p:nvPr>
            <p:ph type="title"/>
          </p:nvPr>
        </p:nvSpPr>
        <p:spPr/>
        <p:txBody>
          <a:bodyPr/>
          <a:lstStyle/>
          <a:p>
            <a:r>
              <a:rPr lang="en-PL" dirty="0"/>
              <a:t>Bootstrapping Spring Boot App</a:t>
            </a:r>
          </a:p>
        </p:txBody>
      </p:sp>
      <p:sp>
        <p:nvSpPr>
          <p:cNvPr id="3" name="Content Placeholder 2">
            <a:extLst>
              <a:ext uri="{FF2B5EF4-FFF2-40B4-BE49-F238E27FC236}">
                <a16:creationId xmlns:a16="http://schemas.microsoft.com/office/drawing/2014/main" id="{EC82DF05-400E-8BE2-7C9A-1EF696CAA20F}"/>
              </a:ext>
            </a:extLst>
          </p:cNvPr>
          <p:cNvSpPr>
            <a:spLocks noGrp="1"/>
          </p:cNvSpPr>
          <p:nvPr>
            <p:ph idx="1"/>
          </p:nvPr>
        </p:nvSpPr>
        <p:spPr/>
        <p:txBody>
          <a:bodyPr>
            <a:normAutofit/>
          </a:bodyPr>
          <a:lstStyle/>
          <a:p>
            <a:pPr marL="0" indent="0">
              <a:buNone/>
            </a:pPr>
            <a:r>
              <a:rPr lang="en-GB" dirty="0"/>
              <a:t>Spring Boot </a:t>
            </a:r>
            <a:r>
              <a:rPr lang="en-GB" dirty="0" err="1"/>
              <a:t>Initializr</a:t>
            </a:r>
            <a:endParaRPr lang="en-GB" dirty="0"/>
          </a:p>
          <a:p>
            <a:pPr lvl="1"/>
            <a:r>
              <a:rPr lang="en-GB" dirty="0"/>
              <a:t>https://start.spring.io</a:t>
            </a:r>
          </a:p>
          <a:p>
            <a:pPr lvl="1"/>
            <a:endParaRPr lang="en-GB" dirty="0"/>
          </a:p>
          <a:p>
            <a:pPr marL="0" indent="0">
              <a:buNone/>
            </a:pPr>
            <a:r>
              <a:rPr lang="en-GB" dirty="0"/>
              <a:t>Spring Boot Starters list</a:t>
            </a:r>
          </a:p>
          <a:p>
            <a:pPr lvl="1"/>
            <a:r>
              <a:rPr lang="en-GB" dirty="0"/>
              <a:t>https://</a:t>
            </a:r>
            <a:r>
              <a:rPr lang="en-GB" dirty="0" err="1"/>
              <a:t>docs.spring.io</a:t>
            </a:r>
            <a:r>
              <a:rPr lang="en-GB" dirty="0"/>
              <a:t>/spring-boot/docs/current/reference/</a:t>
            </a:r>
            <a:r>
              <a:rPr lang="en-GB" dirty="0" err="1"/>
              <a:t>htmlsingle</a:t>
            </a:r>
            <a:r>
              <a:rPr lang="en-GB" dirty="0"/>
              <a:t>/#</a:t>
            </a:r>
            <a:r>
              <a:rPr lang="en-GB" dirty="0" err="1"/>
              <a:t>using.build-systems.starters</a:t>
            </a:r>
            <a:endParaRPr lang="en-GB" dirty="0"/>
          </a:p>
          <a:p>
            <a:pPr marL="0" indent="0">
              <a:buNone/>
            </a:pPr>
            <a:endParaRPr lang="en-GB" dirty="0"/>
          </a:p>
        </p:txBody>
      </p:sp>
    </p:spTree>
    <p:extLst>
      <p:ext uri="{BB962C8B-B14F-4D97-AF65-F5344CB8AC3E}">
        <p14:creationId xmlns:p14="http://schemas.microsoft.com/office/powerpoint/2010/main" val="309724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DBD0-C685-085C-B7CD-0D994AF1D2EE}"/>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Agenda</a:t>
            </a:r>
          </a:p>
        </p:txBody>
      </p:sp>
      <p:sp>
        <p:nvSpPr>
          <p:cNvPr id="3" name="Content Placeholder 2">
            <a:extLst>
              <a:ext uri="{FF2B5EF4-FFF2-40B4-BE49-F238E27FC236}">
                <a16:creationId xmlns:a16="http://schemas.microsoft.com/office/drawing/2014/main" id="{475AABC1-124E-0D5A-0121-5E1076683194}"/>
              </a:ext>
            </a:extLst>
          </p:cNvPr>
          <p:cNvSpPr>
            <a:spLocks noGrp="1"/>
          </p:cNvSpPr>
          <p:nvPr>
            <p:ph idx="1"/>
          </p:nvPr>
        </p:nvSpPr>
        <p:spPr>
          <a:xfrm>
            <a:off x="838200" y="1825625"/>
            <a:ext cx="4811829" cy="4351338"/>
          </a:xfrm>
        </p:spPr>
        <p:txBody>
          <a:bodyPr>
            <a:normAutofit/>
          </a:bodyPr>
          <a:lstStyle/>
          <a:p>
            <a:pPr marL="514350" indent="-514350">
              <a:buFont typeface="+mj-lt"/>
              <a:buAutoNum type="arabicPeriod"/>
            </a:pPr>
            <a:r>
              <a:rPr lang="en-PL" sz="1800" dirty="0"/>
              <a:t>Why to use any framework like </a:t>
            </a:r>
            <a:r>
              <a:rPr lang="en-PL" sz="1800" dirty="0">
                <a:solidFill>
                  <a:srgbClr val="6C10B9"/>
                </a:solidFill>
              </a:rPr>
              <a:t>Spring</a:t>
            </a:r>
            <a:r>
              <a:rPr lang="en-PL" sz="1800" dirty="0"/>
              <a:t>?</a:t>
            </a:r>
          </a:p>
          <a:p>
            <a:pPr marL="514350" indent="-514350">
              <a:buFont typeface="+mj-lt"/>
              <a:buAutoNum type="arabicPeriod"/>
            </a:pPr>
            <a:r>
              <a:rPr lang="en-PL" sz="1800" dirty="0"/>
              <a:t>What is </a:t>
            </a:r>
            <a:r>
              <a:rPr lang="en-PL" sz="1800" dirty="0">
                <a:solidFill>
                  <a:srgbClr val="6C10B9"/>
                </a:solidFill>
              </a:rPr>
              <a:t>Spring Framework</a:t>
            </a:r>
            <a:r>
              <a:rPr lang="en-PL" sz="1800" dirty="0"/>
              <a:t>?</a:t>
            </a:r>
          </a:p>
          <a:p>
            <a:pPr marL="514350" indent="-514350">
              <a:buFont typeface="+mj-lt"/>
              <a:buAutoNum type="arabicPeriod"/>
            </a:pPr>
            <a:r>
              <a:rPr lang="en-PL" sz="1800" dirty="0"/>
              <a:t>What is </a:t>
            </a:r>
            <a:r>
              <a:rPr lang="en-PL" sz="1800" dirty="0">
                <a:solidFill>
                  <a:srgbClr val="6C10B9"/>
                </a:solidFill>
              </a:rPr>
              <a:t>Spring Boot</a:t>
            </a:r>
            <a:r>
              <a:rPr lang="en-PL" sz="1800" dirty="0"/>
              <a:t>?</a:t>
            </a:r>
          </a:p>
          <a:p>
            <a:pPr marL="514350" indent="-514350">
              <a:buFont typeface="+mj-lt"/>
              <a:buAutoNum type="arabicPeriod"/>
            </a:pPr>
            <a:r>
              <a:rPr lang="en-PL" sz="1800"/>
              <a:t>Inversion Of Control &amp; Dependency Injection</a:t>
            </a:r>
            <a:endParaRPr lang="en-PL" sz="1800" dirty="0"/>
          </a:p>
          <a:p>
            <a:pPr marL="514350" indent="-514350">
              <a:buFont typeface="+mj-lt"/>
              <a:buAutoNum type="arabicPeriod"/>
            </a:pPr>
            <a:r>
              <a:rPr lang="en-PL" sz="1800" dirty="0"/>
              <a:t>Spring Container</a:t>
            </a:r>
          </a:p>
          <a:p>
            <a:pPr marL="514350" indent="-514350">
              <a:buFont typeface="+mj-lt"/>
              <a:buAutoNum type="arabicPeriod"/>
            </a:pPr>
            <a:r>
              <a:rPr lang="en-PL" sz="1800" dirty="0"/>
              <a:t>Spring Bean</a:t>
            </a:r>
          </a:p>
          <a:p>
            <a:pPr marL="514350" indent="-514350">
              <a:buFont typeface="+mj-lt"/>
              <a:buAutoNum type="arabicPeriod"/>
            </a:pPr>
            <a:r>
              <a:rPr lang="en-PL" sz="1800" dirty="0"/>
              <a:t>Bootstrapping </a:t>
            </a:r>
            <a:r>
              <a:rPr lang="en-PL" sz="1800" dirty="0">
                <a:solidFill>
                  <a:srgbClr val="6C10B9"/>
                </a:solidFill>
              </a:rPr>
              <a:t>Spring Boot </a:t>
            </a:r>
            <a:r>
              <a:rPr lang="en-PL" sz="1800" dirty="0"/>
              <a:t>App</a:t>
            </a:r>
          </a:p>
          <a:p>
            <a:pPr marL="0" indent="0">
              <a:buNone/>
            </a:pPr>
            <a:endParaRPr lang="en-PL" sz="1800" dirty="0"/>
          </a:p>
          <a:p>
            <a:pPr marL="514350" indent="-514350">
              <a:buFont typeface="+mj-lt"/>
              <a:buAutoNum type="arabicPeriod"/>
            </a:pPr>
            <a:endParaRPr lang="en-PL" sz="1800" dirty="0"/>
          </a:p>
        </p:txBody>
      </p:sp>
      <p:sp>
        <p:nvSpPr>
          <p:cNvPr id="4" name="Content Placeholder 2">
            <a:extLst>
              <a:ext uri="{FF2B5EF4-FFF2-40B4-BE49-F238E27FC236}">
                <a16:creationId xmlns:a16="http://schemas.microsoft.com/office/drawing/2014/main" id="{C354F95E-4F23-43DB-A815-038BC8E32C5A}"/>
              </a:ext>
            </a:extLst>
          </p:cNvPr>
          <p:cNvSpPr txBox="1">
            <a:spLocks/>
          </p:cNvSpPr>
          <p:nvPr/>
        </p:nvSpPr>
        <p:spPr>
          <a:xfrm>
            <a:off x="6541973" y="1841701"/>
            <a:ext cx="48118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L" sz="1800" dirty="0"/>
              <a:t>6. Digging into code</a:t>
            </a:r>
          </a:p>
          <a:p>
            <a:pPr marL="857250" lvl="1" indent="-400050">
              <a:buFont typeface="+mj-lt"/>
              <a:buAutoNum type="romanLcPeriod"/>
            </a:pPr>
            <a:r>
              <a:rPr lang="en-GB" sz="1300" dirty="0"/>
              <a:t>Code structure</a:t>
            </a:r>
          </a:p>
          <a:p>
            <a:pPr marL="857250" lvl="1" indent="-400050">
              <a:buFont typeface="+mj-lt"/>
              <a:buAutoNum type="romanLcPeriod"/>
            </a:pPr>
            <a:r>
              <a:rPr lang="en-GB" sz="1300" dirty="0"/>
              <a:t>Gradle + Gradle tasks</a:t>
            </a:r>
          </a:p>
          <a:p>
            <a:pPr marL="857250" lvl="1" indent="-400050">
              <a:buFont typeface="+mj-lt"/>
              <a:buAutoNum type="romanLcPeriod"/>
            </a:pPr>
            <a:r>
              <a:rPr lang="en-GB" sz="1300" dirty="0"/>
              <a:t>@</a:t>
            </a:r>
            <a:r>
              <a:rPr lang="en-GB" sz="1300" dirty="0" err="1"/>
              <a:t>SpringBootApplication</a:t>
            </a:r>
            <a:endParaRPr lang="en-GB" sz="1300" dirty="0"/>
          </a:p>
          <a:p>
            <a:pPr marL="857250" lvl="1" indent="-400050">
              <a:buFont typeface="+mj-lt"/>
              <a:buAutoNum type="romanLcPeriod"/>
            </a:pPr>
            <a:r>
              <a:rPr lang="en-GB" sz="1300" dirty="0">
                <a:solidFill>
                  <a:srgbClr val="6C10B9"/>
                </a:solidFill>
              </a:rPr>
              <a:t>Spring Boot</a:t>
            </a:r>
            <a:r>
              <a:rPr lang="en-GB" sz="1300" dirty="0"/>
              <a:t> actuator</a:t>
            </a:r>
          </a:p>
          <a:p>
            <a:pPr marL="857250" lvl="1" indent="-400050">
              <a:buFont typeface="+mj-lt"/>
              <a:buAutoNum type="romanLcPeriod"/>
            </a:pPr>
            <a:r>
              <a:rPr lang="en-GB" sz="1300" dirty="0"/>
              <a:t>API endpoint</a:t>
            </a:r>
          </a:p>
          <a:p>
            <a:pPr marL="857250" lvl="1" indent="-400050">
              <a:buFont typeface="+mj-lt"/>
              <a:buAutoNum type="romanLcPeriod"/>
            </a:pPr>
            <a:r>
              <a:rPr lang="en-GB" sz="1300" dirty="0">
                <a:solidFill>
                  <a:srgbClr val="6C10B9"/>
                </a:solidFill>
              </a:rPr>
              <a:t>Spring </a:t>
            </a:r>
            <a:r>
              <a:rPr lang="en-GB" sz="1300" dirty="0" err="1">
                <a:solidFill>
                  <a:srgbClr val="6C10B9"/>
                </a:solidFill>
              </a:rPr>
              <a:t>DevTools</a:t>
            </a:r>
            <a:endParaRPr lang="en-GB" sz="1300" dirty="0">
              <a:solidFill>
                <a:srgbClr val="6C10B9"/>
              </a:solidFill>
            </a:endParaRPr>
          </a:p>
          <a:p>
            <a:pPr marL="857250" lvl="1" indent="-400050">
              <a:buFont typeface="+mj-lt"/>
              <a:buAutoNum type="romanLcPeriod"/>
            </a:pPr>
            <a:r>
              <a:rPr lang="en-GB" sz="1300" dirty="0"/>
              <a:t>App configuration – application properties</a:t>
            </a:r>
          </a:p>
          <a:p>
            <a:pPr marL="857250" lvl="1" indent="-400050">
              <a:buFont typeface="+mj-lt"/>
              <a:buAutoNum type="romanLcPeriod"/>
            </a:pPr>
            <a:r>
              <a:rPr lang="en-GB" sz="1300" dirty="0"/>
              <a:t>Bean types and creation</a:t>
            </a:r>
          </a:p>
          <a:p>
            <a:pPr marL="857250" lvl="1" indent="-400050">
              <a:buFont typeface="+mj-lt"/>
              <a:buAutoNum type="romanLcPeriod"/>
            </a:pPr>
            <a:r>
              <a:rPr lang="en-GB" sz="1300" dirty="0"/>
              <a:t>Dependency injection</a:t>
            </a:r>
          </a:p>
          <a:p>
            <a:pPr marL="857250" lvl="1" indent="-400050">
              <a:buFont typeface="+mj-lt"/>
              <a:buAutoNum type="romanLcPeriod"/>
            </a:pPr>
            <a:r>
              <a:rPr lang="en-GB" sz="1300" dirty="0"/>
              <a:t>Controller – Service – Repository architecture</a:t>
            </a:r>
          </a:p>
          <a:p>
            <a:pPr marL="1314450" lvl="2" indent="-400050">
              <a:buFont typeface="+mj-lt"/>
              <a:buAutoNum type="romanLcPeriod"/>
            </a:pPr>
            <a:r>
              <a:rPr lang="en-GB" sz="1200" dirty="0">
                <a:solidFill>
                  <a:srgbClr val="6C10B9"/>
                </a:solidFill>
              </a:rPr>
              <a:t>Spring Data</a:t>
            </a:r>
          </a:p>
          <a:p>
            <a:pPr marL="1314450" lvl="2" indent="-400050">
              <a:buFont typeface="+mj-lt"/>
              <a:buAutoNum type="romanLcPeriod"/>
            </a:pPr>
            <a:r>
              <a:rPr lang="en-GB" sz="1200" dirty="0"/>
              <a:t>Rest Exception Handler</a:t>
            </a:r>
          </a:p>
          <a:p>
            <a:pPr marL="1314450" lvl="2" indent="-400050">
              <a:buFont typeface="+mj-lt"/>
              <a:buAutoNum type="romanLcPeriod"/>
            </a:pPr>
            <a:r>
              <a:rPr lang="en-GB" sz="1200" dirty="0"/>
              <a:t>Transactional service</a:t>
            </a:r>
          </a:p>
          <a:p>
            <a:pPr marL="857250" lvl="1" indent="-400050">
              <a:buFont typeface="+mj-lt"/>
              <a:buAutoNum type="romanLcPeriod"/>
            </a:pPr>
            <a:r>
              <a:rPr lang="en-GB" sz="1300" dirty="0"/>
              <a:t>Controller Tests</a:t>
            </a:r>
          </a:p>
          <a:p>
            <a:pPr lvl="1"/>
            <a:endParaRPr lang="en-GB" sz="1300" dirty="0"/>
          </a:p>
        </p:txBody>
      </p:sp>
    </p:spTree>
    <p:extLst>
      <p:ext uri="{BB962C8B-B14F-4D97-AF65-F5344CB8AC3E}">
        <p14:creationId xmlns:p14="http://schemas.microsoft.com/office/powerpoint/2010/main" val="214307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6842-79C5-AE5A-68DC-94501DBB332C}"/>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Why to use any framework like Spring?</a:t>
            </a:r>
          </a:p>
        </p:txBody>
      </p:sp>
      <p:sp>
        <p:nvSpPr>
          <p:cNvPr id="3" name="Content Placeholder 2">
            <a:extLst>
              <a:ext uri="{FF2B5EF4-FFF2-40B4-BE49-F238E27FC236}">
                <a16:creationId xmlns:a16="http://schemas.microsoft.com/office/drawing/2014/main" id="{079B6FA1-1C54-8E73-F2F2-986998D35A1E}"/>
              </a:ext>
            </a:extLst>
          </p:cNvPr>
          <p:cNvSpPr>
            <a:spLocks noGrp="1"/>
          </p:cNvSpPr>
          <p:nvPr>
            <p:ph idx="1"/>
          </p:nvPr>
        </p:nvSpPr>
        <p:spPr>
          <a:xfrm>
            <a:off x="838200" y="2221710"/>
            <a:ext cx="10515600" cy="1959690"/>
          </a:xfrm>
        </p:spPr>
        <p:txBody>
          <a:bodyPr>
            <a:normAutofit/>
          </a:bodyPr>
          <a:lstStyle/>
          <a:p>
            <a:pPr algn="just"/>
            <a:r>
              <a:rPr lang="en-GB" sz="2200" dirty="0"/>
              <a:t>Helps us focus on the core task rather than the boilerplate associated with it.</a:t>
            </a:r>
          </a:p>
          <a:p>
            <a:pPr algn="just"/>
            <a:r>
              <a:rPr lang="en-GB" sz="2200" dirty="0"/>
              <a:t>Brings together years of wisdom in the form of design patterns.</a:t>
            </a:r>
          </a:p>
          <a:p>
            <a:pPr algn="just"/>
            <a:r>
              <a:rPr lang="en-GB" sz="2200" dirty="0"/>
              <a:t>Helps us adhere to the industry.</a:t>
            </a:r>
          </a:p>
          <a:p>
            <a:pPr algn="just"/>
            <a:r>
              <a:rPr lang="en-GB" sz="2200" dirty="0"/>
              <a:t>Brings down the total cost of ownership for the application.</a:t>
            </a:r>
          </a:p>
        </p:txBody>
      </p:sp>
      <p:sp>
        <p:nvSpPr>
          <p:cNvPr id="4" name="TextBox 3">
            <a:extLst>
              <a:ext uri="{FF2B5EF4-FFF2-40B4-BE49-F238E27FC236}">
                <a16:creationId xmlns:a16="http://schemas.microsoft.com/office/drawing/2014/main" id="{DBF92BA9-1AD0-63A9-AE1C-7A091AA3A554}"/>
              </a:ext>
            </a:extLst>
          </p:cNvPr>
          <p:cNvSpPr txBox="1"/>
          <p:nvPr/>
        </p:nvSpPr>
        <p:spPr>
          <a:xfrm>
            <a:off x="6934200" y="4181399"/>
            <a:ext cx="5257800" cy="246221"/>
          </a:xfrm>
          <a:prstGeom prst="rect">
            <a:avLst/>
          </a:prstGeom>
          <a:noFill/>
        </p:spPr>
        <p:txBody>
          <a:bodyPr wrap="square" rtlCol="0">
            <a:spAutoFit/>
          </a:bodyPr>
          <a:lstStyle/>
          <a:p>
            <a:pPr algn="ctr"/>
            <a:r>
              <a:rPr lang="en-PL" sz="1000" dirty="0">
                <a:solidFill>
                  <a:schemeClr val="tx1">
                    <a:lumMod val="50000"/>
                    <a:lumOff val="50000"/>
                  </a:schemeClr>
                </a:solidFill>
              </a:rPr>
              <a:t>Source: </a:t>
            </a:r>
            <a:r>
              <a:rPr lang="en-GB" sz="1000" dirty="0">
                <a:solidFill>
                  <a:schemeClr val="tx1">
                    <a:lumMod val="50000"/>
                    <a:lumOff val="50000"/>
                  </a:schemeClr>
                </a:solidFill>
              </a:rPr>
              <a:t>https://</a:t>
            </a:r>
            <a:r>
              <a:rPr lang="en-GB" sz="1000" dirty="0" err="1">
                <a:solidFill>
                  <a:schemeClr val="tx1">
                    <a:lumMod val="50000"/>
                    <a:lumOff val="50000"/>
                  </a:schemeClr>
                </a:solidFill>
              </a:rPr>
              <a:t>www.baeldung.com</a:t>
            </a:r>
            <a:r>
              <a:rPr lang="en-GB" sz="1000" dirty="0">
                <a:solidFill>
                  <a:schemeClr val="tx1">
                    <a:lumMod val="50000"/>
                    <a:lumOff val="50000"/>
                  </a:schemeClr>
                </a:solidFill>
              </a:rPr>
              <a:t>/spring-why-to-choose</a:t>
            </a:r>
            <a:endParaRPr lang="en-PL" sz="1000" dirty="0">
              <a:solidFill>
                <a:schemeClr val="tx1">
                  <a:lumMod val="50000"/>
                  <a:lumOff val="50000"/>
                </a:schemeClr>
              </a:solidFill>
            </a:endParaRPr>
          </a:p>
        </p:txBody>
      </p:sp>
    </p:spTree>
    <p:extLst>
      <p:ext uri="{BB962C8B-B14F-4D97-AF65-F5344CB8AC3E}">
        <p14:creationId xmlns:p14="http://schemas.microsoft.com/office/powerpoint/2010/main" val="159260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4A26-8735-68F4-5ED1-7C66209A1193}"/>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What is Spring Framework?</a:t>
            </a:r>
          </a:p>
        </p:txBody>
      </p:sp>
      <p:sp>
        <p:nvSpPr>
          <p:cNvPr id="3" name="Content Placeholder 2">
            <a:extLst>
              <a:ext uri="{FF2B5EF4-FFF2-40B4-BE49-F238E27FC236}">
                <a16:creationId xmlns:a16="http://schemas.microsoft.com/office/drawing/2014/main" id="{CB03B476-E247-99BC-2034-CFCBD1B0C1AC}"/>
              </a:ext>
            </a:extLst>
          </p:cNvPr>
          <p:cNvSpPr>
            <a:spLocks noGrp="1"/>
          </p:cNvSpPr>
          <p:nvPr>
            <p:ph idx="1"/>
          </p:nvPr>
        </p:nvSpPr>
        <p:spPr/>
        <p:txBody>
          <a:bodyPr>
            <a:normAutofit/>
          </a:bodyPr>
          <a:lstStyle/>
          <a:p>
            <a:pPr marL="0" indent="0">
              <a:buNone/>
            </a:pPr>
            <a:r>
              <a:rPr lang="en-GB" sz="2000" dirty="0"/>
              <a:t>The </a:t>
            </a:r>
            <a:r>
              <a:rPr lang="en-GB" sz="2000" dirty="0">
                <a:solidFill>
                  <a:srgbClr val="6C10B9"/>
                </a:solidFill>
              </a:rPr>
              <a:t>Spring Framework</a:t>
            </a:r>
            <a:r>
              <a:rPr lang="en-GB" sz="2000" dirty="0"/>
              <a:t> provides a comprehensive programming and configuration model for modern Java-based enterprise applications - on any kind of deployment platform.</a:t>
            </a:r>
          </a:p>
          <a:p>
            <a:pPr marL="0" indent="0">
              <a:buNone/>
            </a:pPr>
            <a:r>
              <a:rPr lang="en-GB" sz="2000" dirty="0"/>
              <a:t>A key element of </a:t>
            </a:r>
            <a:r>
              <a:rPr lang="en-GB" sz="2000" dirty="0">
                <a:solidFill>
                  <a:srgbClr val="6C10B9"/>
                </a:solidFill>
              </a:rPr>
              <a:t>Spring</a:t>
            </a:r>
            <a:r>
              <a:rPr lang="en-GB" sz="2000" dirty="0"/>
              <a:t> is infrastructural support at the application level: </a:t>
            </a:r>
            <a:r>
              <a:rPr lang="en-GB" sz="2000" dirty="0">
                <a:solidFill>
                  <a:srgbClr val="6C10B9"/>
                </a:solidFill>
              </a:rPr>
              <a:t>Spring</a:t>
            </a:r>
            <a:r>
              <a:rPr lang="en-GB" sz="2000" dirty="0"/>
              <a:t> focuses on the "plumbing" of enterprise applications so that teams can focus on application-level business logic, without unnecessary ties to specific deployment environments.</a:t>
            </a:r>
          </a:p>
          <a:p>
            <a:pPr marL="0" indent="0">
              <a:buNone/>
            </a:pPr>
            <a:endParaRPr lang="en-GB" sz="1800" dirty="0"/>
          </a:p>
          <a:p>
            <a:pPr marL="0" indent="0">
              <a:buNone/>
            </a:pPr>
            <a:r>
              <a:rPr lang="en-GB" sz="1800" dirty="0"/>
              <a:t>Features:</a:t>
            </a:r>
          </a:p>
          <a:p>
            <a:r>
              <a:rPr lang="en-GB" sz="1600" dirty="0"/>
              <a:t>Core technologies: dependency injection, events, resources, i18n, validation, data binding, type conversion, </a:t>
            </a:r>
            <a:r>
              <a:rPr lang="en-GB" sz="1600" dirty="0" err="1"/>
              <a:t>SpEL</a:t>
            </a:r>
            <a:r>
              <a:rPr lang="en-GB" sz="1600" dirty="0"/>
              <a:t>, AOP. </a:t>
            </a:r>
          </a:p>
          <a:p>
            <a:r>
              <a:rPr lang="en-GB" sz="1600" dirty="0"/>
              <a:t>Testing: mock objects, </a:t>
            </a:r>
            <a:r>
              <a:rPr lang="en-GB" sz="1600" dirty="0" err="1"/>
              <a:t>TestContext</a:t>
            </a:r>
            <a:r>
              <a:rPr lang="en-GB" sz="1600" dirty="0"/>
              <a:t> framework, Spring MVC Test, </a:t>
            </a:r>
            <a:r>
              <a:rPr lang="en-GB" sz="1600" dirty="0" err="1"/>
              <a:t>WebTestClient</a:t>
            </a:r>
            <a:r>
              <a:rPr lang="en-GB" sz="1600" dirty="0"/>
              <a:t>. </a:t>
            </a:r>
          </a:p>
          <a:p>
            <a:r>
              <a:rPr lang="en-GB" sz="1600" dirty="0"/>
              <a:t>Data Access: transactions, DAO support, JDBC, ORM, Marshalling XML. </a:t>
            </a:r>
          </a:p>
          <a:p>
            <a:r>
              <a:rPr lang="en-GB" sz="1600" dirty="0"/>
              <a:t>Spring MVC and Spring </a:t>
            </a:r>
            <a:r>
              <a:rPr lang="en-GB" sz="1600" dirty="0" err="1"/>
              <a:t>WebFlux</a:t>
            </a:r>
            <a:r>
              <a:rPr lang="en-GB" sz="1600" dirty="0"/>
              <a:t> web frameworks. </a:t>
            </a:r>
          </a:p>
          <a:p>
            <a:r>
              <a:rPr lang="en-GB" sz="1600" dirty="0"/>
              <a:t>Integration: remoting, JMS, JCA, JMX, email, tasks, scheduling, cache. </a:t>
            </a:r>
            <a:endParaRPr lang="en-PL" sz="1600" dirty="0"/>
          </a:p>
        </p:txBody>
      </p:sp>
      <p:sp>
        <p:nvSpPr>
          <p:cNvPr id="4" name="TextBox 3">
            <a:extLst>
              <a:ext uri="{FF2B5EF4-FFF2-40B4-BE49-F238E27FC236}">
                <a16:creationId xmlns:a16="http://schemas.microsoft.com/office/drawing/2014/main" id="{7B563D9C-7B8C-600B-3C2D-B9A73227CD5F}"/>
              </a:ext>
            </a:extLst>
          </p:cNvPr>
          <p:cNvSpPr txBox="1"/>
          <p:nvPr/>
        </p:nvSpPr>
        <p:spPr>
          <a:xfrm>
            <a:off x="6934200" y="6176963"/>
            <a:ext cx="5257800" cy="246221"/>
          </a:xfrm>
          <a:prstGeom prst="rect">
            <a:avLst/>
          </a:prstGeom>
          <a:noFill/>
        </p:spPr>
        <p:txBody>
          <a:bodyPr wrap="square" rtlCol="0">
            <a:spAutoFit/>
          </a:bodyPr>
          <a:lstStyle/>
          <a:p>
            <a:pPr algn="ctr"/>
            <a:r>
              <a:rPr lang="en-PL" sz="1000" dirty="0">
                <a:solidFill>
                  <a:schemeClr val="tx1">
                    <a:lumMod val="50000"/>
                    <a:lumOff val="50000"/>
                  </a:schemeClr>
                </a:solidFill>
              </a:rPr>
              <a:t>Source: </a:t>
            </a:r>
            <a:r>
              <a:rPr lang="en-GB" sz="1000" dirty="0">
                <a:solidFill>
                  <a:schemeClr val="tx1">
                    <a:lumMod val="50000"/>
                    <a:lumOff val="50000"/>
                  </a:schemeClr>
                </a:solidFill>
              </a:rPr>
              <a:t>https://</a:t>
            </a:r>
            <a:r>
              <a:rPr lang="en-GB" sz="1000" dirty="0" err="1">
                <a:solidFill>
                  <a:schemeClr val="tx1">
                    <a:lumMod val="50000"/>
                    <a:lumOff val="50000"/>
                  </a:schemeClr>
                </a:solidFill>
              </a:rPr>
              <a:t>spring.io</a:t>
            </a:r>
            <a:r>
              <a:rPr lang="en-GB" sz="1000" dirty="0">
                <a:solidFill>
                  <a:schemeClr val="tx1">
                    <a:lumMod val="50000"/>
                    <a:lumOff val="50000"/>
                  </a:schemeClr>
                </a:solidFill>
              </a:rPr>
              <a:t>/projects/spring-framework</a:t>
            </a:r>
            <a:endParaRPr lang="en-PL" sz="1000" dirty="0">
              <a:solidFill>
                <a:schemeClr val="tx1">
                  <a:lumMod val="50000"/>
                  <a:lumOff val="50000"/>
                </a:schemeClr>
              </a:solidFill>
            </a:endParaRPr>
          </a:p>
        </p:txBody>
      </p:sp>
    </p:spTree>
    <p:extLst>
      <p:ext uri="{BB962C8B-B14F-4D97-AF65-F5344CB8AC3E}">
        <p14:creationId xmlns:p14="http://schemas.microsoft.com/office/powerpoint/2010/main" val="30160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A905-D58C-A610-1DD7-E09E0CF5D784}"/>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What is Spring Boot?</a:t>
            </a:r>
          </a:p>
        </p:txBody>
      </p:sp>
      <p:sp>
        <p:nvSpPr>
          <p:cNvPr id="3" name="Content Placeholder 2">
            <a:extLst>
              <a:ext uri="{FF2B5EF4-FFF2-40B4-BE49-F238E27FC236}">
                <a16:creationId xmlns:a16="http://schemas.microsoft.com/office/drawing/2014/main" id="{EFF7E83C-D949-F74E-0753-C004386B9C74}"/>
              </a:ext>
            </a:extLst>
          </p:cNvPr>
          <p:cNvSpPr>
            <a:spLocks noGrp="1"/>
          </p:cNvSpPr>
          <p:nvPr>
            <p:ph idx="1"/>
          </p:nvPr>
        </p:nvSpPr>
        <p:spPr/>
        <p:txBody>
          <a:bodyPr>
            <a:normAutofit/>
          </a:bodyPr>
          <a:lstStyle/>
          <a:p>
            <a:pPr marL="0" indent="0">
              <a:buNone/>
            </a:pPr>
            <a:r>
              <a:rPr lang="en-GB" sz="2000" dirty="0">
                <a:solidFill>
                  <a:srgbClr val="6C10B9"/>
                </a:solidFill>
              </a:rPr>
              <a:t>Spring Boot</a:t>
            </a:r>
            <a:r>
              <a:rPr lang="en-GB" sz="2000" dirty="0"/>
              <a:t> makes it easy to create stand-alone, production-grade </a:t>
            </a:r>
            <a:r>
              <a:rPr lang="en-GB" sz="2000" dirty="0">
                <a:solidFill>
                  <a:srgbClr val="6C10B9"/>
                </a:solidFill>
              </a:rPr>
              <a:t>Spring</a:t>
            </a:r>
            <a:r>
              <a:rPr lang="en-GB" sz="2000" dirty="0"/>
              <a:t> based Applications that you can "just run". </a:t>
            </a:r>
          </a:p>
          <a:p>
            <a:pPr marL="0" indent="0">
              <a:buNone/>
            </a:pPr>
            <a:r>
              <a:rPr lang="en-GB" sz="2000" dirty="0"/>
              <a:t>We take an opinionated view of the </a:t>
            </a:r>
            <a:r>
              <a:rPr lang="en-GB" sz="2000" dirty="0">
                <a:solidFill>
                  <a:srgbClr val="6C10B9"/>
                </a:solidFill>
              </a:rPr>
              <a:t>Spring</a:t>
            </a:r>
            <a:r>
              <a:rPr lang="en-GB" sz="2000" dirty="0"/>
              <a:t> platform and third-party libraries so you can get started with minimum fuss. Most </a:t>
            </a:r>
            <a:r>
              <a:rPr lang="en-GB" sz="2000" dirty="0">
                <a:solidFill>
                  <a:srgbClr val="6C10B9"/>
                </a:solidFill>
              </a:rPr>
              <a:t>Spring Boot</a:t>
            </a:r>
            <a:r>
              <a:rPr lang="en-GB" sz="2000" dirty="0"/>
              <a:t> applications need minimal </a:t>
            </a:r>
            <a:r>
              <a:rPr lang="en-GB" sz="2000" dirty="0">
                <a:solidFill>
                  <a:srgbClr val="6C10B9"/>
                </a:solidFill>
              </a:rPr>
              <a:t>Spring</a:t>
            </a:r>
            <a:r>
              <a:rPr lang="en-GB" sz="2000" dirty="0"/>
              <a:t> configuration.</a:t>
            </a:r>
          </a:p>
          <a:p>
            <a:pPr marL="0" indent="0">
              <a:buNone/>
            </a:pPr>
            <a:endParaRPr lang="en-GB" sz="1800" dirty="0"/>
          </a:p>
          <a:p>
            <a:pPr marL="0" indent="0">
              <a:buNone/>
            </a:pPr>
            <a:r>
              <a:rPr lang="en-PL" sz="2000" dirty="0"/>
              <a:t>Features:</a:t>
            </a:r>
          </a:p>
          <a:p>
            <a:r>
              <a:rPr lang="en-GB" sz="1600" dirty="0"/>
              <a:t>Create stand-alone Spring applications</a:t>
            </a:r>
          </a:p>
          <a:p>
            <a:r>
              <a:rPr lang="en-GB" sz="1600" dirty="0"/>
              <a:t>Embed Tomcat, Jetty or Undertow directly (no need to deploy WAR files)</a:t>
            </a:r>
          </a:p>
          <a:p>
            <a:r>
              <a:rPr lang="en-GB" sz="1600" dirty="0"/>
              <a:t>Provide opinionated 'starter' dependencies to simplify your build configuration</a:t>
            </a:r>
          </a:p>
          <a:p>
            <a:r>
              <a:rPr lang="en-GB" sz="1600" dirty="0"/>
              <a:t>Automatically configure Spring and 3rd party libraries whenever possible</a:t>
            </a:r>
          </a:p>
          <a:p>
            <a:r>
              <a:rPr lang="en-GB" sz="1600" dirty="0"/>
              <a:t>Provide production-ready features such as metrics, health checks, and externalized configuration</a:t>
            </a:r>
            <a:endParaRPr lang="en-PL" sz="1600" dirty="0"/>
          </a:p>
        </p:txBody>
      </p:sp>
      <p:sp>
        <p:nvSpPr>
          <p:cNvPr id="4" name="TextBox 3">
            <a:extLst>
              <a:ext uri="{FF2B5EF4-FFF2-40B4-BE49-F238E27FC236}">
                <a16:creationId xmlns:a16="http://schemas.microsoft.com/office/drawing/2014/main" id="{88AA912D-8D56-AECB-C344-FDB33848B800}"/>
              </a:ext>
            </a:extLst>
          </p:cNvPr>
          <p:cNvSpPr txBox="1"/>
          <p:nvPr/>
        </p:nvSpPr>
        <p:spPr>
          <a:xfrm>
            <a:off x="7921592" y="5930742"/>
            <a:ext cx="3432208" cy="246221"/>
          </a:xfrm>
          <a:prstGeom prst="rect">
            <a:avLst/>
          </a:prstGeom>
          <a:noFill/>
        </p:spPr>
        <p:txBody>
          <a:bodyPr wrap="square" rtlCol="0">
            <a:spAutoFit/>
          </a:bodyPr>
          <a:lstStyle/>
          <a:p>
            <a:pPr algn="ctr"/>
            <a:r>
              <a:rPr lang="en-PL" sz="1000" dirty="0">
                <a:solidFill>
                  <a:schemeClr val="tx1">
                    <a:lumMod val="50000"/>
                    <a:lumOff val="50000"/>
                  </a:schemeClr>
                </a:solidFill>
              </a:rPr>
              <a:t>Source: </a:t>
            </a:r>
            <a:r>
              <a:rPr lang="en-GB" sz="1000" dirty="0">
                <a:solidFill>
                  <a:schemeClr val="tx1">
                    <a:lumMod val="50000"/>
                    <a:lumOff val="50000"/>
                  </a:schemeClr>
                </a:solidFill>
              </a:rPr>
              <a:t>https://</a:t>
            </a:r>
            <a:r>
              <a:rPr lang="en-GB" sz="1000" dirty="0" err="1">
                <a:solidFill>
                  <a:schemeClr val="tx1">
                    <a:lumMod val="50000"/>
                    <a:lumOff val="50000"/>
                  </a:schemeClr>
                </a:solidFill>
              </a:rPr>
              <a:t>spring.io</a:t>
            </a:r>
            <a:r>
              <a:rPr lang="en-GB" sz="1000" dirty="0">
                <a:solidFill>
                  <a:schemeClr val="tx1">
                    <a:lumMod val="50000"/>
                    <a:lumOff val="50000"/>
                  </a:schemeClr>
                </a:solidFill>
              </a:rPr>
              <a:t>/projects/spring-boot</a:t>
            </a:r>
            <a:endParaRPr lang="en-PL" sz="1000" dirty="0">
              <a:solidFill>
                <a:schemeClr val="tx1">
                  <a:lumMod val="50000"/>
                  <a:lumOff val="50000"/>
                </a:schemeClr>
              </a:solidFill>
            </a:endParaRPr>
          </a:p>
        </p:txBody>
      </p:sp>
    </p:spTree>
    <p:extLst>
      <p:ext uri="{BB962C8B-B14F-4D97-AF65-F5344CB8AC3E}">
        <p14:creationId xmlns:p14="http://schemas.microsoft.com/office/powerpoint/2010/main" val="34424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7416-4E7E-FD91-79E8-2FFA42CEF4A1}"/>
              </a:ext>
            </a:extLst>
          </p:cNvPr>
          <p:cNvSpPr>
            <a:spLocks noGrp="1"/>
          </p:cNvSpPr>
          <p:nvPr>
            <p:ph type="title"/>
          </p:nvPr>
        </p:nvSpPr>
        <p:spPr>
          <a:xfrm>
            <a:off x="838200" y="365125"/>
            <a:ext cx="10831286" cy="1325563"/>
          </a:xfrm>
        </p:spPr>
        <p:txBody>
          <a:bodyPr>
            <a:normAutofit/>
          </a:bodyPr>
          <a:lstStyle/>
          <a:p>
            <a:r>
              <a:rPr lang="en-PL" sz="3800" dirty="0">
                <a:solidFill>
                  <a:srgbClr val="6C10B9"/>
                </a:solidFill>
                <a:latin typeface="Poppins" pitchFamily="2" charset="77"/>
                <a:cs typeface="Poppins" pitchFamily="2" charset="77"/>
              </a:rPr>
              <a:t>Inversion of Control &amp; Dependency Injection</a:t>
            </a:r>
          </a:p>
        </p:txBody>
      </p:sp>
      <p:sp>
        <p:nvSpPr>
          <p:cNvPr id="3" name="Content Placeholder 2">
            <a:extLst>
              <a:ext uri="{FF2B5EF4-FFF2-40B4-BE49-F238E27FC236}">
                <a16:creationId xmlns:a16="http://schemas.microsoft.com/office/drawing/2014/main" id="{0CD99540-DD0D-56A4-DD60-10E28747CE18}"/>
              </a:ext>
            </a:extLst>
          </p:cNvPr>
          <p:cNvSpPr>
            <a:spLocks noGrp="1"/>
          </p:cNvSpPr>
          <p:nvPr>
            <p:ph idx="1"/>
          </p:nvPr>
        </p:nvSpPr>
        <p:spPr>
          <a:xfrm>
            <a:off x="838201" y="1825625"/>
            <a:ext cx="5099957" cy="4351338"/>
          </a:xfrm>
        </p:spPr>
        <p:txBody>
          <a:bodyPr>
            <a:normAutofit/>
          </a:bodyPr>
          <a:lstStyle/>
          <a:p>
            <a:pPr marL="0" indent="0" algn="just">
              <a:buNone/>
            </a:pPr>
            <a:r>
              <a:rPr lang="en-GB" sz="1600" b="1" dirty="0">
                <a:solidFill>
                  <a:srgbClr val="6C10B9"/>
                </a:solidFill>
              </a:rPr>
              <a:t>IoC</a:t>
            </a:r>
          </a:p>
          <a:p>
            <a:pPr marL="0" indent="0" algn="just">
              <a:buNone/>
            </a:pPr>
            <a:r>
              <a:rPr lang="en-GB" sz="1600" dirty="0"/>
              <a:t>In contrast with traditional programming, in which our custom code makes calls to a library, IoC enables a framework to take control of the flow of a program and make calls to our custom code. To enable this, frameworks use abstractions with additional behaviour built in. If we want to add our own behaviour, we need to extend the classes of the framework or plugin our own classes.</a:t>
            </a:r>
          </a:p>
          <a:p>
            <a:pPr marL="0" indent="0" algn="just">
              <a:buNone/>
            </a:pPr>
            <a:endParaRPr lang="en-GB" sz="1600" dirty="0"/>
          </a:p>
          <a:p>
            <a:pPr marL="0" indent="0" algn="just">
              <a:buNone/>
            </a:pPr>
            <a:r>
              <a:rPr lang="en-GB" sz="1600" dirty="0"/>
              <a:t>The advantages of this architecture are:</a:t>
            </a:r>
          </a:p>
          <a:p>
            <a:pPr algn="just"/>
            <a:r>
              <a:rPr lang="en-GB" sz="1400" dirty="0"/>
              <a:t>decoupling the execution of a task from its implementation</a:t>
            </a:r>
          </a:p>
          <a:p>
            <a:pPr algn="just"/>
            <a:r>
              <a:rPr lang="en-GB" sz="1400" dirty="0"/>
              <a:t>making it easier to switch between different implementations </a:t>
            </a:r>
          </a:p>
          <a:p>
            <a:pPr algn="just"/>
            <a:r>
              <a:rPr lang="en-GB" sz="1400" dirty="0"/>
              <a:t>greater modularity of a program </a:t>
            </a:r>
          </a:p>
          <a:p>
            <a:pPr algn="just"/>
            <a:r>
              <a:rPr lang="en-GB" sz="1400" dirty="0"/>
              <a:t>greater ease in testing a program by isolating a component or mocking its dependencies, and allowing components to communicate through contracts</a:t>
            </a:r>
            <a:endParaRPr lang="en-PL" sz="1400" dirty="0"/>
          </a:p>
        </p:txBody>
      </p:sp>
      <p:sp>
        <p:nvSpPr>
          <p:cNvPr id="4" name="Content Placeholder 2">
            <a:extLst>
              <a:ext uri="{FF2B5EF4-FFF2-40B4-BE49-F238E27FC236}">
                <a16:creationId xmlns:a16="http://schemas.microsoft.com/office/drawing/2014/main" id="{3FE954EC-309C-4663-71CB-BB745F5A877F}"/>
              </a:ext>
            </a:extLst>
          </p:cNvPr>
          <p:cNvSpPr txBox="1">
            <a:spLocks/>
          </p:cNvSpPr>
          <p:nvPr/>
        </p:nvSpPr>
        <p:spPr>
          <a:xfrm>
            <a:off x="6542313" y="1822450"/>
            <a:ext cx="5165271" cy="2009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600" dirty="0">
                <a:solidFill>
                  <a:srgbClr val="6C10B9"/>
                </a:solidFill>
              </a:rPr>
              <a:t>DI</a:t>
            </a:r>
          </a:p>
          <a:p>
            <a:pPr marL="0" indent="0" algn="just">
              <a:buNone/>
            </a:pPr>
            <a:r>
              <a:rPr lang="en-GB" sz="1600" dirty="0"/>
              <a:t>Dependency injection is a pattern we can use to implement IoC, where the control being inverted is setting an object's dependencies. </a:t>
            </a:r>
          </a:p>
          <a:p>
            <a:pPr marL="0" indent="0" algn="just">
              <a:buNone/>
            </a:pPr>
            <a:r>
              <a:rPr lang="en-GB" sz="1600" dirty="0"/>
              <a:t>Connecting objects with other objects, or “injecting” objects into other objects, is done by an assembler rather than by the objects themselves.</a:t>
            </a:r>
          </a:p>
        </p:txBody>
      </p:sp>
      <p:sp>
        <p:nvSpPr>
          <p:cNvPr id="5" name="Rectangle 4">
            <a:extLst>
              <a:ext uri="{FF2B5EF4-FFF2-40B4-BE49-F238E27FC236}">
                <a16:creationId xmlns:a16="http://schemas.microsoft.com/office/drawing/2014/main" id="{9C212D23-FED1-DAB7-4C04-A0B19D9803E0}"/>
              </a:ext>
            </a:extLst>
          </p:cNvPr>
          <p:cNvSpPr/>
          <p:nvPr/>
        </p:nvSpPr>
        <p:spPr>
          <a:xfrm>
            <a:off x="6542314" y="4753993"/>
            <a:ext cx="2168978" cy="1422970"/>
          </a:xfrm>
          <a:prstGeom prst="rect">
            <a:avLst/>
          </a:prstGeom>
        </p:spPr>
        <p:txBody>
          <a:bodyPr wrap="square">
            <a:spAutoFit/>
          </a:bodyPr>
          <a:lstStyle/>
          <a:p>
            <a:r>
              <a:rPr lang="en-GB" sz="1200" dirty="0">
                <a:solidFill>
                  <a:srgbClr val="CC7832"/>
                </a:solidFill>
                <a:latin typeface=""/>
              </a:rPr>
              <a:t>public class </a:t>
            </a:r>
            <a:r>
              <a:rPr lang="en-GB" sz="1200" dirty="0">
                <a:latin typeface=""/>
              </a:rPr>
              <a:t>Store </a:t>
            </a:r>
            <a:r>
              <a:rPr lang="en-GB" sz="1200" dirty="0">
                <a:solidFill>
                  <a:srgbClr val="E8BA36"/>
                </a:solidFill>
                <a:latin typeface=""/>
              </a:rPr>
              <a:t>{</a:t>
            </a:r>
            <a:br>
              <a:rPr lang="en-GB" sz="1200" dirty="0">
                <a:solidFill>
                  <a:srgbClr val="E8BA36"/>
                </a:solidFill>
                <a:latin typeface=""/>
              </a:rPr>
            </a:br>
            <a:r>
              <a:rPr lang="en-GB" sz="1200" dirty="0">
                <a:solidFill>
                  <a:srgbClr val="E8BA36"/>
                </a:solidFill>
                <a:latin typeface=""/>
              </a:rPr>
              <a:t>    </a:t>
            </a:r>
            <a:r>
              <a:rPr lang="en-GB" sz="1200" dirty="0">
                <a:solidFill>
                  <a:srgbClr val="CC7832"/>
                </a:solidFill>
                <a:latin typeface=""/>
              </a:rPr>
              <a:t>private </a:t>
            </a:r>
            <a:r>
              <a:rPr lang="en-GB" sz="1200" dirty="0">
                <a:latin typeface=""/>
              </a:rPr>
              <a:t>Item </a:t>
            </a:r>
            <a:r>
              <a:rPr lang="en-GB" sz="1200" dirty="0">
                <a:solidFill>
                  <a:srgbClr val="9876AA"/>
                </a:solidFill>
                <a:latin typeface=""/>
              </a:rPr>
              <a:t>item</a:t>
            </a:r>
            <a:r>
              <a:rPr lang="en-GB" sz="1200" dirty="0">
                <a:solidFill>
                  <a:srgbClr val="CC7832"/>
                </a:solidFill>
                <a:latin typeface=""/>
              </a:rPr>
              <a:t>;</a:t>
            </a:r>
            <a:br>
              <a:rPr lang="en-GB" sz="1200" dirty="0">
                <a:solidFill>
                  <a:srgbClr val="CC7832"/>
                </a:solidFill>
                <a:latin typeface=""/>
              </a:rPr>
            </a:br>
            <a:br>
              <a:rPr lang="en-GB" sz="1200" dirty="0">
                <a:solidFill>
                  <a:srgbClr val="CC7832"/>
                </a:solidFill>
                <a:latin typeface=""/>
              </a:rPr>
            </a:br>
            <a:r>
              <a:rPr lang="en-GB" sz="1200" dirty="0">
                <a:solidFill>
                  <a:srgbClr val="CC7832"/>
                </a:solidFill>
                <a:latin typeface=""/>
              </a:rPr>
              <a:t>    public </a:t>
            </a:r>
            <a:r>
              <a:rPr lang="en-GB" sz="1200" dirty="0">
                <a:solidFill>
                  <a:srgbClr val="FFC66D"/>
                </a:solidFill>
                <a:latin typeface=""/>
              </a:rPr>
              <a:t>Store</a:t>
            </a:r>
            <a:r>
              <a:rPr lang="en-GB" sz="1200" dirty="0">
                <a:solidFill>
                  <a:srgbClr val="E8BA36"/>
                </a:solidFill>
                <a:latin typeface=""/>
              </a:rPr>
              <a:t>() </a:t>
            </a:r>
            <a:r>
              <a:rPr lang="en-GB" sz="1200" dirty="0">
                <a:solidFill>
                  <a:srgbClr val="54A857"/>
                </a:solidFill>
                <a:latin typeface=""/>
              </a:rPr>
              <a:t>{</a:t>
            </a:r>
            <a:br>
              <a:rPr lang="en-GB" sz="1200" dirty="0">
                <a:solidFill>
                  <a:srgbClr val="54A857"/>
                </a:solidFill>
                <a:latin typeface=""/>
              </a:rPr>
            </a:br>
            <a:r>
              <a:rPr lang="en-GB" sz="1200" dirty="0">
                <a:solidFill>
                  <a:srgbClr val="54A857"/>
                </a:solidFill>
                <a:latin typeface=""/>
              </a:rPr>
              <a:t>        </a:t>
            </a:r>
            <a:r>
              <a:rPr lang="en-GB" sz="1200" dirty="0">
                <a:solidFill>
                  <a:srgbClr val="9876AA"/>
                </a:solidFill>
                <a:latin typeface=""/>
              </a:rPr>
              <a:t>item </a:t>
            </a:r>
            <a:r>
              <a:rPr lang="en-GB" sz="1200" dirty="0">
                <a:latin typeface=""/>
              </a:rPr>
              <a:t>= </a:t>
            </a:r>
            <a:r>
              <a:rPr lang="en-GB" sz="1200" dirty="0">
                <a:solidFill>
                  <a:srgbClr val="CC7832"/>
                </a:solidFill>
                <a:latin typeface=""/>
              </a:rPr>
              <a:t>new </a:t>
            </a:r>
            <a:r>
              <a:rPr lang="en-GB" sz="1200" dirty="0">
                <a:latin typeface=""/>
              </a:rPr>
              <a:t>ItemImpl1</a:t>
            </a:r>
            <a:r>
              <a:rPr lang="en-GB" sz="1200" dirty="0">
                <a:solidFill>
                  <a:srgbClr val="E8BA36"/>
                </a:solidFill>
                <a:latin typeface=""/>
              </a:rPr>
              <a:t>()</a:t>
            </a:r>
            <a:r>
              <a:rPr lang="en-GB" sz="1200" dirty="0">
                <a:solidFill>
                  <a:srgbClr val="CC7832"/>
                </a:solidFill>
                <a:latin typeface=""/>
              </a:rPr>
              <a:t>;</a:t>
            </a:r>
            <a:br>
              <a:rPr lang="en-GB" sz="1200" dirty="0">
                <a:solidFill>
                  <a:srgbClr val="CC7832"/>
                </a:solidFill>
                <a:latin typeface=""/>
              </a:rPr>
            </a:br>
            <a:r>
              <a:rPr lang="en-GB" sz="1200" dirty="0">
                <a:solidFill>
                  <a:srgbClr val="CC7832"/>
                </a:solidFill>
                <a:latin typeface=""/>
              </a:rPr>
              <a:t>    </a:t>
            </a:r>
            <a:r>
              <a:rPr lang="en-GB" sz="1200" dirty="0">
                <a:solidFill>
                  <a:srgbClr val="54A857"/>
                </a:solidFill>
                <a:latin typeface=""/>
              </a:rPr>
              <a:t>}</a:t>
            </a:r>
            <a:br>
              <a:rPr lang="en-GB" sz="1200" dirty="0">
                <a:solidFill>
                  <a:srgbClr val="54A857"/>
                </a:solidFill>
                <a:latin typeface=""/>
              </a:rPr>
            </a:br>
            <a:r>
              <a:rPr lang="en-GB" sz="1200" dirty="0">
                <a:solidFill>
                  <a:srgbClr val="E8BA36"/>
                </a:solidFill>
                <a:latin typeface=""/>
              </a:rPr>
              <a:t>}</a:t>
            </a:r>
            <a:endParaRPr lang="en-PL" sz="1200" dirty="0">
              <a:latin typeface=""/>
            </a:endParaRPr>
          </a:p>
        </p:txBody>
      </p:sp>
      <p:sp>
        <p:nvSpPr>
          <p:cNvPr id="6" name="Rectangle 5">
            <a:extLst>
              <a:ext uri="{FF2B5EF4-FFF2-40B4-BE49-F238E27FC236}">
                <a16:creationId xmlns:a16="http://schemas.microsoft.com/office/drawing/2014/main" id="{E013E123-48FA-B1DD-9990-3364CAC5CDE8}"/>
              </a:ext>
            </a:extLst>
          </p:cNvPr>
          <p:cNvSpPr/>
          <p:nvPr/>
        </p:nvSpPr>
        <p:spPr>
          <a:xfrm>
            <a:off x="9315448" y="4753993"/>
            <a:ext cx="2354037" cy="1384995"/>
          </a:xfrm>
          <a:prstGeom prst="rect">
            <a:avLst/>
          </a:prstGeom>
        </p:spPr>
        <p:txBody>
          <a:bodyPr wrap="square">
            <a:spAutoFit/>
          </a:bodyPr>
          <a:lstStyle/>
          <a:p>
            <a:r>
              <a:rPr lang="en-GB" sz="1200" dirty="0">
                <a:solidFill>
                  <a:srgbClr val="CC7832"/>
                </a:solidFill>
                <a:latin typeface=""/>
              </a:rPr>
              <a:t>public class </a:t>
            </a:r>
            <a:r>
              <a:rPr lang="en-GB" sz="1200" dirty="0">
                <a:latin typeface=""/>
              </a:rPr>
              <a:t>Store </a:t>
            </a:r>
            <a:r>
              <a:rPr lang="en-GB" sz="1200" dirty="0">
                <a:solidFill>
                  <a:srgbClr val="E8BA36"/>
                </a:solidFill>
                <a:latin typeface=""/>
              </a:rPr>
              <a:t>{</a:t>
            </a:r>
            <a:br>
              <a:rPr lang="en-GB" sz="1200" dirty="0">
                <a:solidFill>
                  <a:srgbClr val="E8BA36"/>
                </a:solidFill>
                <a:latin typeface=""/>
              </a:rPr>
            </a:br>
            <a:r>
              <a:rPr lang="en-GB" sz="1200" dirty="0">
                <a:solidFill>
                  <a:srgbClr val="E8BA36"/>
                </a:solidFill>
                <a:latin typeface=""/>
              </a:rPr>
              <a:t>    </a:t>
            </a:r>
            <a:r>
              <a:rPr lang="en-GB" sz="1200" dirty="0">
                <a:solidFill>
                  <a:srgbClr val="CC7832"/>
                </a:solidFill>
                <a:latin typeface=""/>
              </a:rPr>
              <a:t>private </a:t>
            </a:r>
            <a:r>
              <a:rPr lang="en-GB" sz="1200" dirty="0">
                <a:latin typeface=""/>
              </a:rPr>
              <a:t>Item </a:t>
            </a:r>
            <a:r>
              <a:rPr lang="en-GB" sz="1200" dirty="0">
                <a:solidFill>
                  <a:srgbClr val="9876AA"/>
                </a:solidFill>
                <a:latin typeface=""/>
              </a:rPr>
              <a:t>item</a:t>
            </a:r>
            <a:r>
              <a:rPr lang="en-GB" sz="1200" dirty="0">
                <a:solidFill>
                  <a:srgbClr val="CC7832"/>
                </a:solidFill>
                <a:latin typeface=""/>
              </a:rPr>
              <a:t>;</a:t>
            </a:r>
          </a:p>
          <a:p>
            <a:br>
              <a:rPr lang="en-GB" sz="1200" dirty="0">
                <a:solidFill>
                  <a:srgbClr val="CC7832"/>
                </a:solidFill>
                <a:latin typeface=""/>
              </a:rPr>
            </a:br>
            <a:r>
              <a:rPr lang="en-GB" sz="1200" dirty="0">
                <a:solidFill>
                  <a:srgbClr val="CC7832"/>
                </a:solidFill>
                <a:latin typeface=""/>
              </a:rPr>
              <a:t>    public </a:t>
            </a:r>
            <a:r>
              <a:rPr lang="en-GB" sz="1200" dirty="0">
                <a:solidFill>
                  <a:srgbClr val="FFC66D"/>
                </a:solidFill>
                <a:latin typeface=""/>
              </a:rPr>
              <a:t>Store</a:t>
            </a:r>
            <a:r>
              <a:rPr lang="en-GB" sz="1200" dirty="0">
                <a:solidFill>
                  <a:srgbClr val="E8BA36"/>
                </a:solidFill>
                <a:latin typeface=""/>
              </a:rPr>
              <a:t>(</a:t>
            </a:r>
            <a:r>
              <a:rPr lang="en-GB" sz="1200" dirty="0">
                <a:latin typeface=""/>
              </a:rPr>
              <a:t>Item item</a:t>
            </a:r>
            <a:r>
              <a:rPr lang="en-GB" sz="1200" dirty="0">
                <a:solidFill>
                  <a:srgbClr val="E8BA36"/>
                </a:solidFill>
                <a:latin typeface=""/>
              </a:rPr>
              <a:t>) </a:t>
            </a:r>
            <a:r>
              <a:rPr lang="en-GB" sz="1200" dirty="0">
                <a:solidFill>
                  <a:srgbClr val="54A857"/>
                </a:solidFill>
                <a:latin typeface=""/>
              </a:rPr>
              <a:t>{</a:t>
            </a:r>
            <a:br>
              <a:rPr lang="en-GB" sz="1200" dirty="0">
                <a:solidFill>
                  <a:srgbClr val="54A857"/>
                </a:solidFill>
                <a:latin typeface=""/>
              </a:rPr>
            </a:br>
            <a:r>
              <a:rPr lang="en-GB" sz="1200" dirty="0">
                <a:solidFill>
                  <a:srgbClr val="54A857"/>
                </a:solidFill>
                <a:latin typeface=""/>
              </a:rPr>
              <a:t>        </a:t>
            </a:r>
            <a:r>
              <a:rPr lang="en-GB" sz="1200" dirty="0" err="1">
                <a:solidFill>
                  <a:srgbClr val="CC7832"/>
                </a:solidFill>
                <a:latin typeface=""/>
              </a:rPr>
              <a:t>this</a:t>
            </a:r>
            <a:r>
              <a:rPr lang="en-GB" sz="1200" dirty="0" err="1">
                <a:latin typeface=""/>
              </a:rPr>
              <a:t>.</a:t>
            </a:r>
            <a:r>
              <a:rPr lang="en-GB" sz="1200" dirty="0" err="1">
                <a:solidFill>
                  <a:srgbClr val="9876AA"/>
                </a:solidFill>
                <a:latin typeface=""/>
              </a:rPr>
              <a:t>item</a:t>
            </a:r>
            <a:r>
              <a:rPr lang="en-GB" sz="1200" dirty="0">
                <a:solidFill>
                  <a:srgbClr val="9876AA"/>
                </a:solidFill>
                <a:latin typeface=""/>
              </a:rPr>
              <a:t> </a:t>
            </a:r>
            <a:r>
              <a:rPr lang="en-GB" sz="1200" dirty="0">
                <a:latin typeface=""/>
              </a:rPr>
              <a:t>= item</a:t>
            </a:r>
            <a:r>
              <a:rPr lang="en-GB" sz="1200" dirty="0">
                <a:solidFill>
                  <a:srgbClr val="CC7832"/>
                </a:solidFill>
                <a:latin typeface=""/>
              </a:rPr>
              <a:t>;</a:t>
            </a:r>
            <a:br>
              <a:rPr lang="en-GB" sz="1200" dirty="0">
                <a:solidFill>
                  <a:srgbClr val="CC7832"/>
                </a:solidFill>
                <a:latin typeface=""/>
              </a:rPr>
            </a:br>
            <a:r>
              <a:rPr lang="en-GB" sz="1200" dirty="0">
                <a:solidFill>
                  <a:srgbClr val="CC7832"/>
                </a:solidFill>
                <a:latin typeface=""/>
              </a:rPr>
              <a:t>    </a:t>
            </a:r>
            <a:r>
              <a:rPr lang="en-GB" sz="1200" dirty="0">
                <a:solidFill>
                  <a:srgbClr val="54A857"/>
                </a:solidFill>
                <a:latin typeface=""/>
              </a:rPr>
              <a:t>}</a:t>
            </a:r>
            <a:br>
              <a:rPr lang="en-GB" sz="1200" dirty="0">
                <a:solidFill>
                  <a:srgbClr val="54A857"/>
                </a:solidFill>
                <a:latin typeface=""/>
              </a:rPr>
            </a:br>
            <a:r>
              <a:rPr lang="en-GB" sz="1200" dirty="0">
                <a:solidFill>
                  <a:srgbClr val="E8BA36"/>
                </a:solidFill>
                <a:latin typeface=""/>
              </a:rPr>
              <a:t>}</a:t>
            </a:r>
            <a:endParaRPr lang="en-PL" sz="1200" dirty="0">
              <a:latin typeface=""/>
            </a:endParaRPr>
          </a:p>
        </p:txBody>
      </p:sp>
      <p:sp>
        <p:nvSpPr>
          <p:cNvPr id="7" name="Content Placeholder 2">
            <a:extLst>
              <a:ext uri="{FF2B5EF4-FFF2-40B4-BE49-F238E27FC236}">
                <a16:creationId xmlns:a16="http://schemas.microsoft.com/office/drawing/2014/main" id="{7218D90B-4D2C-4AD0-7A4C-6818B5811F80}"/>
              </a:ext>
            </a:extLst>
          </p:cNvPr>
          <p:cNvSpPr txBox="1">
            <a:spLocks/>
          </p:cNvSpPr>
          <p:nvPr/>
        </p:nvSpPr>
        <p:spPr>
          <a:xfrm>
            <a:off x="6623956" y="4326274"/>
            <a:ext cx="1736273" cy="427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Without DI</a:t>
            </a:r>
          </a:p>
        </p:txBody>
      </p:sp>
      <p:sp>
        <p:nvSpPr>
          <p:cNvPr id="8" name="Content Placeholder 2">
            <a:extLst>
              <a:ext uri="{FF2B5EF4-FFF2-40B4-BE49-F238E27FC236}">
                <a16:creationId xmlns:a16="http://schemas.microsoft.com/office/drawing/2014/main" id="{DA6FF717-7359-3A09-1F10-006E07CD1AAA}"/>
              </a:ext>
            </a:extLst>
          </p:cNvPr>
          <p:cNvSpPr txBox="1">
            <a:spLocks/>
          </p:cNvSpPr>
          <p:nvPr/>
        </p:nvSpPr>
        <p:spPr>
          <a:xfrm>
            <a:off x="9397090" y="4326274"/>
            <a:ext cx="1736273" cy="427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With DI</a:t>
            </a:r>
          </a:p>
        </p:txBody>
      </p:sp>
    </p:spTree>
    <p:extLst>
      <p:ext uri="{BB962C8B-B14F-4D97-AF65-F5344CB8AC3E}">
        <p14:creationId xmlns:p14="http://schemas.microsoft.com/office/powerpoint/2010/main" val="293164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1A73-D951-11F1-443D-3BAEC0683927}"/>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Spring Container</a:t>
            </a:r>
          </a:p>
        </p:txBody>
      </p:sp>
      <p:sp>
        <p:nvSpPr>
          <p:cNvPr id="3" name="Content Placeholder 2">
            <a:extLst>
              <a:ext uri="{FF2B5EF4-FFF2-40B4-BE49-F238E27FC236}">
                <a16:creationId xmlns:a16="http://schemas.microsoft.com/office/drawing/2014/main" id="{139AC79B-7833-C0F2-D1C5-D29AD669FA1D}"/>
              </a:ext>
            </a:extLst>
          </p:cNvPr>
          <p:cNvSpPr>
            <a:spLocks noGrp="1"/>
          </p:cNvSpPr>
          <p:nvPr>
            <p:ph idx="1"/>
          </p:nvPr>
        </p:nvSpPr>
        <p:spPr>
          <a:xfrm>
            <a:off x="838200" y="1825625"/>
            <a:ext cx="10515600" cy="3461078"/>
          </a:xfrm>
        </p:spPr>
        <p:txBody>
          <a:bodyPr>
            <a:normAutofit/>
          </a:bodyPr>
          <a:lstStyle/>
          <a:p>
            <a:pPr marL="0" indent="0">
              <a:buNone/>
            </a:pPr>
            <a:r>
              <a:rPr lang="en-GB" sz="1800" dirty="0">
                <a:solidFill>
                  <a:srgbClr val="6C10B9"/>
                </a:solidFill>
              </a:rPr>
              <a:t>Spring</a:t>
            </a:r>
            <a:r>
              <a:rPr lang="en-GB" sz="1800" dirty="0"/>
              <a:t> container is at the core of the </a:t>
            </a:r>
            <a:r>
              <a:rPr lang="en-GB" sz="1800" dirty="0">
                <a:solidFill>
                  <a:srgbClr val="6C10B9"/>
                </a:solidFill>
              </a:rPr>
              <a:t>Spring Framework</a:t>
            </a:r>
            <a:r>
              <a:rPr lang="en-GB" sz="1800" dirty="0"/>
              <a:t>. The container will: </a:t>
            </a:r>
          </a:p>
          <a:p>
            <a:r>
              <a:rPr lang="en-GB" sz="1800" dirty="0"/>
              <a:t>create the objects,</a:t>
            </a:r>
          </a:p>
          <a:p>
            <a:r>
              <a:rPr lang="en-GB" sz="1800" dirty="0"/>
              <a:t>wire them together,</a:t>
            </a:r>
          </a:p>
          <a:p>
            <a:r>
              <a:rPr lang="en-GB" sz="1800" dirty="0"/>
              <a:t>configure them, </a:t>
            </a:r>
          </a:p>
          <a:p>
            <a:r>
              <a:rPr lang="en-GB" sz="1800" dirty="0"/>
              <a:t>manage their complete life cycle from creation till destruction. </a:t>
            </a:r>
          </a:p>
          <a:p>
            <a:pPr marL="0" indent="0">
              <a:buNone/>
            </a:pPr>
            <a:r>
              <a:rPr lang="en-GB" sz="1800" dirty="0"/>
              <a:t>The Spring container uses DI to manage the components that make up an application. These objects are called Spring Beans.</a:t>
            </a:r>
            <a:endParaRPr lang="en-PL" sz="1800" dirty="0"/>
          </a:p>
        </p:txBody>
      </p:sp>
    </p:spTree>
    <p:extLst>
      <p:ext uri="{BB962C8B-B14F-4D97-AF65-F5344CB8AC3E}">
        <p14:creationId xmlns:p14="http://schemas.microsoft.com/office/powerpoint/2010/main" val="61775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F14C-BA65-F09A-BC34-EA2C35E82FF4}"/>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Spring Bean</a:t>
            </a:r>
          </a:p>
        </p:txBody>
      </p:sp>
      <p:sp>
        <p:nvSpPr>
          <p:cNvPr id="3" name="Content Placeholder 2">
            <a:extLst>
              <a:ext uri="{FF2B5EF4-FFF2-40B4-BE49-F238E27FC236}">
                <a16:creationId xmlns:a16="http://schemas.microsoft.com/office/drawing/2014/main" id="{47818252-374F-403F-89C2-6DBBCF0C42A5}"/>
              </a:ext>
            </a:extLst>
          </p:cNvPr>
          <p:cNvSpPr>
            <a:spLocks noGrp="1"/>
          </p:cNvSpPr>
          <p:nvPr>
            <p:ph idx="1"/>
          </p:nvPr>
        </p:nvSpPr>
        <p:spPr>
          <a:xfrm>
            <a:off x="838199" y="1661503"/>
            <a:ext cx="11070021" cy="654816"/>
          </a:xfrm>
        </p:spPr>
        <p:txBody>
          <a:bodyPr>
            <a:normAutofit/>
          </a:bodyPr>
          <a:lstStyle/>
          <a:p>
            <a:pPr marL="0" indent="0">
              <a:buNone/>
            </a:pPr>
            <a:r>
              <a:rPr lang="en-PL" sz="2000" dirty="0">
                <a:solidFill>
                  <a:srgbClr val="6C10B9"/>
                </a:solidFill>
              </a:rPr>
              <a:t>Beans</a:t>
            </a:r>
            <a:r>
              <a:rPr lang="en-PL" sz="2000" dirty="0"/>
              <a:t> are objects that form the backbone of the application. </a:t>
            </a:r>
            <a:r>
              <a:rPr lang="en-GB" sz="2000" dirty="0"/>
              <a:t>A </a:t>
            </a:r>
            <a:r>
              <a:rPr lang="en-GB" sz="2000" dirty="0">
                <a:solidFill>
                  <a:srgbClr val="6C10B9"/>
                </a:solidFill>
              </a:rPr>
              <a:t>bean</a:t>
            </a:r>
            <a:r>
              <a:rPr lang="en-GB" sz="2000" dirty="0"/>
              <a:t> is an object that is instantiated, assembled, and otherwise managed by a Spring IoC container.</a:t>
            </a:r>
            <a:endParaRPr lang="en-PL" sz="2000" dirty="0"/>
          </a:p>
        </p:txBody>
      </p:sp>
      <p:graphicFrame>
        <p:nvGraphicFramePr>
          <p:cNvPr id="5" name="Table 5">
            <a:extLst>
              <a:ext uri="{FF2B5EF4-FFF2-40B4-BE49-F238E27FC236}">
                <a16:creationId xmlns:a16="http://schemas.microsoft.com/office/drawing/2014/main" id="{28199472-82EB-14FF-0BD6-69ABC929873A}"/>
              </a:ext>
            </a:extLst>
          </p:cNvPr>
          <p:cNvGraphicFramePr>
            <a:graphicFrameLocks noGrp="1"/>
          </p:cNvGraphicFramePr>
          <p:nvPr>
            <p:extLst>
              <p:ext uri="{D42A27DB-BD31-4B8C-83A1-F6EECF244321}">
                <p14:modId xmlns:p14="http://schemas.microsoft.com/office/powerpoint/2010/main" val="1599155087"/>
              </p:ext>
            </p:extLst>
          </p:nvPr>
        </p:nvGraphicFramePr>
        <p:xfrm>
          <a:off x="838200" y="2677674"/>
          <a:ext cx="5081954" cy="2252892"/>
        </p:xfrm>
        <a:graphic>
          <a:graphicData uri="http://schemas.openxmlformats.org/drawingml/2006/table">
            <a:tbl>
              <a:tblPr firstRow="1" bandRow="1">
                <a:tableStyleId>{5C22544A-7EE6-4342-B048-85BDC9FD1C3A}</a:tableStyleId>
              </a:tblPr>
              <a:tblGrid>
                <a:gridCol w="1235307">
                  <a:extLst>
                    <a:ext uri="{9D8B030D-6E8A-4147-A177-3AD203B41FA5}">
                      <a16:colId xmlns:a16="http://schemas.microsoft.com/office/drawing/2014/main" val="925688101"/>
                    </a:ext>
                  </a:extLst>
                </a:gridCol>
                <a:gridCol w="3846647">
                  <a:extLst>
                    <a:ext uri="{9D8B030D-6E8A-4147-A177-3AD203B41FA5}">
                      <a16:colId xmlns:a16="http://schemas.microsoft.com/office/drawing/2014/main" val="1485263766"/>
                    </a:ext>
                  </a:extLst>
                </a:gridCol>
              </a:tblGrid>
              <a:tr h="375482">
                <a:tc gridSpan="2">
                  <a:txBody>
                    <a:bodyPr/>
                    <a:lstStyle/>
                    <a:p>
                      <a:pPr algn="ctr"/>
                      <a:r>
                        <a:rPr lang="en-PL" sz="1400" dirty="0"/>
                        <a:t>Bean scopes</a:t>
                      </a:r>
                    </a:p>
                  </a:txBody>
                  <a:tcPr>
                    <a:solidFill>
                      <a:srgbClr val="6C10B9">
                        <a:alpha val="80000"/>
                      </a:srgbClr>
                    </a:solidFill>
                  </a:tcPr>
                </a:tc>
                <a:tc hMerge="1">
                  <a:txBody>
                    <a:bodyPr/>
                    <a:lstStyle/>
                    <a:p>
                      <a:endParaRPr lang="en-PL" dirty="0"/>
                    </a:p>
                  </a:txBody>
                  <a:tcPr/>
                </a:tc>
                <a:extLst>
                  <a:ext uri="{0D108BD9-81ED-4DB2-BD59-A6C34878D82A}">
                    <a16:rowId xmlns:a16="http://schemas.microsoft.com/office/drawing/2014/main" val="4272406775"/>
                  </a:ext>
                </a:extLst>
              </a:tr>
              <a:tr h="375482">
                <a:tc>
                  <a:txBody>
                    <a:bodyPr/>
                    <a:lstStyle/>
                    <a:p>
                      <a:r>
                        <a:rPr lang="en-PL" sz="1400" dirty="0"/>
                        <a:t>singleton</a:t>
                      </a:r>
                    </a:p>
                  </a:txBody>
                  <a:tcPr>
                    <a:solidFill>
                      <a:srgbClr val="6C10B9">
                        <a:alpha val="40000"/>
                      </a:srgbClr>
                    </a:solidFill>
                  </a:tcPr>
                </a:tc>
                <a:tc>
                  <a:txBody>
                    <a:bodyPr/>
                    <a:lstStyle/>
                    <a:p>
                      <a:r>
                        <a:rPr lang="en-GB" sz="1400" dirty="0"/>
                        <a:t>Only one instance per Spring container (default).</a:t>
                      </a:r>
                      <a:endParaRPr lang="en-PL" sz="1400" dirty="0"/>
                    </a:p>
                  </a:txBody>
                  <a:tcPr>
                    <a:solidFill>
                      <a:srgbClr val="6C10B9">
                        <a:alpha val="40000"/>
                      </a:srgbClr>
                    </a:solidFill>
                  </a:tcPr>
                </a:tc>
                <a:extLst>
                  <a:ext uri="{0D108BD9-81ED-4DB2-BD59-A6C34878D82A}">
                    <a16:rowId xmlns:a16="http://schemas.microsoft.com/office/drawing/2014/main" val="2251568626"/>
                  </a:ext>
                </a:extLst>
              </a:tr>
              <a:tr h="375482">
                <a:tc>
                  <a:txBody>
                    <a:bodyPr/>
                    <a:lstStyle/>
                    <a:p>
                      <a:r>
                        <a:rPr lang="en-PL" sz="1400" dirty="0"/>
                        <a:t>prototype</a:t>
                      </a:r>
                    </a:p>
                  </a:txBody>
                  <a:tcPr>
                    <a:solidFill>
                      <a:srgbClr val="6C10B9">
                        <a:alpha val="20000"/>
                      </a:srgbClr>
                    </a:solidFill>
                  </a:tcPr>
                </a:tc>
                <a:tc>
                  <a:txBody>
                    <a:bodyPr/>
                    <a:lstStyle/>
                    <a:p>
                      <a:r>
                        <a:rPr lang="en-PL" sz="1400" dirty="0"/>
                        <a:t>A new instance every time bean is requested.</a:t>
                      </a:r>
                    </a:p>
                  </a:txBody>
                  <a:tcPr>
                    <a:solidFill>
                      <a:srgbClr val="6C10B9">
                        <a:alpha val="20000"/>
                      </a:srgbClr>
                    </a:solidFill>
                  </a:tcPr>
                </a:tc>
                <a:extLst>
                  <a:ext uri="{0D108BD9-81ED-4DB2-BD59-A6C34878D82A}">
                    <a16:rowId xmlns:a16="http://schemas.microsoft.com/office/drawing/2014/main" val="2737292181"/>
                  </a:ext>
                </a:extLst>
              </a:tr>
              <a:tr h="375482">
                <a:tc>
                  <a:txBody>
                    <a:bodyPr/>
                    <a:lstStyle/>
                    <a:p>
                      <a:r>
                        <a:rPr lang="en-PL" sz="1400" dirty="0"/>
                        <a:t>request</a:t>
                      </a:r>
                    </a:p>
                  </a:txBody>
                  <a:tcPr>
                    <a:solidFill>
                      <a:srgbClr val="6C10B9">
                        <a:alpha val="40000"/>
                      </a:srgbClr>
                    </a:solidFill>
                  </a:tcPr>
                </a:tc>
                <a:tc>
                  <a:txBody>
                    <a:bodyPr/>
                    <a:lstStyle/>
                    <a:p>
                      <a:r>
                        <a:rPr lang="en-PL" sz="1400" dirty="0"/>
                        <a:t>Single instance per HTTP request.</a:t>
                      </a:r>
                    </a:p>
                  </a:txBody>
                  <a:tcPr>
                    <a:solidFill>
                      <a:srgbClr val="6C10B9">
                        <a:alpha val="40000"/>
                      </a:srgbClr>
                    </a:solidFill>
                  </a:tcPr>
                </a:tc>
                <a:extLst>
                  <a:ext uri="{0D108BD9-81ED-4DB2-BD59-A6C34878D82A}">
                    <a16:rowId xmlns:a16="http://schemas.microsoft.com/office/drawing/2014/main" val="974426941"/>
                  </a:ext>
                </a:extLst>
              </a:tr>
              <a:tr h="375482">
                <a:tc>
                  <a:txBody>
                    <a:bodyPr/>
                    <a:lstStyle/>
                    <a:p>
                      <a:r>
                        <a:rPr lang="en-GB" sz="1400" dirty="0"/>
                        <a:t>session</a:t>
                      </a:r>
                      <a:endParaRPr lang="en-PL" sz="1400" dirty="0"/>
                    </a:p>
                  </a:txBody>
                  <a:tcPr>
                    <a:solidFill>
                      <a:srgbClr val="6C10B9">
                        <a:alpha val="20000"/>
                      </a:srgbClr>
                    </a:solidFill>
                  </a:tcPr>
                </a:tc>
                <a:tc>
                  <a:txBody>
                    <a:bodyPr/>
                    <a:lstStyle/>
                    <a:p>
                      <a:r>
                        <a:rPr lang="en-PL" sz="1400" dirty="0"/>
                        <a:t>Single instance per HTTP session.</a:t>
                      </a:r>
                    </a:p>
                  </a:txBody>
                  <a:tcPr>
                    <a:solidFill>
                      <a:srgbClr val="6C10B9">
                        <a:alpha val="20000"/>
                      </a:srgbClr>
                    </a:solidFill>
                  </a:tcPr>
                </a:tc>
                <a:extLst>
                  <a:ext uri="{0D108BD9-81ED-4DB2-BD59-A6C34878D82A}">
                    <a16:rowId xmlns:a16="http://schemas.microsoft.com/office/drawing/2014/main" val="204946316"/>
                  </a:ext>
                </a:extLst>
              </a:tr>
              <a:tr h="375482">
                <a:tc>
                  <a:txBody>
                    <a:bodyPr/>
                    <a:lstStyle/>
                    <a:p>
                      <a:r>
                        <a:rPr lang="en-PL" sz="1400" dirty="0"/>
                        <a:t>global-session</a:t>
                      </a:r>
                    </a:p>
                  </a:txBody>
                  <a:tcPr>
                    <a:solidFill>
                      <a:srgbClr val="6C10B9">
                        <a:alpha val="40000"/>
                      </a:srgbClr>
                    </a:solidFill>
                  </a:tcPr>
                </a:tc>
                <a:tc>
                  <a:txBody>
                    <a:bodyPr/>
                    <a:lstStyle/>
                    <a:p>
                      <a:r>
                        <a:rPr lang="en-PL" sz="1400" dirty="0"/>
                        <a:t>Single instance per global HTTP session.</a:t>
                      </a:r>
                    </a:p>
                  </a:txBody>
                  <a:tcPr>
                    <a:solidFill>
                      <a:srgbClr val="6C10B9">
                        <a:alpha val="40000"/>
                      </a:srgbClr>
                    </a:solidFill>
                  </a:tcPr>
                </a:tc>
                <a:extLst>
                  <a:ext uri="{0D108BD9-81ED-4DB2-BD59-A6C34878D82A}">
                    <a16:rowId xmlns:a16="http://schemas.microsoft.com/office/drawing/2014/main" val="312627916"/>
                  </a:ext>
                </a:extLst>
              </a:tr>
            </a:tbl>
          </a:graphicData>
        </a:graphic>
      </p:graphicFrame>
      <p:graphicFrame>
        <p:nvGraphicFramePr>
          <p:cNvPr id="11" name="Table 5">
            <a:extLst>
              <a:ext uri="{FF2B5EF4-FFF2-40B4-BE49-F238E27FC236}">
                <a16:creationId xmlns:a16="http://schemas.microsoft.com/office/drawing/2014/main" id="{A9ED40D4-7999-05AB-17BA-682EB921DCF7}"/>
              </a:ext>
            </a:extLst>
          </p:cNvPr>
          <p:cNvGraphicFramePr>
            <a:graphicFrameLocks noGrp="1"/>
          </p:cNvGraphicFramePr>
          <p:nvPr>
            <p:extLst>
              <p:ext uri="{D42A27DB-BD31-4B8C-83A1-F6EECF244321}">
                <p14:modId xmlns:p14="http://schemas.microsoft.com/office/powerpoint/2010/main" val="2618856949"/>
              </p:ext>
            </p:extLst>
          </p:nvPr>
        </p:nvGraphicFramePr>
        <p:xfrm>
          <a:off x="6096000" y="2677674"/>
          <a:ext cx="5574324" cy="375482"/>
        </p:xfrm>
        <a:graphic>
          <a:graphicData uri="http://schemas.openxmlformats.org/drawingml/2006/table">
            <a:tbl>
              <a:tblPr firstRow="1" bandRow="1">
                <a:tableStyleId>{5C22544A-7EE6-4342-B048-85BDC9FD1C3A}</a:tableStyleId>
              </a:tblPr>
              <a:tblGrid>
                <a:gridCol w="5574324">
                  <a:extLst>
                    <a:ext uri="{9D8B030D-6E8A-4147-A177-3AD203B41FA5}">
                      <a16:colId xmlns:a16="http://schemas.microsoft.com/office/drawing/2014/main" val="925688101"/>
                    </a:ext>
                  </a:extLst>
                </a:gridCol>
              </a:tblGrid>
              <a:tr h="375482">
                <a:tc>
                  <a:txBody>
                    <a:bodyPr/>
                    <a:lstStyle/>
                    <a:p>
                      <a:pPr algn="ctr"/>
                      <a:r>
                        <a:rPr lang="en-PL" sz="1600" dirty="0"/>
                        <a:t>Bean lifecycle</a:t>
                      </a:r>
                    </a:p>
                  </a:txBody>
                  <a:tcPr>
                    <a:solidFill>
                      <a:srgbClr val="6C10B9">
                        <a:alpha val="80000"/>
                      </a:srgbClr>
                    </a:solidFill>
                  </a:tcPr>
                </a:tc>
                <a:extLst>
                  <a:ext uri="{0D108BD9-81ED-4DB2-BD59-A6C34878D82A}">
                    <a16:rowId xmlns:a16="http://schemas.microsoft.com/office/drawing/2014/main" val="4272406775"/>
                  </a:ext>
                </a:extLst>
              </a:tr>
            </a:tbl>
          </a:graphicData>
        </a:graphic>
      </p:graphicFrame>
      <p:pic>
        <p:nvPicPr>
          <p:cNvPr id="13" name="Picture 12" descr="Graphical user interface, diagram, application&#10;&#10;Description automatically generated">
            <a:extLst>
              <a:ext uri="{FF2B5EF4-FFF2-40B4-BE49-F238E27FC236}">
                <a16:creationId xmlns:a16="http://schemas.microsoft.com/office/drawing/2014/main" id="{9D340A8B-ACB3-4688-247D-A7F13BFC4A50}"/>
              </a:ext>
            </a:extLst>
          </p:cNvPr>
          <p:cNvPicPr>
            <a:picLocks noChangeAspect="1"/>
          </p:cNvPicPr>
          <p:nvPr/>
        </p:nvPicPr>
        <p:blipFill>
          <a:blip r:embed="rId2"/>
          <a:stretch>
            <a:fillRect/>
          </a:stretch>
        </p:blipFill>
        <p:spPr>
          <a:xfrm>
            <a:off x="6096001" y="3056416"/>
            <a:ext cx="5574323" cy="3086759"/>
          </a:xfrm>
          <a:prstGeom prst="rect">
            <a:avLst/>
          </a:prstGeom>
        </p:spPr>
      </p:pic>
      <p:sp>
        <p:nvSpPr>
          <p:cNvPr id="14" name="TextBox 13">
            <a:extLst>
              <a:ext uri="{FF2B5EF4-FFF2-40B4-BE49-F238E27FC236}">
                <a16:creationId xmlns:a16="http://schemas.microsoft.com/office/drawing/2014/main" id="{5B6C80BA-C850-C62D-A8FC-773362C62DAD}"/>
              </a:ext>
            </a:extLst>
          </p:cNvPr>
          <p:cNvSpPr txBox="1"/>
          <p:nvPr/>
        </p:nvSpPr>
        <p:spPr>
          <a:xfrm>
            <a:off x="6412524" y="6143175"/>
            <a:ext cx="5257800" cy="246221"/>
          </a:xfrm>
          <a:prstGeom prst="rect">
            <a:avLst/>
          </a:prstGeom>
          <a:noFill/>
        </p:spPr>
        <p:txBody>
          <a:bodyPr wrap="square" rtlCol="0">
            <a:spAutoFit/>
          </a:bodyPr>
          <a:lstStyle/>
          <a:p>
            <a:pPr algn="ctr"/>
            <a:r>
              <a:rPr lang="en-PL" sz="1000" dirty="0">
                <a:solidFill>
                  <a:schemeClr val="tx1">
                    <a:lumMod val="50000"/>
                    <a:lumOff val="50000"/>
                  </a:schemeClr>
                </a:solidFill>
              </a:rPr>
              <a:t>Source: </a:t>
            </a:r>
            <a:r>
              <a:rPr lang="en-GB" sz="1000" dirty="0">
                <a:solidFill>
                  <a:schemeClr val="tx1">
                    <a:lumMod val="50000"/>
                    <a:lumOff val="50000"/>
                  </a:schemeClr>
                </a:solidFill>
              </a:rPr>
              <a:t>https://</a:t>
            </a:r>
            <a:r>
              <a:rPr lang="en-GB" sz="1000" dirty="0" err="1">
                <a:solidFill>
                  <a:schemeClr val="tx1">
                    <a:lumMod val="50000"/>
                    <a:lumOff val="50000"/>
                  </a:schemeClr>
                </a:solidFill>
              </a:rPr>
              <a:t>www.concretepage.com</a:t>
            </a:r>
            <a:r>
              <a:rPr lang="en-GB" sz="1000" dirty="0">
                <a:solidFill>
                  <a:schemeClr val="tx1">
                    <a:lumMod val="50000"/>
                    <a:lumOff val="50000"/>
                  </a:schemeClr>
                </a:solidFill>
              </a:rPr>
              <a:t>/spring/spring-bean-life-cycle-tutorial</a:t>
            </a:r>
            <a:endParaRPr lang="en-PL" sz="1000" dirty="0">
              <a:solidFill>
                <a:schemeClr val="tx1">
                  <a:lumMod val="50000"/>
                  <a:lumOff val="50000"/>
                </a:schemeClr>
              </a:solidFill>
            </a:endParaRPr>
          </a:p>
        </p:txBody>
      </p:sp>
    </p:spTree>
    <p:extLst>
      <p:ext uri="{BB962C8B-B14F-4D97-AF65-F5344CB8AC3E}">
        <p14:creationId xmlns:p14="http://schemas.microsoft.com/office/powerpoint/2010/main" val="246468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89A7-47D9-1295-AC2B-60B49DB9ADB4}"/>
              </a:ext>
            </a:extLst>
          </p:cNvPr>
          <p:cNvSpPr>
            <a:spLocks noGrp="1"/>
          </p:cNvSpPr>
          <p:nvPr>
            <p:ph type="title"/>
          </p:nvPr>
        </p:nvSpPr>
        <p:spPr/>
        <p:txBody>
          <a:bodyPr/>
          <a:lstStyle/>
          <a:p>
            <a:r>
              <a:rPr lang="en-PL" dirty="0">
                <a:solidFill>
                  <a:srgbClr val="6C10B9"/>
                </a:solidFill>
                <a:latin typeface="Poppins" pitchFamily="2" charset="77"/>
                <a:cs typeface="Poppins" pitchFamily="2" charset="77"/>
              </a:rPr>
              <a:t>Spring Boot Annotations</a:t>
            </a:r>
          </a:p>
        </p:txBody>
      </p:sp>
      <p:pic>
        <p:nvPicPr>
          <p:cNvPr id="5" name="Picture 4">
            <a:extLst>
              <a:ext uri="{FF2B5EF4-FFF2-40B4-BE49-F238E27FC236}">
                <a16:creationId xmlns:a16="http://schemas.microsoft.com/office/drawing/2014/main" id="{8503C532-6B95-908B-0186-1FEC66568123}"/>
              </a:ext>
            </a:extLst>
          </p:cNvPr>
          <p:cNvPicPr>
            <a:picLocks noChangeAspect="1"/>
          </p:cNvPicPr>
          <p:nvPr/>
        </p:nvPicPr>
        <p:blipFill rotWithShape="1">
          <a:blip r:embed="rId2"/>
          <a:srcRect t="10159" b="9048"/>
          <a:stretch/>
        </p:blipFill>
        <p:spPr>
          <a:xfrm>
            <a:off x="2031466" y="1770566"/>
            <a:ext cx="8129067" cy="4641120"/>
          </a:xfrm>
          <a:prstGeom prst="rect">
            <a:avLst/>
          </a:prstGeom>
        </p:spPr>
      </p:pic>
      <p:sp>
        <p:nvSpPr>
          <p:cNvPr id="6" name="TextBox 5">
            <a:extLst>
              <a:ext uri="{FF2B5EF4-FFF2-40B4-BE49-F238E27FC236}">
                <a16:creationId xmlns:a16="http://schemas.microsoft.com/office/drawing/2014/main" id="{C6234D09-0EB8-FEB3-4397-8868F58F4F6E}"/>
              </a:ext>
            </a:extLst>
          </p:cNvPr>
          <p:cNvSpPr txBox="1"/>
          <p:nvPr/>
        </p:nvSpPr>
        <p:spPr>
          <a:xfrm>
            <a:off x="5193324" y="6469793"/>
            <a:ext cx="5257800" cy="246221"/>
          </a:xfrm>
          <a:prstGeom prst="rect">
            <a:avLst/>
          </a:prstGeom>
          <a:noFill/>
        </p:spPr>
        <p:txBody>
          <a:bodyPr wrap="square" rtlCol="0">
            <a:spAutoFit/>
          </a:bodyPr>
          <a:lstStyle/>
          <a:p>
            <a:pPr algn="ctr"/>
            <a:r>
              <a:rPr lang="en-PL" sz="1000" dirty="0">
                <a:solidFill>
                  <a:schemeClr val="tx1">
                    <a:lumMod val="50000"/>
                    <a:lumOff val="50000"/>
                  </a:schemeClr>
                </a:solidFill>
              </a:rPr>
              <a:t>Source: </a:t>
            </a:r>
            <a:r>
              <a:rPr lang="en-GB" sz="1000" dirty="0">
                <a:solidFill>
                  <a:schemeClr val="tx1">
                    <a:lumMod val="50000"/>
                    <a:lumOff val="50000"/>
                  </a:schemeClr>
                </a:solidFill>
              </a:rPr>
              <a:t>https://</a:t>
            </a:r>
            <a:r>
              <a:rPr lang="en-GB" sz="1000" dirty="0" err="1">
                <a:solidFill>
                  <a:schemeClr val="tx1">
                    <a:lumMod val="50000"/>
                    <a:lumOff val="50000"/>
                  </a:schemeClr>
                </a:solidFill>
              </a:rPr>
              <a:t>www.jrebel.com</a:t>
            </a:r>
            <a:r>
              <a:rPr lang="en-GB" sz="1000" dirty="0">
                <a:solidFill>
                  <a:schemeClr val="tx1">
                    <a:lumMod val="50000"/>
                    <a:lumOff val="50000"/>
                  </a:schemeClr>
                </a:solidFill>
              </a:rPr>
              <a:t>/sites/rebel/files/pdfs/</a:t>
            </a:r>
            <a:r>
              <a:rPr lang="en-GB" sz="1000" dirty="0" err="1">
                <a:solidFill>
                  <a:schemeClr val="tx1">
                    <a:lumMod val="50000"/>
                    <a:lumOff val="50000"/>
                  </a:schemeClr>
                </a:solidFill>
              </a:rPr>
              <a:t>cheatsheet</a:t>
            </a:r>
            <a:r>
              <a:rPr lang="en-GB" sz="1000" dirty="0">
                <a:solidFill>
                  <a:schemeClr val="tx1">
                    <a:lumMod val="50000"/>
                    <a:lumOff val="50000"/>
                  </a:schemeClr>
                </a:solidFill>
              </a:rPr>
              <a:t>-</a:t>
            </a:r>
            <a:r>
              <a:rPr lang="en-GB" sz="1000" dirty="0" err="1">
                <a:solidFill>
                  <a:schemeClr val="tx1">
                    <a:lumMod val="50000"/>
                    <a:lumOff val="50000"/>
                  </a:schemeClr>
                </a:solidFill>
              </a:rPr>
              <a:t>jrebel</a:t>
            </a:r>
            <a:r>
              <a:rPr lang="en-GB" sz="1000" dirty="0">
                <a:solidFill>
                  <a:schemeClr val="tx1">
                    <a:lumMod val="50000"/>
                    <a:lumOff val="50000"/>
                  </a:schemeClr>
                </a:solidFill>
              </a:rPr>
              <a:t>-spring-</a:t>
            </a:r>
            <a:r>
              <a:rPr lang="en-GB" sz="1000" dirty="0" err="1">
                <a:solidFill>
                  <a:schemeClr val="tx1">
                    <a:lumMod val="50000"/>
                    <a:lumOff val="50000"/>
                  </a:schemeClr>
                </a:solidFill>
              </a:rPr>
              <a:t>annotations.pdf</a:t>
            </a:r>
            <a:endParaRPr lang="en-PL" sz="1000" dirty="0">
              <a:solidFill>
                <a:schemeClr val="tx1">
                  <a:lumMod val="50000"/>
                  <a:lumOff val="50000"/>
                </a:schemeClr>
              </a:solidFill>
            </a:endParaRPr>
          </a:p>
        </p:txBody>
      </p:sp>
    </p:spTree>
    <p:extLst>
      <p:ext uri="{BB962C8B-B14F-4D97-AF65-F5344CB8AC3E}">
        <p14:creationId xmlns:p14="http://schemas.microsoft.com/office/powerpoint/2010/main" val="176976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{1D49C930-A11F-144E-99D0-B89334EA978C}tf10001119</Template>
  <TotalTime>2049</TotalTime>
  <Words>893</Words>
  <Application>Microsoft Macintosh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Poppins</vt:lpstr>
      <vt:lpstr>Office Theme</vt:lpstr>
      <vt:lpstr>Spring Workshop with Adrian</vt:lpstr>
      <vt:lpstr>Agenda</vt:lpstr>
      <vt:lpstr>Why to use any framework like Spring?</vt:lpstr>
      <vt:lpstr>What is Spring Framework?</vt:lpstr>
      <vt:lpstr>What is Spring Boot?</vt:lpstr>
      <vt:lpstr>Inversion of Control &amp; Dependency Injection</vt:lpstr>
      <vt:lpstr>Spring Container</vt:lpstr>
      <vt:lpstr>Spring Bean</vt:lpstr>
      <vt:lpstr>Spring Boot Annotations</vt:lpstr>
      <vt:lpstr>Bootstrapping Spring Boot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Machnicki</dc:creator>
  <cp:lastModifiedBy>Adrian Machnicki</cp:lastModifiedBy>
  <cp:revision>32</cp:revision>
  <dcterms:created xsi:type="dcterms:W3CDTF">2021-09-08T06:47:23Z</dcterms:created>
  <dcterms:modified xsi:type="dcterms:W3CDTF">2022-07-12T11:33:50Z</dcterms:modified>
</cp:coreProperties>
</file>