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78" r:id="rId5"/>
    <p:sldId id="282" r:id="rId6"/>
    <p:sldId id="293" r:id="rId7"/>
    <p:sldId id="294" r:id="rId8"/>
    <p:sldId id="271" r:id="rId9"/>
    <p:sldId id="297" r:id="rId10"/>
    <p:sldId id="295" r:id="rId11"/>
    <p:sldId id="296" r:id="rId12"/>
    <p:sldId id="298" r:id="rId13"/>
    <p:sldId id="285" r:id="rId14"/>
    <p:sldId id="290" r:id="rId15"/>
    <p:sldId id="291" r:id="rId16"/>
    <p:sldId id="292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>
      <p:cViewPr varScale="1">
        <p:scale>
          <a:sx n="88" d="100"/>
          <a:sy n="88" d="100"/>
        </p:scale>
        <p:origin x="374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251525F-CA02-45B6-8BE5-17305369F782}" type="datetime1">
              <a:rPr lang="es-ES" smtClean="0"/>
              <a:t>20/09/2025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CFA70580-B89C-4157-871D-6B9318EE5F5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BFF449C-E3E0-45CA-8FC8-EE3F6E0B8129}" type="datetime1">
              <a:rPr lang="es-ES" smtClean="0"/>
              <a:t>20/09/2025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7AF00E9-A49D-4007-B3B9-A3783809E50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8CEF2-4B5A-6A3D-E713-E8919567B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8FF070E-2068-38EF-4758-CEA945202E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9E01A95-72A4-FAC5-100A-6BEDED928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8607BC-6D79-8234-3145-245F61DB5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64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15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6427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7AF00E9-A49D-4007-B3B9-A3783809E505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s-ES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es-ES" sz="6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s-ES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 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ítulo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2" name="Marcador de contenido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200">
                <a:solidFill>
                  <a:schemeClr val="tx1"/>
                </a:solidFill>
              </a:defRPr>
            </a:lvl2pPr>
            <a:lvl3pPr>
              <a:defRPr lang="es-ES" sz="1200">
                <a:solidFill>
                  <a:schemeClr val="tx1"/>
                </a:solidFill>
              </a:defRPr>
            </a:lvl3pPr>
            <a:lvl4pPr>
              <a:defRPr lang="es-ES" sz="1200">
                <a:solidFill>
                  <a:schemeClr val="tx1"/>
                </a:solidFill>
              </a:defRPr>
            </a:lvl4pPr>
            <a:lvl5pPr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8" name="Forma libre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 libre: Forma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 libre: Forma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 libre: Forma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es-ES" sz="5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 libre: Forma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 libre: Forma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 libre: Forma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s-ES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es-ES" sz="1800">
                <a:solidFill>
                  <a:schemeClr val="tx1"/>
                </a:solidFill>
              </a:defRPr>
            </a:lvl1pPr>
            <a:lvl2pPr>
              <a:defRPr lang="es-ES" sz="1200">
                <a:solidFill>
                  <a:schemeClr val="tx1"/>
                </a:solidFill>
              </a:defRPr>
            </a:lvl2pPr>
            <a:lvl3pPr>
              <a:defRPr lang="es-ES" sz="1200">
                <a:solidFill>
                  <a:schemeClr val="tx1"/>
                </a:solidFill>
              </a:defRPr>
            </a:lvl3pPr>
            <a:lvl4pPr>
              <a:defRPr lang="es-ES" sz="1200">
                <a:solidFill>
                  <a:schemeClr val="tx1"/>
                </a:solidFill>
              </a:defRPr>
            </a:lvl4pPr>
            <a:lvl5pPr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es-ES" sz="5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 libre: Forma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15" name="Forma libre: Forma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rtlCol="0" anchor="t" anchorCtr="0">
            <a:no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>
              <a:defRPr lang="es-ES" sz="1800">
                <a:solidFill>
                  <a:schemeClr val="tx1"/>
                </a:solidFill>
              </a:defRPr>
            </a:lvl2pPr>
            <a:lvl3pPr>
              <a:defRPr lang="es-ES" sz="1800">
                <a:solidFill>
                  <a:schemeClr val="tx1"/>
                </a:solidFill>
              </a:defRPr>
            </a:lvl3pPr>
            <a:lvl4pPr>
              <a:defRPr lang="es-ES" sz="1800">
                <a:solidFill>
                  <a:schemeClr val="tx1"/>
                </a:solidFill>
              </a:defRPr>
            </a:lvl4pPr>
            <a:lvl5pPr>
              <a:defRPr lang="es-ES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087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s-ES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 libre: Forma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BA1B0FB-D917-4C8C-928F-313BD683BF3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es-ES"/>
            </a:defPPr>
          </a:lstStyle>
          <a:p>
            <a:pPr lvl="0" rtl="0">
              <a:lnSpc>
                <a:spcPct val="100000"/>
              </a:lnSpc>
            </a:pPr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s-ES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703" r:id="rId4"/>
    <p:sldLayoutId id="2147483698" r:id="rId5"/>
    <p:sldLayoutId id="2147483704" r:id="rId6"/>
    <p:sldLayoutId id="2147483688" r:id="rId7"/>
    <p:sldLayoutId id="2147483701" r:id="rId8"/>
    <p:sldLayoutId id="2147483686" r:id="rId9"/>
    <p:sldLayoutId id="2147483685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5542025"/>
          </a:xfrm>
          <a:noFill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n-US" noProof="0" dirty="0"/>
              <a:t>Airfoil simulation</a:t>
            </a:r>
            <a:br>
              <a:rPr lang="en-US" noProof="0" dirty="0"/>
            </a:br>
            <a:r>
              <a:rPr lang="en-US" sz="2400" noProof="0" dirty="0"/>
              <a:t>Adrian Martin Diaz</a:t>
            </a:r>
            <a:endParaRPr lang="en-US" noProof="0" dirty="0"/>
          </a:p>
        </p:txBody>
      </p:sp>
      <p:pic>
        <p:nvPicPr>
          <p:cNvPr id="8" name="Marcador de posición de imagen 13" descr="Fondo digital de puntos de datos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7" descr="Fondo digital de puntos de datos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680"/>
            <a:ext cx="9144000" cy="22860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noProof="0" dirty="0"/>
              <a:t>Final simulation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2860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noProof="0" dirty="0"/>
              <a:t>(Proof of execution)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1332000"/>
          </a:xfrm>
          <a:noFill/>
        </p:spPr>
        <p:txBody>
          <a:bodyPr lIns="0"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n-US" noProof="0" dirty="0" err="1"/>
              <a:t>Sugerencias</a:t>
            </a:r>
            <a:r>
              <a:rPr lang="en-US" noProof="0" dirty="0"/>
              <a:t> finales y puntos de vista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965095"/>
            <a:ext cx="5435600" cy="3995650"/>
          </a:xfrm>
          <a:noFill/>
        </p:spPr>
        <p:txBody>
          <a:bodyPr vert="horz" lIns="0" tIns="45720" rIns="91440" bIns="45720" rtlCol="0" anchor="t">
            <a:normAutofit fontScale="92500" lnSpcReduction="20000"/>
          </a:bodyPr>
          <a:lstStyle>
            <a:defPPr>
              <a:defRPr lang="es-ES"/>
            </a:defPPr>
          </a:lstStyle>
          <a:p>
            <a:pPr rtl="0"/>
            <a:r>
              <a:rPr lang="en-US" noProof="0" dirty="0" err="1"/>
              <a:t>Ensayo</a:t>
            </a:r>
            <a:r>
              <a:rPr lang="en-US" noProof="0" dirty="0"/>
              <a:t> </a:t>
            </a:r>
            <a:r>
              <a:rPr lang="en-US" noProof="0" dirty="0" err="1"/>
              <a:t>coherente</a:t>
            </a:r>
            <a:endParaRPr lang="en-US" noProof="0" dirty="0"/>
          </a:p>
          <a:p>
            <a:pPr lvl="1" rtl="0"/>
            <a:r>
              <a:rPr lang="en-US" noProof="0" dirty="0" err="1"/>
              <a:t>Refuerce</a:t>
            </a:r>
            <a:r>
              <a:rPr lang="en-US" noProof="0" dirty="0"/>
              <a:t> </a:t>
            </a:r>
            <a:r>
              <a:rPr lang="en-US" noProof="0" dirty="0" err="1"/>
              <a:t>su</a:t>
            </a:r>
            <a:r>
              <a:rPr lang="en-US" noProof="0" dirty="0"/>
              <a:t> </a:t>
            </a:r>
            <a:r>
              <a:rPr lang="en-US" noProof="0" dirty="0" err="1"/>
              <a:t>familiaridad</a:t>
            </a:r>
            <a:endParaRPr lang="en-US" noProof="0" dirty="0"/>
          </a:p>
          <a:p>
            <a:pPr rtl="0"/>
            <a:r>
              <a:rPr lang="en-US" noProof="0" dirty="0" err="1"/>
              <a:t>Refinar</a:t>
            </a:r>
            <a:r>
              <a:rPr lang="en-US" noProof="0" dirty="0"/>
              <a:t> </a:t>
            </a:r>
            <a:r>
              <a:rPr lang="en-US" noProof="0" dirty="0" err="1"/>
              <a:t>el</a:t>
            </a:r>
            <a:r>
              <a:rPr lang="en-US" noProof="0" dirty="0"/>
              <a:t> </a:t>
            </a:r>
            <a:r>
              <a:rPr lang="en-US" noProof="0" dirty="0" err="1"/>
              <a:t>estilo</a:t>
            </a:r>
            <a:r>
              <a:rPr lang="en-US" noProof="0" dirty="0"/>
              <a:t> de </a:t>
            </a:r>
            <a:r>
              <a:rPr lang="en-US" noProof="0" dirty="0" err="1"/>
              <a:t>presentación</a:t>
            </a:r>
            <a:endParaRPr lang="en-US" noProof="0" dirty="0"/>
          </a:p>
          <a:p>
            <a:pPr lvl="1" rtl="0"/>
            <a:r>
              <a:rPr lang="en-US" noProof="0" dirty="0"/>
              <a:t>Ritmo, </a:t>
            </a:r>
            <a:r>
              <a:rPr lang="en-US" noProof="0" dirty="0" err="1"/>
              <a:t>tono</a:t>
            </a:r>
            <a:r>
              <a:rPr lang="en-US" noProof="0" dirty="0"/>
              <a:t> y </a:t>
            </a:r>
            <a:r>
              <a:rPr lang="en-US" noProof="0" dirty="0" err="1"/>
              <a:t>énfasis</a:t>
            </a:r>
            <a:endParaRPr lang="en-US" noProof="0" dirty="0"/>
          </a:p>
          <a:p>
            <a:pPr rtl="0"/>
            <a:r>
              <a:rPr lang="en-US" noProof="0" dirty="0" err="1"/>
              <a:t>Intervalos</a:t>
            </a:r>
            <a:r>
              <a:rPr lang="en-US" noProof="0" dirty="0"/>
              <a:t> y </a:t>
            </a:r>
            <a:r>
              <a:rPr lang="en-US" noProof="0" dirty="0" err="1"/>
              <a:t>transiciones</a:t>
            </a:r>
            <a:endParaRPr lang="en-US" noProof="0" dirty="0"/>
          </a:p>
          <a:p>
            <a:pPr lvl="1" rtl="0"/>
            <a:r>
              <a:rPr lang="en-US" noProof="0" dirty="0" err="1"/>
              <a:t>Objetivo</a:t>
            </a:r>
            <a:r>
              <a:rPr lang="en-US" noProof="0" dirty="0"/>
              <a:t> de </a:t>
            </a:r>
            <a:r>
              <a:rPr lang="en-US" noProof="0" dirty="0" err="1"/>
              <a:t>una</a:t>
            </a:r>
            <a:r>
              <a:rPr lang="en-US" noProof="0" dirty="0"/>
              <a:t> </a:t>
            </a:r>
            <a:r>
              <a:rPr lang="en-US" noProof="0" dirty="0" err="1"/>
              <a:t>presentación</a:t>
            </a:r>
            <a:r>
              <a:rPr lang="en-US" noProof="0" dirty="0"/>
              <a:t> sin </a:t>
            </a:r>
            <a:r>
              <a:rPr lang="en-US" noProof="0" dirty="0" err="1"/>
              <a:t>problemas</a:t>
            </a:r>
            <a:r>
              <a:rPr lang="en-US" noProof="0" dirty="0"/>
              <a:t> y </a:t>
            </a:r>
            <a:r>
              <a:rPr lang="en-US" noProof="0" dirty="0" err="1"/>
              <a:t>profesional</a:t>
            </a:r>
            <a:endParaRPr lang="en-US" noProof="0" dirty="0"/>
          </a:p>
          <a:p>
            <a:pPr rtl="0"/>
            <a:r>
              <a:rPr lang="en-US" noProof="0" dirty="0"/>
              <a:t>Público de </a:t>
            </a:r>
            <a:r>
              <a:rPr lang="en-US" noProof="0" dirty="0" err="1"/>
              <a:t>prácticas</a:t>
            </a:r>
            <a:endParaRPr lang="en-US" noProof="0" dirty="0"/>
          </a:p>
          <a:p>
            <a:pPr lvl="1" rtl="0"/>
            <a:r>
              <a:rPr lang="en-US" noProof="0" dirty="0" err="1"/>
              <a:t>Apunte</a:t>
            </a:r>
            <a:r>
              <a:rPr lang="en-US" noProof="0" dirty="0"/>
              <a:t> a </a:t>
            </a:r>
            <a:r>
              <a:rPr lang="en-US" noProof="0" dirty="0" err="1"/>
              <a:t>compañeros</a:t>
            </a:r>
            <a:r>
              <a:rPr lang="en-US" noProof="0" dirty="0"/>
              <a:t> para </a:t>
            </a:r>
            <a:r>
              <a:rPr lang="en-US" noProof="0" dirty="0" err="1"/>
              <a:t>escuchar</a:t>
            </a:r>
            <a:r>
              <a:rPr lang="en-US" noProof="0" dirty="0"/>
              <a:t> y </a:t>
            </a:r>
            <a:r>
              <a:rPr lang="en-US" noProof="0" dirty="0" err="1"/>
              <a:t>proporcionar</a:t>
            </a:r>
            <a:r>
              <a:rPr lang="en-US" noProof="0" dirty="0"/>
              <a:t> </a:t>
            </a:r>
            <a:r>
              <a:rPr lang="en-US" noProof="0" dirty="0" err="1"/>
              <a:t>comentarios</a:t>
            </a:r>
            <a:endParaRPr lang="en-US" noProof="0" dirty="0"/>
          </a:p>
          <a:p>
            <a:pPr lvl="1" rtl="0"/>
            <a:endParaRPr lang="en-US" noProof="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1305" y="1965095"/>
            <a:ext cx="5339397" cy="3995650"/>
          </a:xfrm>
          <a:noFill/>
        </p:spPr>
        <p:txBody>
          <a:bodyPr lIns="0"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n-US" noProof="0" dirty="0" err="1"/>
              <a:t>Buscar</a:t>
            </a:r>
            <a:r>
              <a:rPr lang="en-US" noProof="0" dirty="0"/>
              <a:t> </a:t>
            </a:r>
            <a:r>
              <a:rPr lang="en-US" noProof="0" dirty="0" err="1"/>
              <a:t>comentarios</a:t>
            </a:r>
            <a:endParaRPr lang="en-US" noProof="0" dirty="0"/>
          </a:p>
          <a:p>
            <a:pPr rtl="0"/>
            <a:r>
              <a:rPr lang="en-US" noProof="0" dirty="0" err="1"/>
              <a:t>Reflejar</a:t>
            </a:r>
            <a:r>
              <a:rPr lang="en-US" noProof="0" dirty="0"/>
              <a:t> </a:t>
            </a:r>
            <a:r>
              <a:rPr lang="en-US" noProof="0" dirty="0" err="1"/>
              <a:t>el</a:t>
            </a:r>
            <a:r>
              <a:rPr lang="en-US" noProof="0" dirty="0"/>
              <a:t> </a:t>
            </a:r>
            <a:r>
              <a:rPr lang="en-US" noProof="0" dirty="0" err="1"/>
              <a:t>rendimiento</a:t>
            </a:r>
            <a:endParaRPr lang="en-US" noProof="0" dirty="0"/>
          </a:p>
          <a:p>
            <a:pPr rtl="0"/>
            <a:r>
              <a:rPr lang="en-US" noProof="0" dirty="0" err="1"/>
              <a:t>Explorar</a:t>
            </a:r>
            <a:r>
              <a:rPr lang="en-US" noProof="0" dirty="0"/>
              <a:t> </a:t>
            </a:r>
            <a:r>
              <a:rPr lang="en-US" noProof="0" dirty="0" err="1"/>
              <a:t>nuevas</a:t>
            </a:r>
            <a:r>
              <a:rPr lang="en-US" noProof="0" dirty="0"/>
              <a:t> </a:t>
            </a:r>
            <a:r>
              <a:rPr lang="en-US" noProof="0" dirty="0" err="1"/>
              <a:t>técnicas</a:t>
            </a:r>
            <a:endParaRPr lang="en-US" noProof="0" dirty="0"/>
          </a:p>
          <a:p>
            <a:pPr rtl="0"/>
            <a:r>
              <a:rPr lang="en-US" noProof="0" dirty="0" err="1"/>
              <a:t>Establecer</a:t>
            </a:r>
            <a:r>
              <a:rPr lang="en-US" noProof="0" dirty="0"/>
              <a:t> </a:t>
            </a:r>
            <a:r>
              <a:rPr lang="en-US" noProof="0" dirty="0" err="1"/>
              <a:t>objetivos</a:t>
            </a:r>
            <a:r>
              <a:rPr lang="en-US" noProof="0" dirty="0"/>
              <a:t> </a:t>
            </a:r>
            <a:r>
              <a:rPr lang="en-US" noProof="0" dirty="0" err="1"/>
              <a:t>personales</a:t>
            </a:r>
            <a:endParaRPr lang="en-US" noProof="0" dirty="0"/>
          </a:p>
          <a:p>
            <a:pPr rtl="0"/>
            <a:r>
              <a:rPr lang="en-US" noProof="0" dirty="0" err="1"/>
              <a:t>Iterar</a:t>
            </a:r>
            <a:r>
              <a:rPr lang="en-US" noProof="0" dirty="0"/>
              <a:t> y </a:t>
            </a:r>
            <a:r>
              <a:rPr lang="en-US" noProof="0" dirty="0" err="1"/>
              <a:t>adaptarse</a:t>
            </a:r>
            <a:endParaRPr lang="en-US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694AE3-BBC6-8EDD-FB13-3BC144BAE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48"/>
            <a:ext cx="6821214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919EB9-8087-6128-EF80-7D8F6735D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214" y="23648"/>
            <a:ext cx="5370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60961"/>
            <a:ext cx="11090275" cy="1186560"/>
          </a:xfrm>
          <a:noFill/>
        </p:spPr>
        <p:txBody>
          <a:bodyPr rtlCol="0" anchor="t"/>
          <a:lstStyle>
            <a:defPPr>
              <a:defRPr lang="es-ES"/>
            </a:defPPr>
          </a:lstStyle>
          <a:p>
            <a:pPr rtl="0"/>
            <a:r>
              <a:rPr lang="en-US" noProof="0" dirty="0" err="1"/>
              <a:t>Métricas</a:t>
            </a:r>
            <a:r>
              <a:rPr lang="en-US" noProof="0" dirty="0"/>
              <a:t> de </a:t>
            </a:r>
            <a:r>
              <a:rPr lang="en-US" noProof="0" dirty="0" err="1"/>
              <a:t>interacción</a:t>
            </a:r>
            <a:r>
              <a:rPr lang="en-US" noProof="0" dirty="0"/>
              <a:t> de </a:t>
            </a:r>
            <a:r>
              <a:rPr lang="en-US" noProof="0" dirty="0" err="1"/>
              <a:t>habla</a:t>
            </a:r>
            <a:endParaRPr lang="en-US" noProof="0" dirty="0"/>
          </a:p>
        </p:txBody>
      </p:sp>
      <p:graphicFrame>
        <p:nvGraphicFramePr>
          <p:cNvPr id="13" name="Marcador de posición de tabla 3">
            <a:extLst>
              <a:ext uri="{FF2B5EF4-FFF2-40B4-BE49-F238E27FC236}">
                <a16:creationId xmlns:a16="http://schemas.microsoft.com/office/drawing/2014/main" id="{24F0E16C-0C56-89A4-2FE9-7D5EBE3963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9384194"/>
              </p:ext>
            </p:extLst>
          </p:nvPr>
        </p:nvGraphicFramePr>
        <p:xfrm>
          <a:off x="550863" y="1917700"/>
          <a:ext cx="11090276" cy="4297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32713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391382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85194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81423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1628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/>
                        <a:t>Factor de </a:t>
                      </a:r>
                      <a:r>
                        <a:rPr lang="en-US" b="0" noProof="0" dirty="0" err="1"/>
                        <a:t>impacto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 err="1"/>
                        <a:t>Medida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 err="1"/>
                        <a:t>Objetivo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 err="1"/>
                        <a:t>Logrado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1628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 err="1"/>
                        <a:t>Interacción</a:t>
                      </a:r>
                      <a:r>
                        <a:rPr lang="en-US" b="0" noProof="0" dirty="0"/>
                        <a:t> del </a:t>
                      </a:r>
                      <a:r>
                        <a:rPr lang="en-US" b="0" noProof="0" dirty="0" err="1"/>
                        <a:t>público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 err="1"/>
                        <a:t>Porcentaje</a:t>
                      </a:r>
                      <a:r>
                        <a:rPr lang="en-US" b="0" noProof="0" dirty="0"/>
                        <a:t> (%)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/>
                        <a:t>85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/>
                        <a:t>88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1628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 err="1"/>
                        <a:t>Retención</a:t>
                      </a:r>
                      <a:r>
                        <a:rPr lang="en-US" b="0" noProof="0" dirty="0"/>
                        <a:t> de </a:t>
                      </a:r>
                      <a:r>
                        <a:rPr lang="en-US" b="0" noProof="0" dirty="0" err="1"/>
                        <a:t>conocimientos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 err="1"/>
                        <a:t>Porcentaje</a:t>
                      </a:r>
                      <a:r>
                        <a:rPr lang="en-US" b="0" noProof="0" dirty="0"/>
                        <a:t> (%)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/>
                        <a:t>75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/>
                        <a:t>80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1628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 err="1"/>
                        <a:t>Encuestas</a:t>
                      </a:r>
                      <a:r>
                        <a:rPr lang="en-US" b="0" noProof="0" dirty="0"/>
                        <a:t> posteriores a la </a:t>
                      </a:r>
                      <a:r>
                        <a:rPr lang="en-US" b="0" noProof="0" dirty="0" err="1"/>
                        <a:t>presentación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 err="1"/>
                        <a:t>Clasificación</a:t>
                      </a:r>
                      <a:r>
                        <a:rPr lang="en-US" b="0" noProof="0" dirty="0"/>
                        <a:t> media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/>
                        <a:t>4,2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/>
                        <a:t>4,5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1628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/>
                        <a:t>Tasa de </a:t>
                      </a:r>
                      <a:r>
                        <a:rPr lang="en-US" b="0" noProof="0" dirty="0" err="1"/>
                        <a:t>recomendación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 err="1"/>
                        <a:t>Porcentaje</a:t>
                      </a:r>
                      <a:r>
                        <a:rPr lang="en-US" b="0" noProof="0" dirty="0"/>
                        <a:t> (%)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/>
                        <a:t>10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/>
                        <a:t>12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1628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 err="1"/>
                        <a:t>Oportunidades</a:t>
                      </a:r>
                      <a:r>
                        <a:rPr lang="en-US" b="0" noProof="0" dirty="0"/>
                        <a:t> de </a:t>
                      </a:r>
                      <a:r>
                        <a:rPr lang="en-US" b="0" noProof="0" dirty="0" err="1"/>
                        <a:t>colaboración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/>
                        <a:t>N.º de </a:t>
                      </a:r>
                      <a:r>
                        <a:rPr lang="en-US" b="0" noProof="0" dirty="0" err="1"/>
                        <a:t>oportunidades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/>
                        <a:t>8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n-US" b="0" noProof="0" dirty="0"/>
                        <a:t>10</a:t>
                      </a:r>
                      <a:endParaRPr lang="en-US" b="0" i="0" noProof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C7504536-9319-2EE1-4734-AC5B002D6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549274"/>
            <a:ext cx="5179330" cy="2841829"/>
          </a:xfrm>
          <a:noFill/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n-US" noProof="0" dirty="0"/>
              <a:t>Thanks for watching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3646704"/>
            <a:ext cx="5179330" cy="2706160"/>
          </a:xfrm>
          <a:noFill/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r>
              <a:rPr lang="en-US" dirty="0"/>
              <a:t>Repository -&gt; https://github.com/adrian-mardia-py/Airfoil_simulation.git </a:t>
            </a:r>
            <a:endParaRPr lang="en-US" noProof="0" dirty="0"/>
          </a:p>
        </p:txBody>
      </p:sp>
      <p:pic>
        <p:nvPicPr>
          <p:cNvPr id="25" name="Marcador de posición de imagen 24" descr="Primer plano de una red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926138" y="549275"/>
            <a:ext cx="5654675" cy="5788025"/>
          </a:xfrm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168405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noProof="0" dirty="0"/>
              <a:t>How potential flow works?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n-US" dirty="0"/>
              <a:t>- Airfoils geometry is set by a number of elemental solutions such as vortex, uniform flow, sources, …</a:t>
            </a:r>
          </a:p>
          <a:p>
            <a:pPr rtl="0"/>
            <a:r>
              <a:rPr lang="en-US" dirty="0"/>
              <a:t>- </a:t>
            </a:r>
            <a:r>
              <a:rPr lang="en-US" noProof="0" dirty="0"/>
              <a:t>As potential flow is govern by the Laplacian equation (which </a:t>
            </a:r>
            <a:r>
              <a:rPr lang="en-US" noProof="0"/>
              <a:t>is linear), </a:t>
            </a:r>
            <a:r>
              <a:rPr lang="en-US" noProof="0" dirty="0"/>
              <a:t>we can separate the resulting flow in the sum of independent elemental flows</a:t>
            </a:r>
          </a:p>
          <a:p>
            <a:pPr rtl="0"/>
            <a:r>
              <a:rPr lang="en-US" noProof="0" dirty="0"/>
              <a:t>- This is perfect for GPU 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300D4-3752-C184-A1F9-9BDC50A9D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E52D4-6692-5DE5-0C1E-42F8B0F8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168405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dirty="0"/>
              <a:t>Demonstration of sum of vortex</a:t>
            </a:r>
            <a:endParaRPr lang="en-U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1D5985-CEF8-A6F1-A252-011100AFD5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285750" indent="-285750" rtl="0">
              <a:buFontTx/>
              <a:buChar char="-"/>
            </a:pPr>
            <a:r>
              <a:rPr lang="en-US" dirty="0"/>
              <a:t>The chamber of the airfoil can be substituted by a number of vortex that bend air creating zones of high and low pressure</a:t>
            </a:r>
            <a:endParaRPr lang="en-US" noProof="0" dirty="0"/>
          </a:p>
          <a:p>
            <a:pPr marL="285750" indent="-285750" rtl="0">
              <a:buFontTx/>
              <a:buChar char="-"/>
            </a:pPr>
            <a:r>
              <a:rPr lang="en-US" noProof="0" dirty="0"/>
              <a:t>This gradient of pressure is what makes </a:t>
            </a:r>
            <a:r>
              <a:rPr lang="en-US" dirty="0"/>
              <a:t>lift</a:t>
            </a:r>
          </a:p>
          <a:p>
            <a:pPr marL="285750" indent="-285750" rtl="0">
              <a:buFontTx/>
              <a:buChar char="-"/>
            </a:pPr>
            <a:r>
              <a:rPr lang="en-US" noProof="0" dirty="0"/>
              <a:t>We can store each resolute of each vortex as a layer of a 3Dimensional matrix and the sum along the z-axis to </a:t>
            </a:r>
            <a:r>
              <a:rPr lang="en-US" dirty="0"/>
              <a:t>o</a:t>
            </a:r>
            <a:r>
              <a:rPr lang="en-US" noProof="0" dirty="0" err="1"/>
              <a:t>btain</a:t>
            </a:r>
            <a:r>
              <a:rPr lang="en-US" noProof="0" dirty="0"/>
              <a:t> the total flow.</a:t>
            </a:r>
          </a:p>
          <a:p>
            <a:pPr rtl="0"/>
            <a:r>
              <a:rPr lang="en-US" dirty="0"/>
              <a:t>The following image shows a simple demonstration of 3 vortex under a uniform horizontal flow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68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de la pantalla de un video juego&#10;&#10;El contenido generado por IA puede ser incorrecto.">
            <a:extLst>
              <a:ext uri="{FF2B5EF4-FFF2-40B4-BE49-F238E27FC236}">
                <a16:creationId xmlns:a16="http://schemas.microsoft.com/office/drawing/2014/main" id="{2F8179F9-E54A-C4A4-F639-1994F9D538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r="533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940188F-BAE0-2ED7-9534-191B3FFCA159}"/>
              </a:ext>
            </a:extLst>
          </p:cNvPr>
          <p:cNvSpPr txBox="1"/>
          <p:nvPr/>
        </p:nvSpPr>
        <p:spPr>
          <a:xfrm>
            <a:off x="3030583" y="1489166"/>
            <a:ext cx="114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High </a:t>
            </a:r>
            <a:r>
              <a:rPr lang="es-ES" dirty="0" err="1"/>
              <a:t>pressure</a:t>
            </a:r>
            <a:r>
              <a:rPr lang="es-ES" dirty="0"/>
              <a:t> </a:t>
            </a:r>
            <a:r>
              <a:rPr lang="es-ES" dirty="0" err="1"/>
              <a:t>zone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C5C10D3-5E87-63D3-CAAA-A83BC1FB67B8}"/>
              </a:ext>
            </a:extLst>
          </p:cNvPr>
          <p:cNvSpPr txBox="1"/>
          <p:nvPr/>
        </p:nvSpPr>
        <p:spPr>
          <a:xfrm>
            <a:off x="2904309" y="3509112"/>
            <a:ext cx="114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Low </a:t>
            </a:r>
            <a:r>
              <a:rPr lang="es-ES" dirty="0" err="1"/>
              <a:t>pressure</a:t>
            </a:r>
            <a:r>
              <a:rPr lang="es-ES" dirty="0"/>
              <a:t> </a:t>
            </a:r>
            <a:r>
              <a:rPr lang="es-ES" dirty="0" err="1"/>
              <a:t>zone</a:t>
            </a:r>
            <a:endParaRPr lang="es-E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8511F77-F1D3-F186-A3FC-91ADF07DF9C8}"/>
              </a:ext>
            </a:extLst>
          </p:cNvPr>
          <p:cNvCxnSpPr/>
          <p:nvPr/>
        </p:nvCxnSpPr>
        <p:spPr>
          <a:xfrm>
            <a:off x="4293326" y="2046514"/>
            <a:ext cx="3082834" cy="1071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BD96AFC-64D4-9B63-3BEC-51B48D6C7CBE}"/>
              </a:ext>
            </a:extLst>
          </p:cNvPr>
          <p:cNvCxnSpPr>
            <a:cxnSpLocks/>
          </p:cNvCxnSpPr>
          <p:nvPr/>
        </p:nvCxnSpPr>
        <p:spPr>
          <a:xfrm flipV="1">
            <a:off x="4180114" y="3970777"/>
            <a:ext cx="3291840" cy="78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12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es-ES"/>
            </a:defPPr>
          </a:lstStyle>
          <a:p>
            <a:pPr rtl="0"/>
            <a:r>
              <a:rPr lang="en-US" dirty="0"/>
              <a:t>Source code</a:t>
            </a:r>
            <a:endParaRPr lang="en-US" noProof="0" dirty="0"/>
          </a:p>
        </p:txBody>
      </p:sp>
      <p:pic>
        <p:nvPicPr>
          <p:cNvPr id="11" name="Marcador de posición de imagen 15" descr="Fondo digital de puntos de dato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F1C2B28-A610-636A-D4B2-818B6F38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1684059"/>
          </a:xfrm>
        </p:spPr>
        <p:txBody>
          <a:bodyPr/>
          <a:lstStyle/>
          <a:p>
            <a:r>
              <a:rPr lang="en-US" dirty="0"/>
              <a:t>Calculating the “strength” of each vortex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CC15D5-C38F-DE7E-5265-5060B5A6E9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881" y="2440300"/>
            <a:ext cx="11886237" cy="41304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150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825C554E-6F64-5A1B-4CCC-3F28B7C7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1684059"/>
          </a:xfrm>
        </p:spPr>
        <p:txBody>
          <a:bodyPr/>
          <a:lstStyle/>
          <a:p>
            <a:r>
              <a:rPr lang="en-US" dirty="0"/>
              <a:t>Passing data to GPU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C938A4F-1EC7-CC1E-76F1-0A6DC196F2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457" r="1" b="7486"/>
          <a:stretch>
            <a:fillRect/>
          </a:stretch>
        </p:blipFill>
        <p:spPr>
          <a:xfrm>
            <a:off x="550863" y="2419350"/>
            <a:ext cx="11090274" cy="3913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811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320B700-DC08-428F-5829-D6D4D91A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93" y="1054947"/>
            <a:ext cx="11090275" cy="1186560"/>
          </a:xfrm>
        </p:spPr>
        <p:txBody>
          <a:bodyPr/>
          <a:lstStyle/>
          <a:p>
            <a:r>
              <a:rPr lang="en-US" dirty="0"/>
              <a:t>The calculations of the kernel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3FCC07E-F9D2-FAA4-3396-CBDA683AFF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74321" y="1806705"/>
            <a:ext cx="9060621" cy="5051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985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08B82-599B-EACE-42FD-AEBA7070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1684059"/>
          </a:xfrm>
        </p:spPr>
        <p:txBody>
          <a:bodyPr wrap="square" anchor="b">
            <a:normAutofit/>
          </a:bodyPr>
          <a:lstStyle/>
          <a:p>
            <a:r>
              <a:rPr lang="es-ES" dirty="0" err="1"/>
              <a:t>Plotting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648D5E-8BC0-072C-C42C-51539A6A22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61015" y="2419350"/>
            <a:ext cx="10869970" cy="3913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916595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58_TF33713516_Win32" id="{DF728B89-FC3D-4E3A-BA79-B7D5AFC65CD2}" vid="{705D60A9-8AE8-4A8A-8A2B-380787BFC21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{9BEF30EB-2F7B-4B47-9278-E60C94DC38FD}TF7eddf224-c89c-478f-8f2f-bfb0868921690f3abf7d_win32-fd26bf0c2aea</Template>
  <TotalTime>33</TotalTime>
  <Words>314</Words>
  <Application>Microsoft Office PowerPoint</Application>
  <PresentationFormat>Panorámica</PresentationFormat>
  <Paragraphs>68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Walbaum Display</vt:lpstr>
      <vt:lpstr>3DFloatVTI</vt:lpstr>
      <vt:lpstr>Airfoil simulation Adrian Martin Diaz</vt:lpstr>
      <vt:lpstr>How potential flow works?</vt:lpstr>
      <vt:lpstr>Demonstration of sum of vortex</vt:lpstr>
      <vt:lpstr>Presentación de PowerPoint</vt:lpstr>
      <vt:lpstr>Source code</vt:lpstr>
      <vt:lpstr>Calculating the “strength” of each vortex</vt:lpstr>
      <vt:lpstr>Passing data to GPU</vt:lpstr>
      <vt:lpstr>The calculations of the kernel</vt:lpstr>
      <vt:lpstr>Plotting the result</vt:lpstr>
      <vt:lpstr>Final simulation</vt:lpstr>
      <vt:lpstr>Sugerencias finales y puntos de vista</vt:lpstr>
      <vt:lpstr>Métricas de interacción de habla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Adrián Martín Díaz</dc:creator>
  <cp:lastModifiedBy>Adrián Martín Díaz</cp:lastModifiedBy>
  <cp:revision>1</cp:revision>
  <dcterms:created xsi:type="dcterms:W3CDTF">2025-09-20T09:17:31Z</dcterms:created>
  <dcterms:modified xsi:type="dcterms:W3CDTF">2025-09-20T09:51:15Z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