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2" r:id="rId4"/>
    <p:sldId id="261" r:id="rId5"/>
    <p:sldId id="260" r:id="rId6"/>
    <p:sldId id="259" r:id="rId7"/>
    <p:sldId id="269" r:id="rId8"/>
    <p:sldId id="264" r:id="rId9"/>
    <p:sldId id="263" r:id="rId10"/>
    <p:sldId id="266" r:id="rId11"/>
    <p:sldId id="274" r:id="rId12"/>
    <p:sldId id="270" r:id="rId13"/>
    <p:sldId id="271" r:id="rId14"/>
    <p:sldId id="273" r:id="rId15"/>
    <p:sldId id="277" r:id="rId16"/>
    <p:sldId id="276" r:id="rId17"/>
    <p:sldId id="278" r:id="rId18"/>
    <p:sldId id="275" r:id="rId19"/>
    <p:sldId id="279" r:id="rId20"/>
    <p:sldId id="267" r:id="rId21"/>
    <p:sldId id="268" r:id="rId22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C3"/>
    <a:srgbClr val="FF9A4F"/>
    <a:srgbClr val="ADBCDD"/>
    <a:srgbClr val="FF7711"/>
    <a:srgbClr val="CAD9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6EE953-3B41-4B85-A820-283255119D9F}" type="datetimeFigureOut">
              <a:rPr lang="ro-RO"/>
              <a:pPr>
                <a:defRPr/>
              </a:pPr>
              <a:t>08.07.2014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3BBEF3-9064-41A7-81E6-3183DF873F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7208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A8A09-7352-44DB-A830-B96D63001026}" type="datetimeFigureOut">
              <a:rPr lang="ro-RO"/>
              <a:pPr>
                <a:defRPr/>
              </a:pPr>
              <a:t>08.07.2014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64878A-A787-422A-8474-FD81F0FD3E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20022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4878A-A787-422A-8474-FD81F0FD3E8F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1115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14375" y="4500563"/>
            <a:ext cx="1500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Autor(i)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500" y="4500563"/>
            <a:ext cx="2214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o-RO">
                <a:solidFill>
                  <a:srgbClr val="376092"/>
                </a:solidFill>
                <a:latin typeface="Calibri" pitchFamily="34" charset="0"/>
              </a:rPr>
              <a:t>Conducător științific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57313" y="561975"/>
            <a:ext cx="1071562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 București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0725" y="561975"/>
            <a:ext cx="1112838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ro-RO" sz="1200">
                <a:latin typeface="Calibri" pitchFamily="34" charset="0"/>
              </a:rPr>
              <a:t>Facultatea de Automatică și Calculatoare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43813" y="642938"/>
            <a:ext cx="1071562" cy="461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Catedra de Calculatoare</a:t>
            </a:r>
          </a:p>
        </p:txBody>
      </p:sp>
      <p:pic>
        <p:nvPicPr>
          <p:cNvPr id="12" name="Picture 12" descr="CS-Logo-transp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574675"/>
            <a:ext cx="6397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ac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584200"/>
            <a:ext cx="785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500438" y="3500438"/>
            <a:ext cx="4929187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000280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14375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143504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143402" y="3500478"/>
            <a:ext cx="4286250" cy="357150"/>
          </a:xfrm>
        </p:spPr>
        <p:txBody>
          <a:bodyPr>
            <a:normAutofit/>
          </a:bodyPr>
          <a:lstStyle>
            <a:lvl1pPr algn="r">
              <a:buNone/>
              <a:defRPr sz="15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C96-3CD3-4FCF-B9EB-30D7BF5EEDF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4EC5-756F-4B92-8CFA-BE934AFDD20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7DFE-6EB8-448E-B63B-53036C43F0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3994-8110-4C7C-9517-462C5A751E7D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C77E-18E4-4C2E-8441-019D504369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B2F-12B9-471E-9C5B-2EA77DE966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57F6-9764-4EE5-91D4-B8F4887A585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E55-9D67-4A20-9338-E6312342B51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F1FA-26BC-4DA3-A30E-99F3D8B6AB3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D4AD-738B-4FD0-BC70-C6A7FF80FE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74723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DED3A-6FD7-4E06-9FF8-7AA12DF8F88C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2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F82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57225" y="2000250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Poziționare în interior folosind amprente radio</a:t>
            </a:r>
          </a:p>
        </p:txBody>
      </p:sp>
      <p:sp>
        <p:nvSpPr>
          <p:cNvPr id="12291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14375" y="4870450"/>
            <a:ext cx="3500438" cy="5847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Adrian Dumitru Nicolau</a:t>
            </a:r>
            <a:br>
              <a:rPr lang="ro-RO" dirty="0" smtClean="0"/>
            </a:br>
            <a:r>
              <a:rPr lang="ro-RO" sz="1400" dirty="0" smtClean="0"/>
              <a:t>adrian.nicolau74@gmail.com</a:t>
            </a:r>
          </a:p>
        </p:txBody>
      </p:sp>
      <p:sp>
        <p:nvSpPr>
          <p:cNvPr id="1229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43500" y="4870450"/>
            <a:ext cx="3500438" cy="368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Conf. Dr. Ing. Dragoș Niculescu</a:t>
            </a:r>
          </a:p>
        </p:txBody>
      </p:sp>
      <p:sp>
        <p:nvSpPr>
          <p:cNvPr id="1229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643306" y="3500438"/>
            <a:ext cx="4786319" cy="35718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Sesiunea</a:t>
            </a:r>
            <a:r>
              <a:rPr lang="en-US" altLang="en-US" dirty="0"/>
              <a:t> de </a:t>
            </a:r>
            <a:r>
              <a:rPr lang="en-US" altLang="en-US" dirty="0" err="1"/>
              <a:t>licen</a:t>
            </a:r>
            <a:r>
              <a:rPr lang="ro-RO" altLang="en-US" dirty="0"/>
              <a:t>ţe - Iulie </a:t>
            </a:r>
            <a:r>
              <a:rPr lang="ro-RO" altLang="en-US" dirty="0" smtClean="0"/>
              <a:t>2014</a:t>
            </a:r>
            <a:endParaRPr lang="ro-R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curba semnalului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  <p:pic>
        <p:nvPicPr>
          <p:cNvPr id="8" name="Content Placeholder 7" descr="attenuation_on_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942"/>
            <a:ext cx="8229600" cy="4064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semnal / 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397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amprente radio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471574"/>
              </p:ext>
            </p:extLst>
          </p:nvPr>
        </p:nvGraphicFramePr>
        <p:xfrm>
          <a:off x="304800" y="2438400"/>
          <a:ext cx="5486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295400"/>
                <a:gridCol w="1828800"/>
              </a:tblGrid>
              <a:tr h="751609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Algoritm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Eroare</a:t>
                      </a:r>
                      <a:r>
                        <a:rPr lang="ro-RO" baseline="0" dirty="0" smtClean="0"/>
                        <a:t> medie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Îmbunătățire</a:t>
                      </a:r>
                      <a:endParaRPr lang="en-US" dirty="0"/>
                    </a:p>
                  </a:txBody>
                  <a:tcPr anchor="ctr"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Nearest Neighbour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1.95</a:t>
                      </a:r>
                      <a:r>
                        <a:rPr lang="ro-RO" sz="1800" b="1" baseline="0" dirty="0" smtClean="0"/>
                        <a:t>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-</a:t>
                      </a:r>
                      <a:endParaRPr lang="en-US" sz="1800" dirty="0"/>
                    </a:p>
                  </a:txBody>
                  <a:tcPr anchor="ctr"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k</a:t>
                      </a:r>
                      <a:r>
                        <a:rPr lang="ro-RO" sz="1800" baseline="0" dirty="0" smtClean="0"/>
                        <a:t>-Nearest Neighbours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1.73</a:t>
                      </a:r>
                      <a:r>
                        <a:rPr lang="ro-RO" sz="1800" b="1" baseline="0" dirty="0" smtClean="0"/>
                        <a:t>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smtClean="0"/>
                        <a:t>11%</a:t>
                      </a:r>
                      <a:endParaRPr lang="en-US" sz="1800"/>
                    </a:p>
                  </a:txBody>
                  <a:tcPr anchor="ctr"/>
                </a:tc>
              </a:tr>
              <a:tr h="751609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Weighted k-Nearest Neighbours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1.71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12%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91046" y="1593038"/>
            <a:ext cx="2695754" cy="4314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5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 (1)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78781"/>
            <a:ext cx="4191000" cy="4000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1549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 (2)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 smtClean="0"/>
                  <a:t>P1</a:t>
                </a:r>
                <a:r>
                  <a:rPr lang="ro-RO" sz="2800" dirty="0"/>
                  <a:t>, P2, P3 – </a:t>
                </a:r>
                <a:r>
                  <a:rPr lang="ro-RO" sz="2800" dirty="0" smtClean="0"/>
                  <a:t>pozițiile </a:t>
                </a:r>
                <a:r>
                  <a:rPr lang="ro-RO" sz="2800" dirty="0"/>
                  <a:t>AP-urilor, trebuie </a:t>
                </a:r>
                <a:r>
                  <a:rPr lang="ro-RO" sz="2800" dirty="0" smtClean="0"/>
                  <a:t>cunoscute în prealabil</a:t>
                </a:r>
                <a:endParaRPr lang="ro-RO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r1, r2, r3 – distanțele între dispozitiv și AP-uri, trebuie </a:t>
                </a:r>
                <a:r>
                  <a:rPr lang="ro-RO" sz="2800" dirty="0" smtClean="0"/>
                  <a:t>determinate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poziția estimată </a:t>
                </a:r>
                <a:r>
                  <a:rPr lang="ro-RO" sz="2800" dirty="0" smtClean="0"/>
                  <a:t>E, se calculează pe baza sistemului matematic:</a:t>
                </a:r>
                <a:endParaRPr lang="ro-RO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o-RO" sz="24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2400" dirty="0" smtClean="0"/>
                  <a:t>[...]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r="-44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967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</a:t>
            </a:r>
            <a:r>
              <a:rPr lang="ro-RO" dirty="0" smtClean="0"/>
              <a:t>(1)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4942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(2)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0707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</a:t>
            </a:r>
            <a:r>
              <a:rPr lang="ro-RO" dirty="0" smtClean="0"/>
              <a:t>(3)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24721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Interpretare grafică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18</a:t>
            </a:fld>
            <a:endParaRPr lang="ro-RO"/>
          </a:p>
        </p:txBody>
      </p:sp>
      <p:sp>
        <p:nvSpPr>
          <p:cNvPr id="10" name="Smiley Face 9"/>
          <p:cNvSpPr/>
          <p:nvPr/>
        </p:nvSpPr>
        <p:spPr>
          <a:xfrm>
            <a:off x="5105400" y="3505200"/>
            <a:ext cx="228600" cy="228600"/>
          </a:xfrm>
          <a:prstGeom prst="smileyFace">
            <a:avLst/>
          </a:prstGeom>
          <a:solidFill>
            <a:srgbClr val="4F82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953000" y="3276600"/>
            <a:ext cx="381000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086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trilaterație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eroare medie: </a:t>
            </a:r>
            <a:r>
              <a:rPr lang="ro-RO" b="1" dirty="0" smtClean="0"/>
              <a:t>3.12 m</a:t>
            </a:r>
          </a:p>
          <a:p>
            <a:r>
              <a:rPr lang="ro-RO" b="1" dirty="0" smtClean="0"/>
              <a:t>60%</a:t>
            </a:r>
            <a:r>
              <a:rPr lang="ro-RO" dirty="0" smtClean="0"/>
              <a:t> mai mare decât amprente radio (Nearest Neighbour)</a:t>
            </a:r>
          </a:p>
          <a:p>
            <a:r>
              <a:rPr lang="ro-RO" b="1" dirty="0" smtClean="0"/>
              <a:t>90%</a:t>
            </a:r>
            <a:r>
              <a:rPr lang="ro-RO" dirty="0" smtClean="0"/>
              <a:t> dintre estimări &lt; </a:t>
            </a:r>
            <a:r>
              <a:rPr lang="ro-RO" b="1" dirty="0" smtClean="0"/>
              <a:t>5 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19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21791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r>
              <a:rPr lang="ro-RO" dirty="0" smtClean="0"/>
              <a:t>	Oamenii își petrec 80% din timp</a:t>
            </a:r>
          </a:p>
          <a:p>
            <a:pPr>
              <a:buNone/>
            </a:pPr>
            <a:r>
              <a:rPr lang="ro-RO" dirty="0" smtClean="0"/>
              <a:t>	în interior</a:t>
            </a:r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r>
              <a:rPr lang="ro-RO" dirty="0" smtClean="0"/>
              <a:t>GPS-ul nu funcționează</a:t>
            </a:r>
          </a:p>
          <a:p>
            <a:pPr lvl="1" algn="r">
              <a:buNone/>
            </a:pPr>
            <a:r>
              <a:rPr lang="ro-RO" dirty="0" smtClean="0"/>
              <a:t>indoors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4731718" cy="307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mutarea părții computaționale pe un server dedicat</a:t>
            </a:r>
          </a:p>
          <a:p>
            <a:r>
              <a:rPr lang="ro-RO" dirty="0" smtClean="0"/>
              <a:t>includerea semnalului GSM în baza de date pentru raportarea poziției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20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Poziționare în interior</a:t>
            </a:r>
          </a:p>
          <a:p>
            <a:pPr lvl="1"/>
            <a:r>
              <a:rPr lang="ro-RO" dirty="0" smtClean="0"/>
              <a:t>amprente radio</a:t>
            </a:r>
          </a:p>
          <a:p>
            <a:pPr lvl="1"/>
            <a:r>
              <a:rPr lang="ro-RO" dirty="0" smtClean="0"/>
              <a:t>trilaterație</a:t>
            </a:r>
          </a:p>
          <a:p>
            <a:r>
              <a:rPr lang="ro-RO" dirty="0" smtClean="0"/>
              <a:t>Wi-Fi (802.11) beacons</a:t>
            </a:r>
          </a:p>
          <a:p>
            <a:r>
              <a:rPr lang="ro-RO" dirty="0" smtClean="0"/>
              <a:t>Hartă, offline phase, online phase</a:t>
            </a:r>
          </a:p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Analiză</a:t>
            </a:r>
          </a:p>
          <a:p>
            <a:r>
              <a:rPr lang="ro-RO" dirty="0" smtClean="0"/>
              <a:t>Nearest Neighbour(s)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Outdoors: GPS</a:t>
            </a:r>
          </a:p>
          <a:p>
            <a:r>
              <a:rPr lang="ro-RO" dirty="0" smtClean="0"/>
              <a:t>Indoors: sistem RF</a:t>
            </a:r>
          </a:p>
          <a:p>
            <a:pPr lvl="1"/>
            <a:r>
              <a:rPr lang="ro-RO" dirty="0" smtClean="0"/>
              <a:t>Bluetooth Low Energy</a:t>
            </a:r>
          </a:p>
          <a:p>
            <a:pPr lvl="2"/>
            <a:r>
              <a:rPr lang="ro-RO" dirty="0" smtClean="0"/>
              <a:t>Apple iBeacon</a:t>
            </a:r>
          </a:p>
          <a:p>
            <a:pPr lvl="1"/>
            <a:r>
              <a:rPr lang="ro-RO" dirty="0" smtClean="0"/>
              <a:t>RFID, QR code</a:t>
            </a:r>
          </a:p>
          <a:p>
            <a:pPr lvl="1"/>
            <a:r>
              <a:rPr lang="ro-RO" dirty="0" smtClean="0"/>
              <a:t>NFC</a:t>
            </a:r>
          </a:p>
          <a:p>
            <a:pPr lvl="1"/>
            <a:r>
              <a:rPr lang="ro-RO" dirty="0" smtClean="0"/>
              <a:t>GSM localization</a:t>
            </a:r>
          </a:p>
          <a:p>
            <a:pPr lvl="1"/>
            <a:r>
              <a:rPr lang="ro-RO" b="1" dirty="0" smtClean="0"/>
              <a:t>Wi-Fi fingerprinting</a:t>
            </a:r>
          </a:p>
          <a:p>
            <a:pPr lvl="2"/>
            <a:r>
              <a:rPr lang="ro-RO" dirty="0" smtClean="0"/>
              <a:t>Google, Navizon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Mediul 802.11 foarte răspândit, nu necesită costuri suplimentare</a:t>
            </a:r>
          </a:p>
          <a:p>
            <a:r>
              <a:rPr lang="ro-RO" dirty="0" smtClean="0"/>
              <a:t>AP-urile trimit periodic beaconuri</a:t>
            </a:r>
          </a:p>
          <a:p>
            <a:r>
              <a:rPr lang="ro-RO" dirty="0" smtClean="0"/>
              <a:t>Informații relevante</a:t>
            </a:r>
          </a:p>
          <a:p>
            <a:pPr lvl="1"/>
            <a:r>
              <a:rPr lang="ro-RO" dirty="0" smtClean="0"/>
              <a:t>RSSI – puterea semnalului; indicator al distanței față de AP</a:t>
            </a:r>
          </a:p>
          <a:p>
            <a:pPr lvl="1"/>
            <a:r>
              <a:rPr lang="ro-RO" dirty="0" smtClean="0"/>
              <a:t>BSSID – adresa MAC, unică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Beacon</a:t>
            </a:r>
            <a:endParaRPr lang="en-US" dirty="0"/>
          </a:p>
        </p:txBody>
      </p:sp>
      <p:pic>
        <p:nvPicPr>
          <p:cNvPr id="7" name="Content Placeholder 6" descr="Fi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37" y="1449673"/>
            <a:ext cx="8015526" cy="4458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  <p:sp>
        <p:nvSpPr>
          <p:cNvPr id="10" name="Frame 9"/>
          <p:cNvSpPr/>
          <p:nvPr/>
        </p:nvSpPr>
        <p:spPr>
          <a:xfrm>
            <a:off x="785786" y="4143380"/>
            <a:ext cx="235745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Necesar: planul unei încăperi</a:t>
            </a:r>
          </a:p>
          <a:p>
            <a:r>
              <a:rPr lang="ro-RO" dirty="0" smtClean="0"/>
              <a:t>Offline phase: colectarea RSSI pentru fiecare BSSID în multiple puncte din încăpere</a:t>
            </a:r>
          </a:p>
          <a:p>
            <a:r>
              <a:rPr lang="ro-RO" dirty="0" smtClean="0"/>
              <a:t>Analiză:</a:t>
            </a:r>
          </a:p>
          <a:p>
            <a:pPr lvl="1"/>
            <a:r>
              <a:rPr lang="ro-RO" dirty="0" smtClean="0"/>
              <a:t>Există suficiente AP-uri?</a:t>
            </a:r>
          </a:p>
          <a:p>
            <a:pPr lvl="1"/>
            <a:r>
              <a:rPr lang="ro-RO" dirty="0" smtClean="0"/>
              <a:t>Este toată încăperea acoperită de semnal?</a:t>
            </a:r>
          </a:p>
          <a:p>
            <a:pPr lvl="1"/>
            <a:r>
              <a:rPr lang="ro-RO" dirty="0" smtClean="0"/>
              <a:t>Curba semnalului, interferențe</a:t>
            </a:r>
          </a:p>
          <a:p>
            <a:r>
              <a:rPr lang="ro-RO" dirty="0" smtClean="0"/>
              <a:t>Online phase: răspunde la întrebarea </a:t>
            </a:r>
            <a:r>
              <a:rPr lang="ro-RO" i="1" dirty="0" smtClean="0"/>
              <a:t>Unde mă aflu?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33647180"/>
              </p:ext>
            </p:extLst>
          </p:nvPr>
        </p:nvGraphicFramePr>
        <p:xfrm>
          <a:off x="683407" y="2284770"/>
          <a:ext cx="42672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39155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Coordonate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RSSI</a:t>
                      </a:r>
                      <a:endParaRPr lang="en-US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(533, 1530)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-43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(533, 1530)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-73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(533, 1530)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-39 dBm</a:t>
                      </a:r>
                      <a:endParaRPr lang="en-US" sz="1200" dirty="0"/>
                    </a:p>
                  </a:txBody>
                  <a:tcPr/>
                </a:tc>
              </a:tr>
              <a:tr h="29366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(456, 1550)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-49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(456, 1550)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-69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(456, 1550)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-45 dBm</a:t>
                      </a:r>
                      <a:endParaRPr lang="en-US" sz="1200" dirty="0"/>
                    </a:p>
                  </a:txBody>
                  <a:tcPr/>
                </a:tc>
              </a:tr>
              <a:tr h="29366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000" y="170866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online phase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203772"/>
              </p:ext>
            </p:extLst>
          </p:nvPr>
        </p:nvGraphicFramePr>
        <p:xfrm>
          <a:off x="5803306" y="2269378"/>
          <a:ext cx="2719700" cy="122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50"/>
                <a:gridCol w="1359850"/>
              </a:tblGrid>
              <a:tr h="37062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RSSI</a:t>
                      </a:r>
                      <a:endParaRPr lang="en-US" dirty="0"/>
                    </a:p>
                  </a:txBody>
                  <a:tcPr/>
                </a:tc>
              </a:tr>
              <a:tr h="297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-35 dBm</a:t>
                      </a:r>
                      <a:endParaRPr lang="en-US" sz="1200" dirty="0"/>
                    </a:p>
                  </a:txBody>
                  <a:tcPr/>
                </a:tc>
              </a:tr>
              <a:tr h="27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-65 dBm</a:t>
                      </a:r>
                      <a:endParaRPr lang="en-US" sz="1200" dirty="0"/>
                    </a:p>
                  </a:txBody>
                  <a:tcPr/>
                </a:tc>
              </a:tr>
              <a:tr h="27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-42 dBm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17086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offline phase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82773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i="1" dirty="0" smtClean="0"/>
              <a:t>Nearest Neighbour(s) </a:t>
            </a:r>
            <a:r>
              <a:rPr lang="ro-RO" dirty="0" smtClean="0"/>
              <a:t>printre datele online pentru determinarea coordonatelor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încăperii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2" y="1214438"/>
            <a:ext cx="7119936" cy="4929187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012032" y="1828800"/>
            <a:ext cx="0" cy="350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6400" y="5715000"/>
            <a:ext cx="563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33967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15m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79046" y="58039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30m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Offline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 cu harta încăperii</a:t>
            </a:r>
          </a:p>
          <a:p>
            <a:r>
              <a:rPr lang="ro-RO" dirty="0" smtClean="0"/>
              <a:t>Parcurgerea încăperii și clickuri în poziția curentă</a:t>
            </a:r>
          </a:p>
          <a:p>
            <a:r>
              <a:rPr lang="ro-RO" dirty="0" smtClean="0"/>
              <a:t>Popularea unei baze de date cu tupluri           </a:t>
            </a:r>
            <a:r>
              <a:rPr lang="ro-RO" b="1" dirty="0" smtClean="0"/>
              <a:t>(x, y, map(BSSID:RSSI))</a:t>
            </a:r>
          </a:p>
          <a:p>
            <a:r>
              <a:rPr lang="ro-RO" dirty="0" smtClean="0"/>
              <a:t>Multiple mostre preluate pentru prevenirea iregularităților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560</Words>
  <Application>Microsoft Office PowerPoint</Application>
  <PresentationFormat>On-screen Show (4:3)</PresentationFormat>
  <Paragraphs>189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Poziționare în interior folosind amprente radio</vt:lpstr>
      <vt:lpstr>De ce?</vt:lpstr>
      <vt:lpstr>Cum?</vt:lpstr>
      <vt:lpstr>Wi-Fi fingerprinting</vt:lpstr>
      <vt:lpstr>Beacon</vt:lpstr>
      <vt:lpstr>Descrierea metodei (1)</vt:lpstr>
      <vt:lpstr>Descrierea metodei (2)</vt:lpstr>
      <vt:lpstr>Planul încăperii</vt:lpstr>
      <vt:lpstr>Offline phase</vt:lpstr>
      <vt:lpstr>Analiză – curba semnalului</vt:lpstr>
      <vt:lpstr>Analiză – semnal / AP</vt:lpstr>
      <vt:lpstr>Rezultate amprente radio</vt:lpstr>
      <vt:lpstr>Trilaterație (1)</vt:lpstr>
      <vt:lpstr>Trilaterație (2)</vt:lpstr>
      <vt:lpstr>Determinarea razelor (1)</vt:lpstr>
      <vt:lpstr>Determinarea razelor (2)</vt:lpstr>
      <vt:lpstr>Determinarea razelor (3)</vt:lpstr>
      <vt:lpstr>Interpretare grafică</vt:lpstr>
      <vt:lpstr>Rezultate trilaterație</vt:lpstr>
      <vt:lpstr>Future work</vt:lpstr>
      <vt:lpstr>Sumar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positioning system</dc:title>
  <dc:creator>Adrian-Dumitru Nicolau</dc:creator>
  <cp:lastModifiedBy>Adrian</cp:lastModifiedBy>
  <cp:revision>166</cp:revision>
  <dcterms:created xsi:type="dcterms:W3CDTF">2010-05-10T08:24:53Z</dcterms:created>
  <dcterms:modified xsi:type="dcterms:W3CDTF">2014-07-08T18:26:40Z</dcterms:modified>
</cp:coreProperties>
</file>