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342" r:id="rId3"/>
    <p:sldId id="355" r:id="rId4"/>
    <p:sldId id="351" r:id="rId5"/>
    <p:sldId id="352" r:id="rId6"/>
    <p:sldId id="357" r:id="rId7"/>
    <p:sldId id="353" r:id="rId8"/>
    <p:sldId id="356" r:id="rId9"/>
    <p:sldId id="337" r:id="rId10"/>
    <p:sldId id="344" r:id="rId11"/>
    <p:sldId id="335" r:id="rId12"/>
  </p:sldIdLst>
  <p:sldSz cx="243713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433" rtl="0" fontAlgn="auto" latinLnBrk="0" hangingPunct="0">
      <a:lnSpc>
        <a:spcPct val="120000"/>
      </a:lnSpc>
      <a:spcBef>
        <a:spcPts val="0"/>
      </a:spcBef>
      <a:spcAft>
        <a:spcPts val="0"/>
      </a:spcAft>
      <a:buClrTx/>
      <a:buSzTx/>
      <a:buFontTx/>
      <a:buNone/>
      <a:tabLst/>
      <a:defRPr kumimoji="0" sz="2000" b="0" i="0" u="none" strike="noStrike" cap="none" spc="260" normalizeH="0" baseline="0">
        <a:ln>
          <a:noFill/>
        </a:ln>
        <a:solidFill>
          <a:srgbClr val="7F7F7F"/>
        </a:solidFill>
        <a:effectLst/>
        <a:uFillTx/>
        <a:latin typeface="Avenir Next"/>
        <a:ea typeface="Avenir Next"/>
        <a:cs typeface="Avenir Next"/>
        <a:sym typeface="Avenir Next"/>
      </a:defRPr>
    </a:lvl1pPr>
    <a:lvl2pPr marL="0" marR="0" indent="914216" algn="l" defTabSz="1828433" rtl="0" fontAlgn="auto" latinLnBrk="0" hangingPunct="0">
      <a:lnSpc>
        <a:spcPct val="120000"/>
      </a:lnSpc>
      <a:spcBef>
        <a:spcPts val="0"/>
      </a:spcBef>
      <a:spcAft>
        <a:spcPts val="0"/>
      </a:spcAft>
      <a:buClrTx/>
      <a:buSzTx/>
      <a:buFontTx/>
      <a:buNone/>
      <a:tabLst/>
      <a:defRPr kumimoji="0" sz="2000" b="0" i="0" u="none" strike="noStrike" cap="none" spc="260" normalizeH="0" baseline="0">
        <a:ln>
          <a:noFill/>
        </a:ln>
        <a:solidFill>
          <a:srgbClr val="7F7F7F"/>
        </a:solidFill>
        <a:effectLst/>
        <a:uFillTx/>
        <a:latin typeface="Avenir Next"/>
        <a:ea typeface="Avenir Next"/>
        <a:cs typeface="Avenir Next"/>
        <a:sym typeface="Avenir Next"/>
      </a:defRPr>
    </a:lvl2pPr>
    <a:lvl3pPr marL="0" marR="0" indent="1828433" algn="l" defTabSz="1828433" rtl="0" fontAlgn="auto" latinLnBrk="0" hangingPunct="0">
      <a:lnSpc>
        <a:spcPct val="120000"/>
      </a:lnSpc>
      <a:spcBef>
        <a:spcPts val="0"/>
      </a:spcBef>
      <a:spcAft>
        <a:spcPts val="0"/>
      </a:spcAft>
      <a:buClrTx/>
      <a:buSzTx/>
      <a:buFontTx/>
      <a:buNone/>
      <a:tabLst/>
      <a:defRPr kumimoji="0" sz="2000" b="0" i="0" u="none" strike="noStrike" cap="none" spc="260" normalizeH="0" baseline="0">
        <a:ln>
          <a:noFill/>
        </a:ln>
        <a:solidFill>
          <a:srgbClr val="7F7F7F"/>
        </a:solidFill>
        <a:effectLst/>
        <a:uFillTx/>
        <a:latin typeface="Avenir Next"/>
        <a:ea typeface="Avenir Next"/>
        <a:cs typeface="Avenir Next"/>
        <a:sym typeface="Avenir Next"/>
      </a:defRPr>
    </a:lvl3pPr>
    <a:lvl4pPr marL="0" marR="0" indent="2742651" algn="l" defTabSz="1828433" rtl="0" fontAlgn="auto" latinLnBrk="0" hangingPunct="0">
      <a:lnSpc>
        <a:spcPct val="120000"/>
      </a:lnSpc>
      <a:spcBef>
        <a:spcPts val="0"/>
      </a:spcBef>
      <a:spcAft>
        <a:spcPts val="0"/>
      </a:spcAft>
      <a:buClrTx/>
      <a:buSzTx/>
      <a:buFontTx/>
      <a:buNone/>
      <a:tabLst/>
      <a:defRPr kumimoji="0" sz="2000" b="0" i="0" u="none" strike="noStrike" cap="none" spc="260" normalizeH="0" baseline="0">
        <a:ln>
          <a:noFill/>
        </a:ln>
        <a:solidFill>
          <a:srgbClr val="7F7F7F"/>
        </a:solidFill>
        <a:effectLst/>
        <a:uFillTx/>
        <a:latin typeface="Avenir Next"/>
        <a:ea typeface="Avenir Next"/>
        <a:cs typeface="Avenir Next"/>
        <a:sym typeface="Avenir Next"/>
      </a:defRPr>
    </a:lvl4pPr>
    <a:lvl5pPr marL="0" marR="0" indent="3656867" algn="l" defTabSz="1828433" rtl="0" fontAlgn="auto" latinLnBrk="0" hangingPunct="0">
      <a:lnSpc>
        <a:spcPct val="120000"/>
      </a:lnSpc>
      <a:spcBef>
        <a:spcPts val="0"/>
      </a:spcBef>
      <a:spcAft>
        <a:spcPts val="0"/>
      </a:spcAft>
      <a:buClrTx/>
      <a:buSzTx/>
      <a:buFontTx/>
      <a:buNone/>
      <a:tabLst/>
      <a:defRPr kumimoji="0" sz="2000" b="0" i="0" u="none" strike="noStrike" cap="none" spc="260" normalizeH="0" baseline="0">
        <a:ln>
          <a:noFill/>
        </a:ln>
        <a:solidFill>
          <a:srgbClr val="7F7F7F"/>
        </a:solidFill>
        <a:effectLst/>
        <a:uFillTx/>
        <a:latin typeface="Avenir Next"/>
        <a:ea typeface="Avenir Next"/>
        <a:cs typeface="Avenir Next"/>
        <a:sym typeface="Avenir Next"/>
      </a:defRPr>
    </a:lvl5pPr>
    <a:lvl6pPr marL="0" marR="0" indent="4571086" algn="l" defTabSz="1828433" rtl="0" fontAlgn="auto" latinLnBrk="0" hangingPunct="0">
      <a:lnSpc>
        <a:spcPct val="120000"/>
      </a:lnSpc>
      <a:spcBef>
        <a:spcPts val="0"/>
      </a:spcBef>
      <a:spcAft>
        <a:spcPts val="0"/>
      </a:spcAft>
      <a:buClrTx/>
      <a:buSzTx/>
      <a:buFontTx/>
      <a:buNone/>
      <a:tabLst/>
      <a:defRPr kumimoji="0" sz="2000" b="0" i="0" u="none" strike="noStrike" cap="none" spc="260" normalizeH="0" baseline="0">
        <a:ln>
          <a:noFill/>
        </a:ln>
        <a:solidFill>
          <a:srgbClr val="7F7F7F"/>
        </a:solidFill>
        <a:effectLst/>
        <a:uFillTx/>
        <a:latin typeface="Avenir Next"/>
        <a:ea typeface="Avenir Next"/>
        <a:cs typeface="Avenir Next"/>
        <a:sym typeface="Avenir Next"/>
      </a:defRPr>
    </a:lvl6pPr>
    <a:lvl7pPr marL="0" marR="0" indent="5485303" algn="l" defTabSz="1828433" rtl="0" fontAlgn="auto" latinLnBrk="0" hangingPunct="0">
      <a:lnSpc>
        <a:spcPct val="120000"/>
      </a:lnSpc>
      <a:spcBef>
        <a:spcPts val="0"/>
      </a:spcBef>
      <a:spcAft>
        <a:spcPts val="0"/>
      </a:spcAft>
      <a:buClrTx/>
      <a:buSzTx/>
      <a:buFontTx/>
      <a:buNone/>
      <a:tabLst/>
      <a:defRPr kumimoji="0" sz="2000" b="0" i="0" u="none" strike="noStrike" cap="none" spc="260" normalizeH="0" baseline="0">
        <a:ln>
          <a:noFill/>
        </a:ln>
        <a:solidFill>
          <a:srgbClr val="7F7F7F"/>
        </a:solidFill>
        <a:effectLst/>
        <a:uFillTx/>
        <a:latin typeface="Avenir Next"/>
        <a:ea typeface="Avenir Next"/>
        <a:cs typeface="Avenir Next"/>
        <a:sym typeface="Avenir Next"/>
      </a:defRPr>
    </a:lvl7pPr>
    <a:lvl8pPr marL="0" marR="0" indent="6399519" algn="l" defTabSz="1828433" rtl="0" fontAlgn="auto" latinLnBrk="0" hangingPunct="0">
      <a:lnSpc>
        <a:spcPct val="120000"/>
      </a:lnSpc>
      <a:spcBef>
        <a:spcPts val="0"/>
      </a:spcBef>
      <a:spcAft>
        <a:spcPts val="0"/>
      </a:spcAft>
      <a:buClrTx/>
      <a:buSzTx/>
      <a:buFontTx/>
      <a:buNone/>
      <a:tabLst/>
      <a:defRPr kumimoji="0" sz="2000" b="0" i="0" u="none" strike="noStrike" cap="none" spc="260" normalizeH="0" baseline="0">
        <a:ln>
          <a:noFill/>
        </a:ln>
        <a:solidFill>
          <a:srgbClr val="7F7F7F"/>
        </a:solidFill>
        <a:effectLst/>
        <a:uFillTx/>
        <a:latin typeface="Avenir Next"/>
        <a:ea typeface="Avenir Next"/>
        <a:cs typeface="Avenir Next"/>
        <a:sym typeface="Avenir Next"/>
      </a:defRPr>
    </a:lvl8pPr>
    <a:lvl9pPr marL="0" marR="0" indent="7313737" algn="l" defTabSz="1828433" rtl="0" fontAlgn="auto" latinLnBrk="0" hangingPunct="0">
      <a:lnSpc>
        <a:spcPct val="120000"/>
      </a:lnSpc>
      <a:spcBef>
        <a:spcPts val="0"/>
      </a:spcBef>
      <a:spcAft>
        <a:spcPts val="0"/>
      </a:spcAft>
      <a:buClrTx/>
      <a:buSzTx/>
      <a:buFontTx/>
      <a:buNone/>
      <a:tabLst/>
      <a:defRPr kumimoji="0" sz="2000" b="0" i="0" u="none" strike="noStrike" cap="none" spc="260" normalizeH="0" baseline="0">
        <a:ln>
          <a:noFill/>
        </a:ln>
        <a:solidFill>
          <a:srgbClr val="7F7F7F"/>
        </a:solidFill>
        <a:effectLst/>
        <a:uFillTx/>
        <a:latin typeface="Avenir Next"/>
        <a:ea typeface="Avenir Next"/>
        <a:cs typeface="Avenir Next"/>
        <a:sym typeface="Avenir Nex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wholeTbl>
    <a:band2H>
      <a:tcTxStyle/>
      <a:tcStyle>
        <a:tcBdr/>
        <a:fill>
          <a:solidFill>
            <a:srgbClr val="FFFFFF"/>
          </a:solidFill>
        </a:fill>
      </a:tcStyle>
    </a:band2H>
    <a:firstCol>
      <a:tcTxStyle b="off"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firstCol>
    <a:lastRow>
      <a:tcTxStyle b="off"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lastRow>
    <a:firstRow>
      <a:tcTxStyle b="off"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firstRow>
  </a:tblStyle>
  <a:tblStyle styleId="{C7B018BB-80A7-4F77-B60F-C8B233D01FF8}"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EEE7283C-3CF3-47DC-8721-378D4A62B228}" styleName="">
    <a:tblBg/>
    <a:wholeTbl>
      <a:tcTxStyle b="off" i="off">
        <a:font>
          <a:latin typeface="Lato Light"/>
          <a:ea typeface="Lato Light"/>
          <a:cs typeface="Lato Light"/>
        </a:font>
        <a:srgbClr val="7F7F7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alpha val="20000"/>
            </a:schemeClr>
          </a:solidFill>
        </a:fill>
      </a:tcStyle>
    </a:wholeTbl>
    <a:band2H>
      <a:tcTxStyle/>
      <a:tcStyle>
        <a:tcBdr/>
        <a:fill>
          <a:solidFill>
            <a:srgbClr val="FFFFFF"/>
          </a:solidFill>
        </a:fill>
      </a:tcStyle>
    </a:band2H>
    <a:firstCol>
      <a:tcTxStyle b="on" i="off">
        <a:font>
          <a:latin typeface="Lato Light"/>
          <a:ea typeface="Lato Light"/>
          <a:cs typeface="Lato Light"/>
        </a:font>
        <a:srgbClr val="7F7F7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alpha val="20000"/>
            </a:schemeClr>
          </a:solidFill>
        </a:fill>
      </a:tcStyle>
    </a:firstCol>
    <a:lastRow>
      <a:tcTxStyle b="on" i="off">
        <a:font>
          <a:latin typeface="Lato Light"/>
          <a:ea typeface="Lato Light"/>
          <a:cs typeface="Lato Light"/>
        </a:font>
        <a:srgbClr val="7F7F7F"/>
      </a:tcTxStyle>
      <a:tcStyle>
        <a:tcBdr>
          <a:left>
            <a:ln w="12700" cap="flat">
              <a:noFill/>
              <a:miter lim="400000"/>
            </a:ln>
          </a:left>
          <a:right>
            <a:ln w="12700" cap="flat">
              <a:noFill/>
              <a:miter lim="400000"/>
            </a:ln>
          </a:right>
          <a:top>
            <a:ln w="12700" cap="flat">
              <a:solidFill>
                <a:schemeClr val="accent2"/>
              </a:solidFill>
              <a:prstDash val="solid"/>
              <a:round/>
            </a:ln>
          </a:top>
          <a:bottom>
            <a:ln w="12700" cap="flat">
              <a:solidFill>
                <a:schemeClr val="accent2"/>
              </a:solidFill>
              <a:prstDash val="solid"/>
              <a:round/>
            </a:ln>
          </a:bottom>
          <a:insideH>
            <a:ln w="12700" cap="flat">
              <a:noFill/>
              <a:miter lim="400000"/>
            </a:ln>
          </a:insideH>
          <a:insideV>
            <a:ln w="12700" cap="flat">
              <a:noFill/>
              <a:miter lim="400000"/>
            </a:ln>
          </a:insideV>
        </a:tcBdr>
        <a:fill>
          <a:noFill/>
        </a:fill>
      </a:tcStyle>
    </a:lastRow>
    <a:firstRow>
      <a:tcTxStyle b="on" i="off">
        <a:font>
          <a:latin typeface="Lato Light"/>
          <a:ea typeface="Lato Light"/>
          <a:cs typeface="Lato Light"/>
        </a:font>
        <a:srgbClr val="7F7F7F"/>
      </a:tcTxStyle>
      <a:tcStyle>
        <a:tcBdr>
          <a:left>
            <a:ln w="12700" cap="flat">
              <a:noFill/>
              <a:miter lim="400000"/>
            </a:ln>
          </a:left>
          <a:right>
            <a:ln w="12700" cap="flat">
              <a:noFill/>
              <a:miter lim="400000"/>
            </a:ln>
          </a:right>
          <a:top>
            <a:ln w="12700" cap="flat">
              <a:solidFill>
                <a:schemeClr val="accent2"/>
              </a:solidFill>
              <a:prstDash val="solid"/>
              <a:round/>
            </a:ln>
          </a:top>
          <a:bottom>
            <a:ln w="12700" cap="flat">
              <a:solidFill>
                <a:schemeClr val="accent2"/>
              </a:solidFill>
              <a:prstDash val="solid"/>
              <a:round/>
            </a:ln>
          </a:bottom>
          <a:insideH>
            <a:ln w="12700" cap="flat">
              <a:noFill/>
              <a:miter lim="400000"/>
            </a:ln>
          </a:insideH>
          <a:insideV>
            <a:ln w="12700" cap="flat">
              <a:noFill/>
              <a:miter lim="400000"/>
            </a:ln>
          </a:insideV>
        </a:tcBdr>
        <a:fill>
          <a:noFill/>
        </a:fill>
      </a:tcStyle>
    </a:firstRow>
  </a:tblStyle>
  <a:tblStyle styleId="{CF821DB8-F4EB-4A41-A1BA-3FCAFE7338EE}"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33BA23B1-9221-436E-865A-0063620EA4FD}"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CDE"/>
          </a:solidFill>
        </a:fill>
      </a:tcStyle>
    </a:wholeTbl>
    <a:band2H>
      <a:tcTxStyle/>
      <a:tcStyle>
        <a:tcBdr/>
        <a:fill>
          <a:solidFill>
            <a:srgbClr val="EEEEEF"/>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2708684C-4D16-4618-839F-0558EEFCDFE6}" styleName="">
    <a:tblBg/>
    <a:wholeTbl>
      <a:tcTxStyle b="off" i="off">
        <a:font>
          <a:latin typeface="Lato Light"/>
          <a:ea typeface="Lato Light"/>
          <a:cs typeface="Lato Light"/>
        </a:font>
        <a:srgbClr val="7F7F7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CECEC"/>
          </a:solidFill>
        </a:fill>
      </a:tcStyle>
    </a:wholeTbl>
    <a:band2H>
      <a:tcTxStyle/>
      <a:tcStyle>
        <a:tcBdr/>
        <a:fill>
          <a:solidFill>
            <a:srgbClr val="FFFFFF"/>
          </a:solidFill>
        </a:fill>
      </a:tcStyle>
    </a:band2H>
    <a:firstCol>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Col>
    <a:lastRow>
      <a:tcTxStyle b="on" i="off">
        <a:font>
          <a:latin typeface="Lato Light"/>
          <a:ea typeface="Lato Light"/>
          <a:cs typeface="Lato Light"/>
        </a:font>
        <a:srgbClr val="7F7F7F"/>
      </a:tcTxStyle>
      <a:tcStyle>
        <a:tcBdr>
          <a:left>
            <a:ln w="12700" cap="flat">
              <a:noFill/>
              <a:miter lim="400000"/>
            </a:ln>
          </a:left>
          <a:right>
            <a:ln w="12700" cap="flat">
              <a:noFill/>
              <a:miter lim="400000"/>
            </a:ln>
          </a:right>
          <a:top>
            <a:ln w="508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254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04"/>
    <p:restoredTop sz="92572"/>
  </p:normalViewPr>
  <p:slideViewPr>
    <p:cSldViewPr snapToGrid="0" snapToObjects="1">
      <p:cViewPr varScale="1">
        <p:scale>
          <a:sx n="43" d="100"/>
          <a:sy n="43" d="100"/>
        </p:scale>
        <p:origin x="99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Shape 38"/>
          <p:cNvSpPr>
            <a:spLocks noGrp="1" noRot="1" noChangeAspect="1"/>
          </p:cNvSpPr>
          <p:nvPr>
            <p:ph type="sldImg"/>
          </p:nvPr>
        </p:nvSpPr>
        <p:spPr>
          <a:xfrm>
            <a:off x="1143000" y="685800"/>
            <a:ext cx="4572000" cy="3429000"/>
          </a:xfrm>
          <a:prstGeom prst="rect">
            <a:avLst/>
          </a:prstGeom>
        </p:spPr>
        <p:txBody>
          <a:bodyPr/>
          <a:lstStyle/>
          <a:p>
            <a:endParaRPr/>
          </a:p>
        </p:txBody>
      </p:sp>
      <p:sp>
        <p:nvSpPr>
          <p:cNvPr id="39" name="Shape 3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14216" latinLnBrk="0">
      <a:defRPr sz="2400">
        <a:latin typeface="+mj-lt"/>
        <a:ea typeface="+mj-ea"/>
        <a:cs typeface="+mj-cs"/>
        <a:sym typeface="Montserrat Light"/>
      </a:defRPr>
    </a:lvl1pPr>
    <a:lvl2pPr indent="228600" defTabSz="914216" latinLnBrk="0">
      <a:defRPr sz="2400">
        <a:latin typeface="+mj-lt"/>
        <a:ea typeface="+mj-ea"/>
        <a:cs typeface="+mj-cs"/>
        <a:sym typeface="Montserrat Light"/>
      </a:defRPr>
    </a:lvl2pPr>
    <a:lvl3pPr indent="457200" defTabSz="914216" latinLnBrk="0">
      <a:defRPr sz="2400">
        <a:latin typeface="+mj-lt"/>
        <a:ea typeface="+mj-ea"/>
        <a:cs typeface="+mj-cs"/>
        <a:sym typeface="Montserrat Light"/>
      </a:defRPr>
    </a:lvl3pPr>
    <a:lvl4pPr indent="685800" defTabSz="914216" latinLnBrk="0">
      <a:defRPr sz="2400">
        <a:latin typeface="+mj-lt"/>
        <a:ea typeface="+mj-ea"/>
        <a:cs typeface="+mj-cs"/>
        <a:sym typeface="Montserrat Light"/>
      </a:defRPr>
    </a:lvl4pPr>
    <a:lvl5pPr indent="914400" defTabSz="914216" latinLnBrk="0">
      <a:defRPr sz="2400">
        <a:latin typeface="+mj-lt"/>
        <a:ea typeface="+mj-ea"/>
        <a:cs typeface="+mj-cs"/>
        <a:sym typeface="Montserrat Light"/>
      </a:defRPr>
    </a:lvl5pPr>
    <a:lvl6pPr indent="1143000" defTabSz="914216" latinLnBrk="0">
      <a:defRPr sz="2400">
        <a:latin typeface="+mj-lt"/>
        <a:ea typeface="+mj-ea"/>
        <a:cs typeface="+mj-cs"/>
        <a:sym typeface="Montserrat Light"/>
      </a:defRPr>
    </a:lvl6pPr>
    <a:lvl7pPr indent="1371600" defTabSz="914216" latinLnBrk="0">
      <a:defRPr sz="2400">
        <a:latin typeface="+mj-lt"/>
        <a:ea typeface="+mj-ea"/>
        <a:cs typeface="+mj-cs"/>
        <a:sym typeface="Montserrat Light"/>
      </a:defRPr>
    </a:lvl7pPr>
    <a:lvl8pPr indent="1600200" defTabSz="914216" latinLnBrk="0">
      <a:defRPr sz="2400">
        <a:latin typeface="+mj-lt"/>
        <a:ea typeface="+mj-ea"/>
        <a:cs typeface="+mj-cs"/>
        <a:sym typeface="Montserrat Light"/>
      </a:defRPr>
    </a:lvl8pPr>
    <a:lvl9pPr indent="1828800" defTabSz="914216" latinLnBrk="0">
      <a:defRPr sz="2400">
        <a:latin typeface="+mj-lt"/>
        <a:ea typeface="+mj-ea"/>
        <a:cs typeface="+mj-cs"/>
        <a:sym typeface="Montserrat Ligh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23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0644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001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877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8495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solidFill>
                <a:schemeClr val="bg1"/>
              </a:solidFill>
            </a:endParaRPr>
          </a:p>
        </p:txBody>
      </p:sp>
    </p:spTree>
    <p:extLst>
      <p:ext uri="{BB962C8B-B14F-4D97-AF65-F5344CB8AC3E}">
        <p14:creationId xmlns:p14="http://schemas.microsoft.com/office/powerpoint/2010/main" val="177061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732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Blank">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ark text">
    <p:spTree>
      <p:nvGrpSpPr>
        <p:cNvPr id="1" name=""/>
        <p:cNvGrpSpPr/>
        <p:nvPr/>
      </p:nvGrpSpPr>
      <p:grpSpPr>
        <a:xfrm>
          <a:off x="0" y="0"/>
          <a:ext cx="0" cy="0"/>
          <a:chOff x="0" y="0"/>
          <a:chExt cx="0" cy="0"/>
        </a:xfrm>
      </p:grpSpPr>
      <p:sp>
        <p:nvSpPr>
          <p:cNvPr id="29" name="Circle"/>
          <p:cNvSpPr/>
          <p:nvPr/>
        </p:nvSpPr>
        <p:spPr>
          <a:xfrm rot="16200000">
            <a:off x="23057108" y="770213"/>
            <a:ext cx="573099" cy="576074"/>
          </a:xfrm>
          <a:prstGeom prst="ellipse">
            <a:avLst/>
          </a:prstGeom>
          <a:solidFill>
            <a:srgbClr val="000000"/>
          </a:solidFill>
          <a:ln w="3175">
            <a:miter lim="400000"/>
          </a:ln>
        </p:spPr>
        <p:txBody>
          <a:bodyPr lIns="45696" tIns="45696" rIns="45696" bIns="45696" anchor="ctr"/>
          <a:lstStyle/>
          <a:p>
            <a:pPr algn="ctr" defTabSz="457200">
              <a:lnSpc>
                <a:spcPct val="100000"/>
              </a:lnSpc>
              <a:defRPr sz="1200" spc="0">
                <a:solidFill>
                  <a:srgbClr val="FFFFFF"/>
                </a:solidFill>
                <a:latin typeface="Montserrat"/>
                <a:ea typeface="Montserrat"/>
                <a:cs typeface="Montserrat"/>
                <a:sym typeface="Montserrat"/>
              </a:defRPr>
            </a:pPr>
            <a:endParaRPr/>
          </a:p>
        </p:txBody>
      </p:sp>
      <p:sp>
        <p:nvSpPr>
          <p:cNvPr id="30" name="Slide Number"/>
          <p:cNvSpPr txBox="1">
            <a:spLocks noGrp="1"/>
          </p:cNvSpPr>
          <p:nvPr>
            <p:ph type="sldNum" sz="quarter" idx="2"/>
          </p:nvPr>
        </p:nvSpPr>
        <p:spPr>
          <a:xfrm>
            <a:off x="23124216" y="846225"/>
            <a:ext cx="438883" cy="424050"/>
          </a:xfrm>
          <a:prstGeom prst="rect">
            <a:avLst/>
          </a:prstGeom>
        </p:spPr>
        <p:txBody>
          <a:bodyPr lIns="91374" tIns="91374" rIns="91374" bIns="91374"/>
          <a:lstStyle>
            <a:lvl1pPr>
              <a:lnSpc>
                <a:spcPct val="100000"/>
              </a:lnSpc>
              <a:defRPr spc="96">
                <a:latin typeface="Montserrat"/>
                <a:ea typeface="Montserrat"/>
                <a:cs typeface="Montserrat"/>
                <a:sym typeface="Montserrat"/>
              </a:defRPr>
            </a:lvl1pPr>
          </a:lstStyle>
          <a:p>
            <a:fld id="{86CB4B4D-7CA3-9044-876B-883B54F8677D}" type="slidenum">
              <a:t>‹#›</a:t>
            </a:fld>
            <a:endParaRPr/>
          </a:p>
        </p:txBody>
      </p:sp>
      <p:sp>
        <p:nvSpPr>
          <p:cNvPr id="31" name="BlueLabs | Test Everything, Change Behavior, Drive Results."/>
          <p:cNvSpPr txBox="1"/>
          <p:nvPr/>
        </p:nvSpPr>
        <p:spPr>
          <a:xfrm>
            <a:off x="1096997" y="12921855"/>
            <a:ext cx="8714707" cy="471416"/>
          </a:xfrm>
          <a:prstGeom prst="rect">
            <a:avLst/>
          </a:prstGeom>
          <a:ln w="12700">
            <a:miter lim="400000"/>
          </a:ln>
          <a:extLst>
            <a:ext uri="{C572A759-6A51-4108-AA02-DFA0A04FC94B}">
              <ma14:wrappingTextBoxFlag xmlns:ma14="http://schemas.microsoft.com/office/mac/drawingml/2011/main" xmlns="" val="1"/>
            </a:ext>
          </a:extLst>
        </p:spPr>
        <p:txBody>
          <a:bodyPr lIns="64257" tIns="64257" rIns="64257" bIns="64257">
            <a:normAutofit/>
          </a:bodyPr>
          <a:lstStyle/>
          <a:p>
            <a:pPr defTabSz="821529">
              <a:lnSpc>
                <a:spcPct val="90000"/>
              </a:lnSpc>
              <a:defRPr spc="119">
                <a:solidFill>
                  <a:srgbClr val="414141"/>
                </a:solidFill>
                <a:latin typeface="Avenir Next Demi Bold"/>
                <a:ea typeface="Avenir Next Demi Bold"/>
                <a:cs typeface="Avenir Next Demi Bold"/>
                <a:sym typeface="Avenir Next Demi Bold"/>
              </a:defRPr>
            </a:pPr>
            <a:r>
              <a:t>BlueLabs</a:t>
            </a:r>
            <a:r>
              <a:rPr>
                <a:latin typeface="Avenir Next"/>
                <a:ea typeface="Avenir Next"/>
                <a:cs typeface="Avenir Next"/>
                <a:sym typeface="Avenir Next"/>
              </a:rPr>
              <a:t> | Test Everything, Change Behavior, Drive Results.</a:t>
            </a:r>
          </a:p>
        </p:txBody>
      </p:sp>
      <p:sp>
        <p:nvSpPr>
          <p:cNvPr id="32" name="www.bluelabs.com"/>
          <p:cNvSpPr txBox="1"/>
          <p:nvPr/>
        </p:nvSpPr>
        <p:spPr>
          <a:xfrm>
            <a:off x="18440776" y="12921853"/>
            <a:ext cx="4933137" cy="471420"/>
          </a:xfrm>
          <a:prstGeom prst="rect">
            <a:avLst/>
          </a:prstGeom>
          <a:ln w="12700">
            <a:miter lim="400000"/>
          </a:ln>
          <a:extLst>
            <a:ext uri="{C572A759-6A51-4108-AA02-DFA0A04FC94B}">
              <ma14:wrappingTextBoxFlag xmlns:ma14="http://schemas.microsoft.com/office/mac/drawingml/2011/main" xmlns="" val="1"/>
            </a:ext>
          </a:extLst>
        </p:spPr>
        <p:txBody>
          <a:bodyPr lIns="64259" tIns="64259" rIns="64259" bIns="64259">
            <a:normAutofit/>
          </a:bodyPr>
          <a:lstStyle/>
          <a:p>
            <a:pPr lvl="2" indent="0" algn="r" defTabSz="821530">
              <a:lnSpc>
                <a:spcPct val="90000"/>
              </a:lnSpc>
              <a:defRPr spc="119">
                <a:solidFill>
                  <a:srgbClr val="414141"/>
                </a:solidFill>
                <a:latin typeface="Avenir Next Demi Bold"/>
                <a:ea typeface="Avenir Next Demi Bold"/>
                <a:cs typeface="Avenir Next Demi Bold"/>
                <a:sym typeface="Avenir Next Demi Bold"/>
              </a:defRPr>
            </a:pPr>
            <a:r>
              <a:t>www.bluelabs.com</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ircle"/>
          <p:cNvSpPr/>
          <p:nvPr/>
        </p:nvSpPr>
        <p:spPr>
          <a:xfrm rot="16200000">
            <a:off x="23062773" y="767040"/>
            <a:ext cx="573398" cy="576375"/>
          </a:xfrm>
          <a:prstGeom prst="ellipse">
            <a:avLst/>
          </a:prstGeom>
          <a:solidFill>
            <a:srgbClr val="000000"/>
          </a:solidFill>
          <a:ln w="12700">
            <a:miter lim="400000"/>
          </a:ln>
        </p:spPr>
        <p:txBody>
          <a:bodyPr lIns="45719" rIns="45719" anchor="ctr"/>
          <a:lstStyle/>
          <a:p>
            <a:pPr algn="ctr">
              <a:defRPr>
                <a:solidFill>
                  <a:srgbClr val="FFFFFF"/>
                </a:solidFill>
              </a:defRPr>
            </a:pPr>
            <a:endParaRPr/>
          </a:p>
        </p:txBody>
      </p:sp>
      <p:sp>
        <p:nvSpPr>
          <p:cNvPr id="3" name="Slide Number"/>
          <p:cNvSpPr txBox="1">
            <a:spLocks noGrp="1"/>
          </p:cNvSpPr>
          <p:nvPr>
            <p:ph type="sldNum" sz="quarter" idx="2"/>
          </p:nvPr>
        </p:nvSpPr>
        <p:spPr>
          <a:xfrm>
            <a:off x="23101332" y="824105"/>
            <a:ext cx="496281" cy="462245"/>
          </a:xfrm>
          <a:prstGeom prst="rect">
            <a:avLst/>
          </a:prstGeom>
          <a:ln w="12700">
            <a:miter lim="400000"/>
          </a:ln>
        </p:spPr>
        <p:txBody>
          <a:bodyPr wrap="none" lIns="91421" tIns="91421" rIns="91421" bIns="91421" anchor="ctr">
            <a:spAutoFit/>
          </a:bodyPr>
          <a:lstStyle>
            <a:lvl1pPr algn="ctr">
              <a:defRPr sz="1600" spc="208">
                <a:solidFill>
                  <a:srgbClr val="FFFFFF"/>
                </a:solidFill>
                <a:latin typeface="Avenir Next Demi Bold"/>
                <a:ea typeface="Avenir Next Demi Bold"/>
                <a:cs typeface="Avenir Next Demi Bold"/>
                <a:sym typeface="Avenir Next Demi Bold"/>
              </a:defRPr>
            </a:lvl1pPr>
          </a:lstStyle>
          <a:p>
            <a:fld id="{86CB4B4D-7CA3-9044-876B-883B54F8677D}" type="slidenum">
              <a:t>‹#›</a:t>
            </a:fld>
            <a:endParaRPr/>
          </a:p>
        </p:txBody>
      </p:sp>
      <p:sp>
        <p:nvSpPr>
          <p:cNvPr id="4" name="Title Text"/>
          <p:cNvSpPr txBox="1">
            <a:spLocks noGrp="1"/>
          </p:cNvSpPr>
          <p:nvPr>
            <p:ph type="title"/>
          </p:nvPr>
        </p:nvSpPr>
        <p:spPr>
          <a:xfrm>
            <a:off x="1218564" y="184149"/>
            <a:ext cx="21934171" cy="301625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5" name="Body Level One…"/>
          <p:cNvSpPr txBox="1">
            <a:spLocks noGrp="1"/>
          </p:cNvSpPr>
          <p:nvPr>
            <p:ph type="body" idx="1"/>
          </p:nvPr>
        </p:nvSpPr>
        <p:spPr>
          <a:xfrm>
            <a:off x="1218564" y="3200400"/>
            <a:ext cx="21934171" cy="10515600"/>
          </a:xfrm>
          <a:prstGeom prst="rect">
            <a:avLst/>
          </a:prstGeom>
          <a:ln w="12700">
            <a:miter lim="400000"/>
          </a:ln>
          <a:extLst>
            <a:ext uri="{C572A759-6A51-4108-AA02-DFA0A04FC94B}">
              <ma14:wrappingTextBoxFlag xmlns:ma14="http://schemas.microsoft.com/office/mac/drawingml/2011/main" xmlns="" val="1"/>
            </a:ext>
          </a:extLst>
        </p:spPr>
        <p:txBody>
          <a:bodyPr lIns="91421" tIns="91421" rIns="91421" bIns="91421">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l" defTabSz="1828433" rtl="0" latinLnBrk="0">
        <a:lnSpc>
          <a:spcPct val="120000"/>
        </a:lnSpc>
        <a:spcBef>
          <a:spcPts val="0"/>
        </a:spcBef>
        <a:spcAft>
          <a:spcPts val="0"/>
        </a:spcAft>
        <a:buClrTx/>
        <a:buSzTx/>
        <a:buFontTx/>
        <a:buNone/>
        <a:tabLst/>
        <a:defRPr sz="2000" b="0" i="0" u="none" strike="noStrike" cap="none" spc="260" baseline="0">
          <a:ln>
            <a:noFill/>
          </a:ln>
          <a:solidFill>
            <a:srgbClr val="7F7F7F"/>
          </a:solidFill>
          <a:uFillTx/>
          <a:latin typeface="Avenir Next"/>
          <a:ea typeface="Avenir Next"/>
          <a:cs typeface="Avenir Next"/>
          <a:sym typeface="Avenir Next"/>
        </a:defRPr>
      </a:lvl1pPr>
      <a:lvl2pPr marL="0" marR="0" indent="0" algn="l" defTabSz="1828433" rtl="0" latinLnBrk="0">
        <a:lnSpc>
          <a:spcPct val="120000"/>
        </a:lnSpc>
        <a:spcBef>
          <a:spcPts val="0"/>
        </a:spcBef>
        <a:spcAft>
          <a:spcPts val="0"/>
        </a:spcAft>
        <a:buClrTx/>
        <a:buSzTx/>
        <a:buFontTx/>
        <a:buNone/>
        <a:tabLst/>
        <a:defRPr sz="2000" b="0" i="0" u="none" strike="noStrike" cap="none" spc="260" baseline="0">
          <a:ln>
            <a:noFill/>
          </a:ln>
          <a:solidFill>
            <a:srgbClr val="7F7F7F"/>
          </a:solidFill>
          <a:uFillTx/>
          <a:latin typeface="Avenir Next"/>
          <a:ea typeface="Avenir Next"/>
          <a:cs typeface="Avenir Next"/>
          <a:sym typeface="Avenir Next"/>
        </a:defRPr>
      </a:lvl2pPr>
      <a:lvl3pPr marL="0" marR="0" indent="0" algn="l" defTabSz="1828433" rtl="0" latinLnBrk="0">
        <a:lnSpc>
          <a:spcPct val="120000"/>
        </a:lnSpc>
        <a:spcBef>
          <a:spcPts val="0"/>
        </a:spcBef>
        <a:spcAft>
          <a:spcPts val="0"/>
        </a:spcAft>
        <a:buClrTx/>
        <a:buSzTx/>
        <a:buFontTx/>
        <a:buNone/>
        <a:tabLst/>
        <a:defRPr sz="2000" b="0" i="0" u="none" strike="noStrike" cap="none" spc="260" baseline="0">
          <a:ln>
            <a:noFill/>
          </a:ln>
          <a:solidFill>
            <a:srgbClr val="7F7F7F"/>
          </a:solidFill>
          <a:uFillTx/>
          <a:latin typeface="Avenir Next"/>
          <a:ea typeface="Avenir Next"/>
          <a:cs typeface="Avenir Next"/>
          <a:sym typeface="Avenir Next"/>
        </a:defRPr>
      </a:lvl3pPr>
      <a:lvl4pPr marL="0" marR="0" indent="0" algn="l" defTabSz="1828433" rtl="0" latinLnBrk="0">
        <a:lnSpc>
          <a:spcPct val="120000"/>
        </a:lnSpc>
        <a:spcBef>
          <a:spcPts val="0"/>
        </a:spcBef>
        <a:spcAft>
          <a:spcPts val="0"/>
        </a:spcAft>
        <a:buClrTx/>
        <a:buSzTx/>
        <a:buFontTx/>
        <a:buNone/>
        <a:tabLst/>
        <a:defRPr sz="2000" b="0" i="0" u="none" strike="noStrike" cap="none" spc="260" baseline="0">
          <a:ln>
            <a:noFill/>
          </a:ln>
          <a:solidFill>
            <a:srgbClr val="7F7F7F"/>
          </a:solidFill>
          <a:uFillTx/>
          <a:latin typeface="Avenir Next"/>
          <a:ea typeface="Avenir Next"/>
          <a:cs typeface="Avenir Next"/>
          <a:sym typeface="Avenir Next"/>
        </a:defRPr>
      </a:lvl4pPr>
      <a:lvl5pPr marL="0" marR="0" indent="0" algn="l" defTabSz="1828433" rtl="0" latinLnBrk="0">
        <a:lnSpc>
          <a:spcPct val="120000"/>
        </a:lnSpc>
        <a:spcBef>
          <a:spcPts val="0"/>
        </a:spcBef>
        <a:spcAft>
          <a:spcPts val="0"/>
        </a:spcAft>
        <a:buClrTx/>
        <a:buSzTx/>
        <a:buFontTx/>
        <a:buNone/>
        <a:tabLst/>
        <a:defRPr sz="2000" b="0" i="0" u="none" strike="noStrike" cap="none" spc="260" baseline="0">
          <a:ln>
            <a:noFill/>
          </a:ln>
          <a:solidFill>
            <a:srgbClr val="7F7F7F"/>
          </a:solidFill>
          <a:uFillTx/>
          <a:latin typeface="Avenir Next"/>
          <a:ea typeface="Avenir Next"/>
          <a:cs typeface="Avenir Next"/>
          <a:sym typeface="Avenir Next"/>
        </a:defRPr>
      </a:lvl5pPr>
      <a:lvl6pPr marL="0" marR="0" indent="0" algn="l" defTabSz="1828433" rtl="0" latinLnBrk="0">
        <a:lnSpc>
          <a:spcPct val="120000"/>
        </a:lnSpc>
        <a:spcBef>
          <a:spcPts val="0"/>
        </a:spcBef>
        <a:spcAft>
          <a:spcPts val="0"/>
        </a:spcAft>
        <a:buClrTx/>
        <a:buSzTx/>
        <a:buFontTx/>
        <a:buNone/>
        <a:tabLst/>
        <a:defRPr sz="2000" b="0" i="0" u="none" strike="noStrike" cap="none" spc="260" baseline="0">
          <a:ln>
            <a:noFill/>
          </a:ln>
          <a:solidFill>
            <a:srgbClr val="7F7F7F"/>
          </a:solidFill>
          <a:uFillTx/>
          <a:latin typeface="Avenir Next"/>
          <a:ea typeface="Avenir Next"/>
          <a:cs typeface="Avenir Next"/>
          <a:sym typeface="Avenir Next"/>
        </a:defRPr>
      </a:lvl6pPr>
      <a:lvl7pPr marL="0" marR="0" indent="0" algn="l" defTabSz="1828433" rtl="0" latinLnBrk="0">
        <a:lnSpc>
          <a:spcPct val="120000"/>
        </a:lnSpc>
        <a:spcBef>
          <a:spcPts val="0"/>
        </a:spcBef>
        <a:spcAft>
          <a:spcPts val="0"/>
        </a:spcAft>
        <a:buClrTx/>
        <a:buSzTx/>
        <a:buFontTx/>
        <a:buNone/>
        <a:tabLst/>
        <a:defRPr sz="2000" b="0" i="0" u="none" strike="noStrike" cap="none" spc="260" baseline="0">
          <a:ln>
            <a:noFill/>
          </a:ln>
          <a:solidFill>
            <a:srgbClr val="7F7F7F"/>
          </a:solidFill>
          <a:uFillTx/>
          <a:latin typeface="Avenir Next"/>
          <a:ea typeface="Avenir Next"/>
          <a:cs typeface="Avenir Next"/>
          <a:sym typeface="Avenir Next"/>
        </a:defRPr>
      </a:lvl7pPr>
      <a:lvl8pPr marL="0" marR="0" indent="0" algn="l" defTabSz="1828433" rtl="0" latinLnBrk="0">
        <a:lnSpc>
          <a:spcPct val="120000"/>
        </a:lnSpc>
        <a:spcBef>
          <a:spcPts val="0"/>
        </a:spcBef>
        <a:spcAft>
          <a:spcPts val="0"/>
        </a:spcAft>
        <a:buClrTx/>
        <a:buSzTx/>
        <a:buFontTx/>
        <a:buNone/>
        <a:tabLst/>
        <a:defRPr sz="2000" b="0" i="0" u="none" strike="noStrike" cap="none" spc="260" baseline="0">
          <a:ln>
            <a:noFill/>
          </a:ln>
          <a:solidFill>
            <a:srgbClr val="7F7F7F"/>
          </a:solidFill>
          <a:uFillTx/>
          <a:latin typeface="Avenir Next"/>
          <a:ea typeface="Avenir Next"/>
          <a:cs typeface="Avenir Next"/>
          <a:sym typeface="Avenir Next"/>
        </a:defRPr>
      </a:lvl8pPr>
      <a:lvl9pPr marL="0" marR="0" indent="0" algn="l" defTabSz="1828433" rtl="0" latinLnBrk="0">
        <a:lnSpc>
          <a:spcPct val="120000"/>
        </a:lnSpc>
        <a:spcBef>
          <a:spcPts val="0"/>
        </a:spcBef>
        <a:spcAft>
          <a:spcPts val="0"/>
        </a:spcAft>
        <a:buClrTx/>
        <a:buSzTx/>
        <a:buFontTx/>
        <a:buNone/>
        <a:tabLst/>
        <a:defRPr sz="2000" b="0" i="0" u="none" strike="noStrike" cap="none" spc="260" baseline="0">
          <a:ln>
            <a:noFill/>
          </a:ln>
          <a:solidFill>
            <a:srgbClr val="7F7F7F"/>
          </a:solidFill>
          <a:uFillTx/>
          <a:latin typeface="Avenir Next"/>
          <a:ea typeface="Avenir Next"/>
          <a:cs typeface="Avenir Next"/>
          <a:sym typeface="Avenir Next"/>
        </a:defRPr>
      </a:lvl9pPr>
    </p:titleStyle>
    <p:bodyStyle>
      <a:lvl1pPr marL="0" marR="0" indent="0" algn="l" defTabSz="1828433" rtl="0" latinLnBrk="0">
        <a:lnSpc>
          <a:spcPct val="120000"/>
        </a:lnSpc>
        <a:spcBef>
          <a:spcPts val="0"/>
        </a:spcBef>
        <a:spcAft>
          <a:spcPts val="0"/>
        </a:spcAft>
        <a:buClrTx/>
        <a:buSzTx/>
        <a:buFontTx/>
        <a:buNone/>
        <a:tabLst/>
        <a:defRPr sz="2000" b="0" i="0" u="none" strike="noStrike" cap="none" spc="260" baseline="0">
          <a:ln>
            <a:noFill/>
          </a:ln>
          <a:solidFill>
            <a:srgbClr val="7F7F7F"/>
          </a:solidFill>
          <a:uFillTx/>
          <a:latin typeface="Avenir Next"/>
          <a:ea typeface="Avenir Next"/>
          <a:cs typeface="Avenir Next"/>
          <a:sym typeface="Avenir Next"/>
        </a:defRPr>
      </a:lvl1pPr>
      <a:lvl2pPr marL="0" marR="0" indent="914216" algn="l" defTabSz="1828433" rtl="0" latinLnBrk="0">
        <a:lnSpc>
          <a:spcPct val="120000"/>
        </a:lnSpc>
        <a:spcBef>
          <a:spcPts val="0"/>
        </a:spcBef>
        <a:spcAft>
          <a:spcPts val="0"/>
        </a:spcAft>
        <a:buClrTx/>
        <a:buSzTx/>
        <a:buFontTx/>
        <a:buNone/>
        <a:tabLst/>
        <a:defRPr sz="2000" b="0" i="0" u="none" strike="noStrike" cap="none" spc="260" baseline="0">
          <a:ln>
            <a:noFill/>
          </a:ln>
          <a:solidFill>
            <a:srgbClr val="7F7F7F"/>
          </a:solidFill>
          <a:uFillTx/>
          <a:latin typeface="Avenir Next"/>
          <a:ea typeface="Avenir Next"/>
          <a:cs typeface="Avenir Next"/>
          <a:sym typeface="Avenir Next"/>
        </a:defRPr>
      </a:lvl2pPr>
      <a:lvl3pPr marL="0" marR="0" indent="1828433" algn="l" defTabSz="1828433" rtl="0" latinLnBrk="0">
        <a:lnSpc>
          <a:spcPct val="120000"/>
        </a:lnSpc>
        <a:spcBef>
          <a:spcPts val="0"/>
        </a:spcBef>
        <a:spcAft>
          <a:spcPts val="0"/>
        </a:spcAft>
        <a:buClrTx/>
        <a:buSzTx/>
        <a:buFontTx/>
        <a:buNone/>
        <a:tabLst/>
        <a:defRPr sz="2000" b="0" i="0" u="none" strike="noStrike" cap="none" spc="260" baseline="0">
          <a:ln>
            <a:noFill/>
          </a:ln>
          <a:solidFill>
            <a:srgbClr val="7F7F7F"/>
          </a:solidFill>
          <a:uFillTx/>
          <a:latin typeface="Avenir Next"/>
          <a:ea typeface="Avenir Next"/>
          <a:cs typeface="Avenir Next"/>
          <a:sym typeface="Avenir Next"/>
        </a:defRPr>
      </a:lvl3pPr>
      <a:lvl4pPr marL="0" marR="0" indent="2742651" algn="l" defTabSz="1828433" rtl="0" latinLnBrk="0">
        <a:lnSpc>
          <a:spcPct val="120000"/>
        </a:lnSpc>
        <a:spcBef>
          <a:spcPts val="0"/>
        </a:spcBef>
        <a:spcAft>
          <a:spcPts val="0"/>
        </a:spcAft>
        <a:buClrTx/>
        <a:buSzTx/>
        <a:buFontTx/>
        <a:buNone/>
        <a:tabLst/>
        <a:defRPr sz="2000" b="0" i="0" u="none" strike="noStrike" cap="none" spc="260" baseline="0">
          <a:ln>
            <a:noFill/>
          </a:ln>
          <a:solidFill>
            <a:srgbClr val="7F7F7F"/>
          </a:solidFill>
          <a:uFillTx/>
          <a:latin typeface="Avenir Next"/>
          <a:ea typeface="Avenir Next"/>
          <a:cs typeface="Avenir Next"/>
          <a:sym typeface="Avenir Next"/>
        </a:defRPr>
      </a:lvl4pPr>
      <a:lvl5pPr marL="0" marR="0" indent="3656867" algn="l" defTabSz="1828433" rtl="0" latinLnBrk="0">
        <a:lnSpc>
          <a:spcPct val="120000"/>
        </a:lnSpc>
        <a:spcBef>
          <a:spcPts val="0"/>
        </a:spcBef>
        <a:spcAft>
          <a:spcPts val="0"/>
        </a:spcAft>
        <a:buClrTx/>
        <a:buSzTx/>
        <a:buFontTx/>
        <a:buNone/>
        <a:tabLst/>
        <a:defRPr sz="2000" b="0" i="0" u="none" strike="noStrike" cap="none" spc="260" baseline="0">
          <a:ln>
            <a:noFill/>
          </a:ln>
          <a:solidFill>
            <a:srgbClr val="7F7F7F"/>
          </a:solidFill>
          <a:uFillTx/>
          <a:latin typeface="Avenir Next"/>
          <a:ea typeface="Avenir Next"/>
          <a:cs typeface="Avenir Next"/>
          <a:sym typeface="Avenir Next"/>
        </a:defRPr>
      </a:lvl5pPr>
      <a:lvl6pPr marL="4825034" marR="0" indent="-253949" algn="l" defTabSz="1828433" rtl="0" latinLnBrk="0">
        <a:lnSpc>
          <a:spcPct val="120000"/>
        </a:lnSpc>
        <a:spcBef>
          <a:spcPts val="0"/>
        </a:spcBef>
        <a:spcAft>
          <a:spcPts val="0"/>
        </a:spcAft>
        <a:buClrTx/>
        <a:buSzPct val="100000"/>
        <a:buFontTx/>
        <a:buChar char="•"/>
        <a:tabLst/>
        <a:defRPr sz="2000" b="0" i="0" u="none" strike="noStrike" cap="none" spc="260" baseline="0">
          <a:ln>
            <a:noFill/>
          </a:ln>
          <a:solidFill>
            <a:srgbClr val="7F7F7F"/>
          </a:solidFill>
          <a:uFillTx/>
          <a:latin typeface="Avenir Next"/>
          <a:ea typeface="Avenir Next"/>
          <a:cs typeface="Avenir Next"/>
          <a:sym typeface="Avenir Next"/>
        </a:defRPr>
      </a:lvl6pPr>
      <a:lvl7pPr marL="5739251" marR="0" indent="-253949" algn="l" defTabSz="1828433" rtl="0" latinLnBrk="0">
        <a:lnSpc>
          <a:spcPct val="120000"/>
        </a:lnSpc>
        <a:spcBef>
          <a:spcPts val="0"/>
        </a:spcBef>
        <a:spcAft>
          <a:spcPts val="0"/>
        </a:spcAft>
        <a:buClrTx/>
        <a:buSzPct val="100000"/>
        <a:buFontTx/>
        <a:buChar char="•"/>
        <a:tabLst/>
        <a:defRPr sz="2000" b="0" i="0" u="none" strike="noStrike" cap="none" spc="260" baseline="0">
          <a:ln>
            <a:noFill/>
          </a:ln>
          <a:solidFill>
            <a:srgbClr val="7F7F7F"/>
          </a:solidFill>
          <a:uFillTx/>
          <a:latin typeface="Avenir Next"/>
          <a:ea typeface="Avenir Next"/>
          <a:cs typeface="Avenir Next"/>
          <a:sym typeface="Avenir Next"/>
        </a:defRPr>
      </a:lvl7pPr>
      <a:lvl8pPr marL="6653468" marR="0" indent="-253949" algn="l" defTabSz="1828433" rtl="0" latinLnBrk="0">
        <a:lnSpc>
          <a:spcPct val="120000"/>
        </a:lnSpc>
        <a:spcBef>
          <a:spcPts val="0"/>
        </a:spcBef>
        <a:spcAft>
          <a:spcPts val="0"/>
        </a:spcAft>
        <a:buClrTx/>
        <a:buSzPct val="100000"/>
        <a:buFontTx/>
        <a:buChar char="•"/>
        <a:tabLst/>
        <a:defRPr sz="2000" b="0" i="0" u="none" strike="noStrike" cap="none" spc="260" baseline="0">
          <a:ln>
            <a:noFill/>
          </a:ln>
          <a:solidFill>
            <a:srgbClr val="7F7F7F"/>
          </a:solidFill>
          <a:uFillTx/>
          <a:latin typeface="Avenir Next"/>
          <a:ea typeface="Avenir Next"/>
          <a:cs typeface="Avenir Next"/>
          <a:sym typeface="Avenir Next"/>
        </a:defRPr>
      </a:lvl8pPr>
      <a:lvl9pPr marL="7567686" marR="0" indent="-253949" algn="l" defTabSz="1828433" rtl="0" latinLnBrk="0">
        <a:lnSpc>
          <a:spcPct val="120000"/>
        </a:lnSpc>
        <a:spcBef>
          <a:spcPts val="0"/>
        </a:spcBef>
        <a:spcAft>
          <a:spcPts val="0"/>
        </a:spcAft>
        <a:buClrTx/>
        <a:buSzPct val="100000"/>
        <a:buFontTx/>
        <a:buChar char="•"/>
        <a:tabLst/>
        <a:defRPr sz="2000" b="0" i="0" u="none" strike="noStrike" cap="none" spc="260" baseline="0">
          <a:ln>
            <a:noFill/>
          </a:ln>
          <a:solidFill>
            <a:srgbClr val="7F7F7F"/>
          </a:solidFill>
          <a:uFillTx/>
          <a:latin typeface="Avenir Next"/>
          <a:ea typeface="Avenir Next"/>
          <a:cs typeface="Avenir Next"/>
          <a:sym typeface="Avenir Next"/>
        </a:defRPr>
      </a:lvl9pPr>
    </p:bodyStyle>
    <p:otherStyle>
      <a:lvl1pPr marL="0" marR="0" indent="0" algn="ctr" defTabSz="1828433" latinLnBrk="0">
        <a:lnSpc>
          <a:spcPct val="120000"/>
        </a:lnSpc>
        <a:spcBef>
          <a:spcPts val="0"/>
        </a:spcBef>
        <a:spcAft>
          <a:spcPts val="0"/>
        </a:spcAft>
        <a:buClrTx/>
        <a:buSzTx/>
        <a:buFontTx/>
        <a:buNone/>
        <a:tabLst/>
        <a:defRPr sz="1600" b="0" i="0" u="none" strike="noStrike" cap="none" spc="208" baseline="0">
          <a:ln>
            <a:noFill/>
          </a:ln>
          <a:solidFill>
            <a:schemeClr val="tx1"/>
          </a:solidFill>
          <a:uFillTx/>
          <a:latin typeface="+mn-lt"/>
          <a:ea typeface="+mn-ea"/>
          <a:cs typeface="+mn-cs"/>
          <a:sym typeface="Avenir Next Demi Bold"/>
        </a:defRPr>
      </a:lvl1pPr>
      <a:lvl2pPr marL="0" marR="0" indent="914216" algn="ctr" defTabSz="1828433" latinLnBrk="0">
        <a:lnSpc>
          <a:spcPct val="120000"/>
        </a:lnSpc>
        <a:spcBef>
          <a:spcPts val="0"/>
        </a:spcBef>
        <a:spcAft>
          <a:spcPts val="0"/>
        </a:spcAft>
        <a:buClrTx/>
        <a:buSzTx/>
        <a:buFontTx/>
        <a:buNone/>
        <a:tabLst/>
        <a:defRPr sz="1600" b="0" i="0" u="none" strike="noStrike" cap="none" spc="208" baseline="0">
          <a:ln>
            <a:noFill/>
          </a:ln>
          <a:solidFill>
            <a:schemeClr val="tx1"/>
          </a:solidFill>
          <a:uFillTx/>
          <a:latin typeface="+mn-lt"/>
          <a:ea typeface="+mn-ea"/>
          <a:cs typeface="+mn-cs"/>
          <a:sym typeface="Avenir Next Demi Bold"/>
        </a:defRPr>
      </a:lvl2pPr>
      <a:lvl3pPr marL="0" marR="0" indent="1828433" algn="ctr" defTabSz="1828433" latinLnBrk="0">
        <a:lnSpc>
          <a:spcPct val="120000"/>
        </a:lnSpc>
        <a:spcBef>
          <a:spcPts val="0"/>
        </a:spcBef>
        <a:spcAft>
          <a:spcPts val="0"/>
        </a:spcAft>
        <a:buClrTx/>
        <a:buSzTx/>
        <a:buFontTx/>
        <a:buNone/>
        <a:tabLst/>
        <a:defRPr sz="1600" b="0" i="0" u="none" strike="noStrike" cap="none" spc="208" baseline="0">
          <a:ln>
            <a:noFill/>
          </a:ln>
          <a:solidFill>
            <a:schemeClr val="tx1"/>
          </a:solidFill>
          <a:uFillTx/>
          <a:latin typeface="+mn-lt"/>
          <a:ea typeface="+mn-ea"/>
          <a:cs typeface="+mn-cs"/>
          <a:sym typeface="Avenir Next Demi Bold"/>
        </a:defRPr>
      </a:lvl3pPr>
      <a:lvl4pPr marL="0" marR="0" indent="2742651" algn="ctr" defTabSz="1828433" latinLnBrk="0">
        <a:lnSpc>
          <a:spcPct val="120000"/>
        </a:lnSpc>
        <a:spcBef>
          <a:spcPts val="0"/>
        </a:spcBef>
        <a:spcAft>
          <a:spcPts val="0"/>
        </a:spcAft>
        <a:buClrTx/>
        <a:buSzTx/>
        <a:buFontTx/>
        <a:buNone/>
        <a:tabLst/>
        <a:defRPr sz="1600" b="0" i="0" u="none" strike="noStrike" cap="none" spc="208" baseline="0">
          <a:ln>
            <a:noFill/>
          </a:ln>
          <a:solidFill>
            <a:schemeClr val="tx1"/>
          </a:solidFill>
          <a:uFillTx/>
          <a:latin typeface="+mn-lt"/>
          <a:ea typeface="+mn-ea"/>
          <a:cs typeface="+mn-cs"/>
          <a:sym typeface="Avenir Next Demi Bold"/>
        </a:defRPr>
      </a:lvl4pPr>
      <a:lvl5pPr marL="0" marR="0" indent="3656867" algn="ctr" defTabSz="1828433" latinLnBrk="0">
        <a:lnSpc>
          <a:spcPct val="120000"/>
        </a:lnSpc>
        <a:spcBef>
          <a:spcPts val="0"/>
        </a:spcBef>
        <a:spcAft>
          <a:spcPts val="0"/>
        </a:spcAft>
        <a:buClrTx/>
        <a:buSzTx/>
        <a:buFontTx/>
        <a:buNone/>
        <a:tabLst/>
        <a:defRPr sz="1600" b="0" i="0" u="none" strike="noStrike" cap="none" spc="208" baseline="0">
          <a:ln>
            <a:noFill/>
          </a:ln>
          <a:solidFill>
            <a:schemeClr val="tx1"/>
          </a:solidFill>
          <a:uFillTx/>
          <a:latin typeface="+mn-lt"/>
          <a:ea typeface="+mn-ea"/>
          <a:cs typeface="+mn-cs"/>
          <a:sym typeface="Avenir Next Demi Bold"/>
        </a:defRPr>
      </a:lvl5pPr>
      <a:lvl6pPr marL="0" marR="0" indent="4571086" algn="ctr" defTabSz="1828433" latinLnBrk="0">
        <a:lnSpc>
          <a:spcPct val="120000"/>
        </a:lnSpc>
        <a:spcBef>
          <a:spcPts val="0"/>
        </a:spcBef>
        <a:spcAft>
          <a:spcPts val="0"/>
        </a:spcAft>
        <a:buClrTx/>
        <a:buSzTx/>
        <a:buFontTx/>
        <a:buNone/>
        <a:tabLst/>
        <a:defRPr sz="1600" b="0" i="0" u="none" strike="noStrike" cap="none" spc="208" baseline="0">
          <a:ln>
            <a:noFill/>
          </a:ln>
          <a:solidFill>
            <a:schemeClr val="tx1"/>
          </a:solidFill>
          <a:uFillTx/>
          <a:latin typeface="+mn-lt"/>
          <a:ea typeface="+mn-ea"/>
          <a:cs typeface="+mn-cs"/>
          <a:sym typeface="Avenir Next Demi Bold"/>
        </a:defRPr>
      </a:lvl6pPr>
      <a:lvl7pPr marL="0" marR="0" indent="5485303" algn="ctr" defTabSz="1828433" latinLnBrk="0">
        <a:lnSpc>
          <a:spcPct val="120000"/>
        </a:lnSpc>
        <a:spcBef>
          <a:spcPts val="0"/>
        </a:spcBef>
        <a:spcAft>
          <a:spcPts val="0"/>
        </a:spcAft>
        <a:buClrTx/>
        <a:buSzTx/>
        <a:buFontTx/>
        <a:buNone/>
        <a:tabLst/>
        <a:defRPr sz="1600" b="0" i="0" u="none" strike="noStrike" cap="none" spc="208" baseline="0">
          <a:ln>
            <a:noFill/>
          </a:ln>
          <a:solidFill>
            <a:schemeClr val="tx1"/>
          </a:solidFill>
          <a:uFillTx/>
          <a:latin typeface="+mn-lt"/>
          <a:ea typeface="+mn-ea"/>
          <a:cs typeface="+mn-cs"/>
          <a:sym typeface="Avenir Next Demi Bold"/>
        </a:defRPr>
      </a:lvl7pPr>
      <a:lvl8pPr marL="0" marR="0" indent="6399519" algn="ctr" defTabSz="1828433" latinLnBrk="0">
        <a:lnSpc>
          <a:spcPct val="120000"/>
        </a:lnSpc>
        <a:spcBef>
          <a:spcPts val="0"/>
        </a:spcBef>
        <a:spcAft>
          <a:spcPts val="0"/>
        </a:spcAft>
        <a:buClrTx/>
        <a:buSzTx/>
        <a:buFontTx/>
        <a:buNone/>
        <a:tabLst/>
        <a:defRPr sz="1600" b="0" i="0" u="none" strike="noStrike" cap="none" spc="208" baseline="0">
          <a:ln>
            <a:noFill/>
          </a:ln>
          <a:solidFill>
            <a:schemeClr val="tx1"/>
          </a:solidFill>
          <a:uFillTx/>
          <a:latin typeface="+mn-lt"/>
          <a:ea typeface="+mn-ea"/>
          <a:cs typeface="+mn-cs"/>
          <a:sym typeface="Avenir Next Demi Bold"/>
        </a:defRPr>
      </a:lvl8pPr>
      <a:lvl9pPr marL="0" marR="0" indent="7313737" algn="ctr" defTabSz="1828433" latinLnBrk="0">
        <a:lnSpc>
          <a:spcPct val="120000"/>
        </a:lnSpc>
        <a:spcBef>
          <a:spcPts val="0"/>
        </a:spcBef>
        <a:spcAft>
          <a:spcPts val="0"/>
        </a:spcAft>
        <a:buClrTx/>
        <a:buSzTx/>
        <a:buFontTx/>
        <a:buNone/>
        <a:tabLst/>
        <a:defRPr sz="1600" b="0" i="0" u="none" strike="noStrike" cap="none" spc="208" baseline="0">
          <a:ln>
            <a:noFill/>
          </a:ln>
          <a:solidFill>
            <a:schemeClr val="tx1"/>
          </a:solidFill>
          <a:uFillTx/>
          <a:latin typeface="+mn-lt"/>
          <a:ea typeface="+mn-ea"/>
          <a:cs typeface="+mn-cs"/>
          <a:sym typeface="Avenir Next Demi Bold"/>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spreadsheets/d/1Dj4MGMqVhuwUHXseK-JETvqgfU1WE8QKrGq8DwfAPEQ/edit?usp=sharing" TargetMode="External"/><Relationship Id="rId2" Type="http://schemas.openxmlformats.org/officeDocument/2006/relationships/hyperlink" Target="https://www.census.gov/library/publications.html" TargetMode="External"/><Relationship Id="rId1" Type="http://schemas.openxmlformats.org/officeDocument/2006/relationships/slideLayout" Target="../slideLayouts/slideLayout1.xml"/><Relationship Id="rId4" Type="http://schemas.openxmlformats.org/officeDocument/2006/relationships/hyperlink" Target="https://www.kff.org/health-reform/poll-finding/kff-health-tracking-poll-november-2018-priorities-congress-future-aca-medicaid-expans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DF6583-DC2F-9F40-B28D-77FF95F0B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00024"/>
            <a:ext cx="24803100" cy="13944990"/>
          </a:xfrm>
          <a:prstGeom prst="rect">
            <a:avLst/>
          </a:prstGeom>
          <a:solidFill>
            <a:srgbClr val="FFFFFF"/>
          </a:solidFill>
        </p:spPr>
      </p:pic>
      <p:sp>
        <p:nvSpPr>
          <p:cNvPr id="42" name="Rectangle 8"/>
          <p:cNvSpPr/>
          <p:nvPr/>
        </p:nvSpPr>
        <p:spPr>
          <a:xfrm>
            <a:off x="-228601" y="-200024"/>
            <a:ext cx="24803099" cy="13944989"/>
          </a:xfrm>
          <a:prstGeom prst="rect">
            <a:avLst/>
          </a:prstGeom>
          <a:gradFill>
            <a:gsLst>
              <a:gs pos="0">
                <a:srgbClr val="164080">
                  <a:alpha val="80000"/>
                </a:srgbClr>
              </a:gs>
              <a:gs pos="100000">
                <a:srgbClr val="061223">
                  <a:alpha val="80000"/>
                </a:srgbClr>
              </a:gs>
            </a:gsLst>
            <a:lin ang="599999"/>
          </a:gradFill>
          <a:ln w="12700">
            <a:miter lim="400000"/>
          </a:ln>
        </p:spPr>
        <p:txBody>
          <a:bodyPr lIns="45719" rIns="45719" anchor="ctr"/>
          <a:lstStyle/>
          <a:p>
            <a:pPr algn="ctr">
              <a:lnSpc>
                <a:spcPct val="100000"/>
              </a:lnSpc>
              <a:defRPr sz="1200" spc="0">
                <a:solidFill>
                  <a:srgbClr val="FFFFFF"/>
                </a:solidFill>
              </a:defRPr>
            </a:pPr>
            <a:endParaRPr dirty="0"/>
          </a:p>
        </p:txBody>
      </p:sp>
      <p:sp>
        <p:nvSpPr>
          <p:cNvPr id="43" name="Title Here…"/>
          <p:cNvSpPr txBox="1"/>
          <p:nvPr/>
        </p:nvSpPr>
        <p:spPr>
          <a:xfrm>
            <a:off x="1295652" y="5874779"/>
            <a:ext cx="21779996" cy="2454470"/>
          </a:xfrm>
          <a:prstGeom prst="rect">
            <a:avLst/>
          </a:prstGeom>
          <a:ln w="12700">
            <a:miter lim="400000"/>
          </a:ln>
          <a:extLst>
            <a:ext uri="{C572A759-6A51-4108-AA02-DFA0A04FC94B}">
              <ma14:wrappingTextBoxFlag xmlns:ma14="http://schemas.microsoft.com/office/mac/drawingml/2011/main" xmlns="" val="1"/>
            </a:ext>
          </a:extLst>
        </p:spPr>
        <p:txBody>
          <a:bodyPr lIns="45696" tIns="45696" rIns="45696" bIns="45696">
            <a:spAutoFit/>
          </a:bodyPr>
          <a:lstStyle/>
          <a:p>
            <a:pPr algn="ctr">
              <a:defRPr sz="9000" b="1" cap="all" spc="450">
                <a:solidFill>
                  <a:srgbClr val="FFFFFF"/>
                </a:solidFill>
              </a:defRPr>
            </a:pPr>
            <a:r>
              <a:rPr lang="en-US" sz="8000" dirty="0"/>
              <a:t>Healthcare and VOTER Support</a:t>
            </a:r>
          </a:p>
          <a:p>
            <a:pPr algn="ctr">
              <a:defRPr sz="5000" spc="250">
                <a:solidFill>
                  <a:srgbClr val="FFFFFF"/>
                </a:solidFill>
              </a:defRPr>
            </a:pPr>
            <a:r>
              <a:rPr lang="en-US" dirty="0"/>
              <a:t>Adrian Pascual: </a:t>
            </a:r>
            <a:r>
              <a:rPr lang="en-US" dirty="0" err="1"/>
              <a:t>BlueLabs</a:t>
            </a:r>
            <a:r>
              <a:rPr lang="en-US" dirty="0"/>
              <a:t> Fellowship 2019 Capstone</a:t>
            </a:r>
          </a:p>
        </p:txBody>
      </p:sp>
      <p:sp>
        <p:nvSpPr>
          <p:cNvPr id="44" name="BlueLabs | Test Everything, Change Behavior, Drive Results."/>
          <p:cNvSpPr txBox="1"/>
          <p:nvPr/>
        </p:nvSpPr>
        <p:spPr>
          <a:xfrm>
            <a:off x="1096997" y="12921855"/>
            <a:ext cx="8643495" cy="471416"/>
          </a:xfrm>
          <a:prstGeom prst="rect">
            <a:avLst/>
          </a:prstGeom>
          <a:ln w="12700">
            <a:miter lim="400000"/>
          </a:ln>
          <a:extLst>
            <a:ext uri="{C572A759-6A51-4108-AA02-DFA0A04FC94B}">
              <ma14:wrappingTextBoxFlag xmlns:ma14="http://schemas.microsoft.com/office/mac/drawingml/2011/main" xmlns="" val="1"/>
            </a:ext>
          </a:extLst>
        </p:spPr>
        <p:txBody>
          <a:bodyPr lIns="64257" tIns="64257" rIns="64257" bIns="64257">
            <a:normAutofit/>
          </a:bodyPr>
          <a:lstStyle/>
          <a:p>
            <a:pPr defTabSz="821529">
              <a:lnSpc>
                <a:spcPct val="90000"/>
              </a:lnSpc>
              <a:defRPr spc="119">
                <a:solidFill>
                  <a:srgbClr val="FFFFFF"/>
                </a:solidFill>
                <a:latin typeface="Avenir Next Demi Bold"/>
                <a:ea typeface="Avenir Next Demi Bold"/>
                <a:cs typeface="Avenir Next Demi Bold"/>
                <a:sym typeface="Avenir Next Demi Bold"/>
              </a:defRPr>
            </a:pPr>
            <a:r>
              <a:t>BlueLabs</a:t>
            </a:r>
            <a:r>
              <a:rPr>
                <a:latin typeface="Avenir Next"/>
                <a:ea typeface="Avenir Next"/>
                <a:cs typeface="Avenir Next"/>
                <a:sym typeface="Avenir Next"/>
              </a:rPr>
              <a:t> | Test Everything, Change Behavior, Drive Results.</a:t>
            </a:r>
          </a:p>
        </p:txBody>
      </p:sp>
      <p:sp>
        <p:nvSpPr>
          <p:cNvPr id="45" name="www.bluelabs.com"/>
          <p:cNvSpPr txBox="1"/>
          <p:nvPr/>
        </p:nvSpPr>
        <p:spPr>
          <a:xfrm>
            <a:off x="20386285" y="12921855"/>
            <a:ext cx="3067076" cy="471416"/>
          </a:xfrm>
          <a:prstGeom prst="rect">
            <a:avLst/>
          </a:prstGeom>
          <a:ln w="12700">
            <a:miter lim="400000"/>
          </a:ln>
          <a:extLst>
            <a:ext uri="{C572A759-6A51-4108-AA02-DFA0A04FC94B}">
              <ma14:wrappingTextBoxFlag xmlns:ma14="http://schemas.microsoft.com/office/mac/drawingml/2011/main" xmlns="" val="1"/>
            </a:ext>
          </a:extLst>
        </p:spPr>
        <p:txBody>
          <a:bodyPr lIns="64257" tIns="64257" rIns="64257" bIns="64257">
            <a:normAutofit/>
          </a:bodyPr>
          <a:lstStyle>
            <a:lvl1pPr algn="r" defTabSz="821529">
              <a:lnSpc>
                <a:spcPct val="90000"/>
              </a:lnSpc>
              <a:defRPr spc="119">
                <a:solidFill>
                  <a:srgbClr val="FFFFFF"/>
                </a:solidFill>
                <a:latin typeface="Avenir Next Demi Bold"/>
                <a:ea typeface="Avenir Next Demi Bold"/>
                <a:cs typeface="Avenir Next Demi Bold"/>
                <a:sym typeface="Avenir Next Demi Bold"/>
              </a:defRPr>
            </a:lvl1pPr>
          </a:lstStyle>
          <a:p>
            <a:r>
              <a:t>www.bluelabs.com</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5" name="Slide Number"/>
          <p:cNvSpPr txBox="1">
            <a:spLocks noGrp="1"/>
          </p:cNvSpPr>
          <p:nvPr>
            <p:ph type="sldNum" sz="quarter" idx="2"/>
          </p:nvPr>
        </p:nvSpPr>
        <p:spPr>
          <a:xfrm>
            <a:off x="23175565" y="790559"/>
            <a:ext cx="347814" cy="529337"/>
          </a:xfrm>
          <a:prstGeom prst="rect">
            <a:avLst/>
          </a:prstGeom>
          <a:extLst>
            <a:ext uri="{C572A759-6A51-4108-AA02-DFA0A04FC94B}">
              <ma14:wrappingTextBoxFlag xmlns:ma14="http://schemas.microsoft.com/office/mac/drawingml/2011/main" xmlns="" val="1"/>
            </a:ext>
          </a:extLst>
        </p:spPr>
        <p:txBody>
          <a:bodyPr/>
          <a:lstStyle>
            <a:lvl1pPr>
              <a:defRPr sz="2000" b="1" spc="260">
                <a:latin typeface="Montserrat"/>
                <a:ea typeface="Montserrat"/>
                <a:cs typeface="Montserrat"/>
                <a:sym typeface="Montserrat"/>
              </a:defRPr>
            </a:lvl1pPr>
          </a:lstStyle>
          <a:p>
            <a:fld id="{86CB4B4D-7CA3-9044-876B-883B54F8677D}" type="slidenum">
              <a:rPr>
                <a:solidFill>
                  <a:schemeClr val="accent6">
                    <a:lumMod val="50000"/>
                  </a:schemeClr>
                </a:solidFill>
              </a:rPr>
              <a:t>10</a:t>
            </a:fld>
            <a:endParaRPr>
              <a:solidFill>
                <a:schemeClr val="accent6">
                  <a:lumMod val="50000"/>
                </a:schemeClr>
              </a:solidFill>
            </a:endParaRPr>
          </a:p>
        </p:txBody>
      </p:sp>
      <p:sp>
        <p:nvSpPr>
          <p:cNvPr id="2246" name="BULLETED LIST TEXT"/>
          <p:cNvSpPr txBox="1"/>
          <p:nvPr/>
        </p:nvSpPr>
        <p:spPr>
          <a:xfrm>
            <a:off x="5816601" y="1055227"/>
            <a:ext cx="12738098" cy="110799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00000"/>
              </a:lnSpc>
              <a:defRPr sz="6600" b="1" spc="600">
                <a:solidFill>
                  <a:srgbClr val="2C2C2C"/>
                </a:solidFill>
              </a:defRPr>
            </a:lvl1pPr>
          </a:lstStyle>
          <a:p>
            <a:r>
              <a:rPr lang="en-US" dirty="0">
                <a:solidFill>
                  <a:schemeClr val="accent6">
                    <a:lumMod val="50000"/>
                  </a:schemeClr>
                </a:solidFill>
              </a:rPr>
              <a:t>Appendix: Data Overview</a:t>
            </a:r>
          </a:p>
        </p:txBody>
      </p:sp>
      <p:sp>
        <p:nvSpPr>
          <p:cNvPr id="8" name="TextBox 7">
            <a:extLst>
              <a:ext uri="{FF2B5EF4-FFF2-40B4-BE49-F238E27FC236}">
                <a16:creationId xmlns:a16="http://schemas.microsoft.com/office/drawing/2014/main" id="{D5E94D53-FC32-0842-974B-935CE0E975BD}"/>
              </a:ext>
            </a:extLst>
          </p:cNvPr>
          <p:cNvSpPr txBox="1"/>
          <p:nvPr/>
        </p:nvSpPr>
        <p:spPr>
          <a:xfrm>
            <a:off x="9124949" y="4299468"/>
            <a:ext cx="612140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1828433" rtl="0" fontAlgn="auto" latinLnBrk="0" hangingPunct="0">
              <a:lnSpc>
                <a:spcPct val="120000"/>
              </a:lnSpc>
              <a:spcBef>
                <a:spcPts val="0"/>
              </a:spcBef>
              <a:spcAft>
                <a:spcPts val="0"/>
              </a:spcAft>
              <a:buClrTx/>
              <a:buSzTx/>
              <a:buFontTx/>
              <a:buNone/>
              <a:tabLst/>
            </a:pPr>
            <a:r>
              <a:rPr kumimoji="0" lang="en-US" sz="4000" b="1" i="0" strike="noStrike" cap="none" spc="260" normalizeH="0" baseline="0" dirty="0">
                <a:ln>
                  <a:noFill/>
                </a:ln>
                <a:solidFill>
                  <a:srgbClr val="7F7F7F"/>
                </a:solidFill>
                <a:effectLst/>
                <a:uFillTx/>
                <a:latin typeface="Avenir Next"/>
                <a:ea typeface="Avenir Next"/>
                <a:cs typeface="Avenir Next"/>
                <a:sym typeface="Avenir Next"/>
              </a:rPr>
              <a:t>Variables Measured</a:t>
            </a:r>
          </a:p>
        </p:txBody>
      </p:sp>
      <p:grpSp>
        <p:nvGrpSpPr>
          <p:cNvPr id="2" name="Group 1">
            <a:extLst>
              <a:ext uri="{FF2B5EF4-FFF2-40B4-BE49-F238E27FC236}">
                <a16:creationId xmlns:a16="http://schemas.microsoft.com/office/drawing/2014/main" id="{BF5EB340-711D-234F-ACB4-1E260629BF44}"/>
              </a:ext>
            </a:extLst>
          </p:cNvPr>
          <p:cNvGrpSpPr/>
          <p:nvPr/>
        </p:nvGrpSpPr>
        <p:grpSpPr>
          <a:xfrm>
            <a:off x="4516183" y="5586092"/>
            <a:ext cx="15338934" cy="4889679"/>
            <a:chOff x="5434550" y="5535292"/>
            <a:chExt cx="15338934" cy="4889679"/>
          </a:xfrm>
        </p:grpSpPr>
        <p:sp>
          <p:nvSpPr>
            <p:cNvPr id="14" name="Dead Leads">
              <a:extLst>
                <a:ext uri="{FF2B5EF4-FFF2-40B4-BE49-F238E27FC236}">
                  <a16:creationId xmlns:a16="http://schemas.microsoft.com/office/drawing/2014/main" id="{604AA331-8AA0-134E-BDBA-930C6AC5150B}"/>
                </a:ext>
              </a:extLst>
            </p:cNvPr>
            <p:cNvSpPr txBox="1"/>
            <p:nvPr/>
          </p:nvSpPr>
          <p:spPr>
            <a:xfrm>
              <a:off x="5632448" y="7236094"/>
              <a:ext cx="1502332" cy="5170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solidFill>
                    <a:srgbClr val="212121"/>
                  </a:solidFill>
                </a:defRPr>
              </a:lvl1pPr>
            </a:lstStyle>
            <a:p>
              <a:r>
                <a:rPr lang="en-US" sz="2400" dirty="0">
                  <a:solidFill>
                    <a:schemeClr val="accent6">
                      <a:lumMod val="50000"/>
                    </a:schemeClr>
                  </a:solidFill>
                </a:rPr>
                <a:t>Turnout</a:t>
              </a:r>
              <a:endParaRPr sz="2400" dirty="0">
                <a:solidFill>
                  <a:schemeClr val="accent6">
                    <a:lumMod val="50000"/>
                  </a:schemeClr>
                </a:solidFill>
              </a:endParaRPr>
            </a:p>
          </p:txBody>
        </p:sp>
        <p:sp>
          <p:nvSpPr>
            <p:cNvPr id="15" name="Target Universe">
              <a:extLst>
                <a:ext uri="{FF2B5EF4-FFF2-40B4-BE49-F238E27FC236}">
                  <a16:creationId xmlns:a16="http://schemas.microsoft.com/office/drawing/2014/main" id="{E7BA4FCA-79D1-B842-8812-5B658C4ED91B}"/>
                </a:ext>
              </a:extLst>
            </p:cNvPr>
            <p:cNvSpPr txBox="1"/>
            <p:nvPr/>
          </p:nvSpPr>
          <p:spPr>
            <a:xfrm>
              <a:off x="5632448" y="5536618"/>
              <a:ext cx="3769941" cy="5170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solidFill>
                    <a:srgbClr val="212121"/>
                  </a:solidFill>
                </a:defRPr>
              </a:lvl1pPr>
            </a:lstStyle>
            <a:p>
              <a:r>
                <a:rPr lang="en-US" sz="2400" dirty="0">
                  <a:solidFill>
                    <a:schemeClr val="accent6">
                      <a:lumMod val="50000"/>
                    </a:schemeClr>
                  </a:solidFill>
                </a:rPr>
                <a:t>Delaying Healthcare</a:t>
              </a:r>
            </a:p>
          </p:txBody>
        </p:sp>
        <p:sp>
          <p:nvSpPr>
            <p:cNvPr id="16" name="Copper mug asymmetrical hammock activated charcoal raw denim sustainable marfa readymade vape waistcoat.">
              <a:extLst>
                <a:ext uri="{FF2B5EF4-FFF2-40B4-BE49-F238E27FC236}">
                  <a16:creationId xmlns:a16="http://schemas.microsoft.com/office/drawing/2014/main" id="{1342178F-ED48-EF4C-A543-898493BF93FA}"/>
                </a:ext>
              </a:extLst>
            </p:cNvPr>
            <p:cNvSpPr txBox="1"/>
            <p:nvPr/>
          </p:nvSpPr>
          <p:spPr>
            <a:xfrm>
              <a:off x="5632448" y="7755219"/>
              <a:ext cx="6985001" cy="109876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90000"/>
                </a:lnSpc>
                <a:defRPr sz="1900" spc="246"/>
              </a:lvl1pPr>
            </a:lstStyle>
            <a:p>
              <a:r>
                <a:rPr lang="en-US" sz="2400" dirty="0">
                  <a:solidFill>
                    <a:schemeClr val="accent6">
                      <a:lumMod val="50000"/>
                    </a:schemeClr>
                  </a:solidFill>
                </a:rPr>
                <a:t>“How about the election for President? Did you vote for a candidate for President?”</a:t>
              </a:r>
            </a:p>
          </p:txBody>
        </p:sp>
        <p:sp>
          <p:nvSpPr>
            <p:cNvPr id="19" name="Copper mug asymmetrical hammock activated charcoal raw denim sustainable marfa readymade vape waistcoat.">
              <a:extLst>
                <a:ext uri="{FF2B5EF4-FFF2-40B4-BE49-F238E27FC236}">
                  <a16:creationId xmlns:a16="http://schemas.microsoft.com/office/drawing/2014/main" id="{5E08C49D-333F-4F42-9152-46E04D5F1898}"/>
                </a:ext>
              </a:extLst>
            </p:cNvPr>
            <p:cNvSpPr txBox="1"/>
            <p:nvPr/>
          </p:nvSpPr>
          <p:spPr>
            <a:xfrm>
              <a:off x="5632448" y="6090331"/>
              <a:ext cx="6985001" cy="109876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90000"/>
                </a:lnSpc>
                <a:defRPr sz="1900" spc="246"/>
              </a:lvl1pPr>
            </a:lstStyle>
            <a:p>
              <a:r>
                <a:rPr lang="en-US" sz="2400" dirty="0">
                  <a:solidFill>
                    <a:schemeClr val="accent6">
                      <a:lumMod val="50000"/>
                    </a:schemeClr>
                  </a:solidFill>
                </a:rPr>
                <a:t>“During the past 12 months, have you or anyone living here put off getting this kind of health care because of the cost?</a:t>
              </a:r>
            </a:p>
          </p:txBody>
        </p:sp>
        <p:sp>
          <p:nvSpPr>
            <p:cNvPr id="20" name="Control Group">
              <a:extLst>
                <a:ext uri="{FF2B5EF4-FFF2-40B4-BE49-F238E27FC236}">
                  <a16:creationId xmlns:a16="http://schemas.microsoft.com/office/drawing/2014/main" id="{0593C6C9-8878-844F-BD1D-D40339340D9F}"/>
                </a:ext>
              </a:extLst>
            </p:cNvPr>
            <p:cNvSpPr txBox="1"/>
            <p:nvPr/>
          </p:nvSpPr>
          <p:spPr>
            <a:xfrm>
              <a:off x="13750973" y="5535292"/>
              <a:ext cx="5234123" cy="5170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solidFill>
                    <a:srgbClr val="212121"/>
                  </a:solidFill>
                </a:defRPr>
              </a:lvl1pPr>
            </a:lstStyle>
            <a:p>
              <a:r>
                <a:rPr lang="en-US" sz="2400" dirty="0">
                  <a:solidFill>
                    <a:schemeClr val="accent6">
                      <a:lumMod val="50000"/>
                    </a:schemeClr>
                  </a:solidFill>
                </a:rPr>
                <a:t>Affordable Care Act Support</a:t>
              </a:r>
              <a:endParaRPr sz="2400" dirty="0">
                <a:solidFill>
                  <a:schemeClr val="accent6">
                    <a:lumMod val="50000"/>
                  </a:schemeClr>
                </a:solidFill>
              </a:endParaRPr>
            </a:p>
          </p:txBody>
        </p:sp>
        <p:sp>
          <p:nvSpPr>
            <p:cNvPr id="21" name="Randomize &amp; Assign">
              <a:extLst>
                <a:ext uri="{FF2B5EF4-FFF2-40B4-BE49-F238E27FC236}">
                  <a16:creationId xmlns:a16="http://schemas.microsoft.com/office/drawing/2014/main" id="{87532749-40C8-814E-87B8-A7A58910CEC6}"/>
                </a:ext>
              </a:extLst>
            </p:cNvPr>
            <p:cNvSpPr txBox="1"/>
            <p:nvPr/>
          </p:nvSpPr>
          <p:spPr>
            <a:xfrm>
              <a:off x="5632448" y="8802679"/>
              <a:ext cx="3907478" cy="5170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solidFill>
                    <a:srgbClr val="212121"/>
                  </a:solidFill>
                </a:defRPr>
              </a:lvl1pPr>
            </a:lstStyle>
            <a:p>
              <a:r>
                <a:rPr lang="en-US" sz="2400" dirty="0">
                  <a:solidFill>
                    <a:schemeClr val="accent6">
                      <a:lumMod val="50000"/>
                    </a:schemeClr>
                  </a:solidFill>
                </a:rPr>
                <a:t>Affording Healthcare</a:t>
              </a:r>
              <a:endParaRPr sz="2400" dirty="0">
                <a:solidFill>
                  <a:schemeClr val="accent6">
                    <a:lumMod val="50000"/>
                  </a:schemeClr>
                </a:solidFill>
              </a:endParaRPr>
            </a:p>
          </p:txBody>
        </p:sp>
        <p:sp>
          <p:nvSpPr>
            <p:cNvPr id="22" name="Copper mug asymmetrical hammock activated charcoal raw denim sustainable marfa readymade vape waistcoat.">
              <a:extLst>
                <a:ext uri="{FF2B5EF4-FFF2-40B4-BE49-F238E27FC236}">
                  <a16:creationId xmlns:a16="http://schemas.microsoft.com/office/drawing/2014/main" id="{FE6ABC0B-8C9A-C340-869E-3F52D6A6AC9B}"/>
                </a:ext>
              </a:extLst>
            </p:cNvPr>
            <p:cNvSpPr txBox="1"/>
            <p:nvPr/>
          </p:nvSpPr>
          <p:spPr>
            <a:xfrm>
              <a:off x="13750972" y="6099358"/>
              <a:ext cx="6985001" cy="109876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90000"/>
                </a:lnSpc>
                <a:defRPr sz="1900" spc="246"/>
              </a:lvl1pPr>
            </a:lstStyle>
            <a:p>
              <a:r>
                <a:rPr lang="en-US" sz="2400" dirty="0">
                  <a:solidFill>
                    <a:schemeClr val="accent6">
                      <a:lumMod val="50000"/>
                    </a:schemeClr>
                  </a:solidFill>
                </a:rPr>
                <a:t>“How much do you favor/ oppose the health care reform law of 2010?”	</a:t>
              </a:r>
              <a:endParaRPr sz="2400" dirty="0">
                <a:solidFill>
                  <a:schemeClr val="accent6">
                    <a:lumMod val="50000"/>
                  </a:schemeClr>
                </a:solidFill>
              </a:endParaRPr>
            </a:p>
          </p:txBody>
        </p:sp>
        <p:sp>
          <p:nvSpPr>
            <p:cNvPr id="24" name="Rectangle">
              <a:extLst>
                <a:ext uri="{FF2B5EF4-FFF2-40B4-BE49-F238E27FC236}">
                  <a16:creationId xmlns:a16="http://schemas.microsoft.com/office/drawing/2014/main" id="{DA48983F-952A-7847-A83F-A040C61B2B50}"/>
                </a:ext>
              </a:extLst>
            </p:cNvPr>
            <p:cNvSpPr/>
            <p:nvPr/>
          </p:nvSpPr>
          <p:spPr>
            <a:xfrm>
              <a:off x="5466300" y="8876600"/>
              <a:ext cx="63501" cy="317501"/>
            </a:xfrm>
            <a:prstGeom prst="rect">
              <a:avLst/>
            </a:prstGeom>
            <a:solidFill>
              <a:srgbClr val="1F5BB5"/>
            </a:solidFill>
            <a:ln w="12700">
              <a:miter lim="400000"/>
            </a:ln>
          </p:spPr>
          <p:txBody>
            <a:bodyPr lIns="45719" rIns="45719" anchor="ctr"/>
            <a:lstStyle/>
            <a:p>
              <a:endParaRPr sz="2400">
                <a:solidFill>
                  <a:schemeClr val="accent6">
                    <a:lumMod val="50000"/>
                  </a:schemeClr>
                </a:solidFill>
              </a:endParaRPr>
            </a:p>
          </p:txBody>
        </p:sp>
        <p:sp>
          <p:nvSpPr>
            <p:cNvPr id="25" name="Copper mug asymmetrical hammock activated charcoal raw denim sustainable marfa readymade vape waistcoat.">
              <a:extLst>
                <a:ext uri="{FF2B5EF4-FFF2-40B4-BE49-F238E27FC236}">
                  <a16:creationId xmlns:a16="http://schemas.microsoft.com/office/drawing/2014/main" id="{2BCE54C8-3A2B-5242-BD08-8B8F98F279F2}"/>
                </a:ext>
              </a:extLst>
            </p:cNvPr>
            <p:cNvSpPr txBox="1"/>
            <p:nvPr/>
          </p:nvSpPr>
          <p:spPr>
            <a:xfrm>
              <a:off x="5612990" y="9326209"/>
              <a:ext cx="6985001" cy="109876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90000"/>
                </a:lnSpc>
                <a:defRPr sz="1900" spc="246"/>
              </a:lvl1pPr>
            </a:lstStyle>
            <a:p>
              <a:r>
                <a:rPr lang="en-US" sz="2400" dirty="0">
                  <a:solidFill>
                    <a:schemeClr val="accent6">
                      <a:lumMod val="50000"/>
                    </a:schemeClr>
                  </a:solidFill>
                </a:rPr>
                <a:t>“During the next 12 months, how likely is it that you will be able to pay for all health care costs?”</a:t>
              </a:r>
              <a:endParaRPr sz="2400" dirty="0">
                <a:solidFill>
                  <a:schemeClr val="accent6">
                    <a:lumMod val="50000"/>
                  </a:schemeClr>
                </a:solidFill>
              </a:endParaRPr>
            </a:p>
          </p:txBody>
        </p:sp>
        <p:sp>
          <p:nvSpPr>
            <p:cNvPr id="42" name="Measure Impact">
              <a:extLst>
                <a:ext uri="{FF2B5EF4-FFF2-40B4-BE49-F238E27FC236}">
                  <a16:creationId xmlns:a16="http://schemas.microsoft.com/office/drawing/2014/main" id="{429F9FB5-A519-A546-8E3C-AC50F396B95E}"/>
                </a:ext>
              </a:extLst>
            </p:cNvPr>
            <p:cNvSpPr txBox="1"/>
            <p:nvPr/>
          </p:nvSpPr>
          <p:spPr>
            <a:xfrm>
              <a:off x="13750972" y="6786210"/>
              <a:ext cx="3617335" cy="5170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solidFill>
                    <a:srgbClr val="212121"/>
                  </a:solidFill>
                </a:defRPr>
              </a:lvl1pPr>
            </a:lstStyle>
            <a:p>
              <a:r>
                <a:rPr lang="en-US" sz="2400" dirty="0"/>
                <a:t>Party Identification</a:t>
              </a:r>
              <a:endParaRPr sz="2400" dirty="0"/>
            </a:p>
          </p:txBody>
        </p:sp>
        <p:sp>
          <p:nvSpPr>
            <p:cNvPr id="44" name="Copper mug asymmetrical hammock activated charcoal raw denim sustainable marfa readymade vape waistcoat.">
              <a:extLst>
                <a:ext uri="{FF2B5EF4-FFF2-40B4-BE49-F238E27FC236}">
                  <a16:creationId xmlns:a16="http://schemas.microsoft.com/office/drawing/2014/main" id="{FC1DCC5B-AB89-394E-B7A7-6C69CCE7E759}"/>
                </a:ext>
              </a:extLst>
            </p:cNvPr>
            <p:cNvSpPr txBox="1"/>
            <p:nvPr/>
          </p:nvSpPr>
          <p:spPr>
            <a:xfrm>
              <a:off x="13759706" y="7301830"/>
              <a:ext cx="6985001" cy="766364"/>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90000"/>
                </a:lnSpc>
                <a:defRPr sz="1900" spc="246"/>
              </a:lvl1pPr>
            </a:lstStyle>
            <a:p>
              <a:r>
                <a:rPr lang="en-US" sz="2400" dirty="0">
                  <a:solidFill>
                    <a:schemeClr val="accent6">
                      <a:lumMod val="50000"/>
                    </a:schemeClr>
                  </a:solidFill>
                </a:rPr>
                <a:t>Summary of three questions on party preference and identification</a:t>
              </a:r>
              <a:endParaRPr sz="2400" dirty="0">
                <a:solidFill>
                  <a:schemeClr val="accent6">
                    <a:lumMod val="50000"/>
                  </a:schemeClr>
                </a:solidFill>
              </a:endParaRPr>
            </a:p>
          </p:txBody>
        </p:sp>
        <p:sp>
          <p:nvSpPr>
            <p:cNvPr id="45" name="Identify what worked">
              <a:extLst>
                <a:ext uri="{FF2B5EF4-FFF2-40B4-BE49-F238E27FC236}">
                  <a16:creationId xmlns:a16="http://schemas.microsoft.com/office/drawing/2014/main" id="{E83039D3-7E96-8A40-B96E-4A279C2474C5}"/>
                </a:ext>
              </a:extLst>
            </p:cNvPr>
            <p:cNvSpPr txBox="1"/>
            <p:nvPr/>
          </p:nvSpPr>
          <p:spPr>
            <a:xfrm>
              <a:off x="13750972" y="8020115"/>
              <a:ext cx="2264079" cy="5170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solidFill>
                    <a:srgbClr val="212121"/>
                  </a:solidFill>
                </a:defRPr>
              </a:lvl1pPr>
            </a:lstStyle>
            <a:p>
              <a:r>
                <a:rPr lang="en-US" sz="2400" dirty="0"/>
                <a:t>Vote Choice</a:t>
              </a:r>
              <a:endParaRPr sz="2400" dirty="0"/>
            </a:p>
          </p:txBody>
        </p:sp>
        <p:sp>
          <p:nvSpPr>
            <p:cNvPr id="46" name="Copper mug asymmetrical hammock activated charcoal raw denim sustainable marfa readymade vape waistcoat.">
              <a:extLst>
                <a:ext uri="{FF2B5EF4-FFF2-40B4-BE49-F238E27FC236}">
                  <a16:creationId xmlns:a16="http://schemas.microsoft.com/office/drawing/2014/main" id="{15F2368C-47C0-AE44-B9D6-7617DEF1A522}"/>
                </a:ext>
              </a:extLst>
            </p:cNvPr>
            <p:cNvSpPr txBox="1"/>
            <p:nvPr/>
          </p:nvSpPr>
          <p:spPr>
            <a:xfrm>
              <a:off x="13746095" y="8512492"/>
              <a:ext cx="6985001" cy="766364"/>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90000"/>
                </a:lnSpc>
                <a:defRPr sz="1900" spc="246"/>
              </a:lvl1pPr>
            </a:lstStyle>
            <a:p>
              <a:r>
                <a:rPr lang="en-US" sz="2400" dirty="0">
                  <a:solidFill>
                    <a:schemeClr val="accent6">
                      <a:lumMod val="50000"/>
                    </a:schemeClr>
                  </a:solidFill>
                </a:rPr>
                <a:t>”For whom did you vote for President?	</a:t>
              </a:r>
              <a:endParaRPr sz="2400" dirty="0">
                <a:solidFill>
                  <a:schemeClr val="accent6">
                    <a:lumMod val="50000"/>
                  </a:schemeClr>
                </a:solidFill>
              </a:endParaRPr>
            </a:p>
          </p:txBody>
        </p:sp>
        <p:sp>
          <p:nvSpPr>
            <p:cNvPr id="48" name="Treatment Group">
              <a:extLst>
                <a:ext uri="{FF2B5EF4-FFF2-40B4-BE49-F238E27FC236}">
                  <a16:creationId xmlns:a16="http://schemas.microsoft.com/office/drawing/2014/main" id="{CD302262-7AF3-C44F-9F27-995D5D3A88B2}"/>
                </a:ext>
              </a:extLst>
            </p:cNvPr>
            <p:cNvSpPr txBox="1"/>
            <p:nvPr/>
          </p:nvSpPr>
          <p:spPr>
            <a:xfrm>
              <a:off x="13759706" y="9058776"/>
              <a:ext cx="7013778" cy="5170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b="1">
                  <a:solidFill>
                    <a:srgbClr val="212121"/>
                  </a:solidFill>
                </a:defRPr>
              </a:lvl1pPr>
            </a:lstStyle>
            <a:p>
              <a:r>
                <a:rPr lang="en-US" sz="2400" dirty="0">
                  <a:solidFill>
                    <a:schemeClr val="accent6">
                      <a:lumMod val="50000"/>
                    </a:schemeClr>
                  </a:solidFill>
                </a:rPr>
                <a:t>Age, Race, Income, Education, Gender</a:t>
              </a:r>
            </a:p>
          </p:txBody>
        </p:sp>
        <p:sp>
          <p:nvSpPr>
            <p:cNvPr id="50" name="Copper mug asymmetrical hammock activated charcoal raw denim sustainable marfa readymade vape waistcoat.">
              <a:extLst>
                <a:ext uri="{FF2B5EF4-FFF2-40B4-BE49-F238E27FC236}">
                  <a16:creationId xmlns:a16="http://schemas.microsoft.com/office/drawing/2014/main" id="{B591B22F-D913-6A45-A461-F558E8EA702B}"/>
                </a:ext>
              </a:extLst>
            </p:cNvPr>
            <p:cNvSpPr txBox="1"/>
            <p:nvPr/>
          </p:nvSpPr>
          <p:spPr>
            <a:xfrm>
              <a:off x="13717318" y="9611941"/>
              <a:ext cx="6985001" cy="4339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90000"/>
                </a:lnSpc>
                <a:defRPr sz="1900" spc="246"/>
              </a:lvl1pPr>
            </a:lstStyle>
            <a:p>
              <a:r>
                <a:rPr lang="en-US" sz="2400" dirty="0">
                  <a:solidFill>
                    <a:schemeClr val="accent6">
                      <a:lumMod val="50000"/>
                    </a:schemeClr>
                  </a:solidFill>
                </a:rPr>
                <a:t>Grouped into standard buckets</a:t>
              </a:r>
              <a:endParaRPr sz="2400" dirty="0">
                <a:solidFill>
                  <a:schemeClr val="accent6">
                    <a:lumMod val="50000"/>
                  </a:schemeClr>
                </a:solidFill>
              </a:endParaRPr>
            </a:p>
          </p:txBody>
        </p:sp>
        <p:sp>
          <p:nvSpPr>
            <p:cNvPr id="54" name="Rectangle">
              <a:extLst>
                <a:ext uri="{FF2B5EF4-FFF2-40B4-BE49-F238E27FC236}">
                  <a16:creationId xmlns:a16="http://schemas.microsoft.com/office/drawing/2014/main" id="{0D59017E-6F0C-4B4F-BA74-AA6B212C58CF}"/>
                </a:ext>
              </a:extLst>
            </p:cNvPr>
            <p:cNvSpPr/>
            <p:nvPr/>
          </p:nvSpPr>
          <p:spPr>
            <a:xfrm>
              <a:off x="5434550" y="5636399"/>
              <a:ext cx="63501" cy="317501"/>
            </a:xfrm>
            <a:prstGeom prst="rect">
              <a:avLst/>
            </a:prstGeom>
            <a:solidFill>
              <a:srgbClr val="1F5BB5"/>
            </a:solidFill>
            <a:ln w="12700">
              <a:miter lim="400000"/>
            </a:ln>
          </p:spPr>
          <p:txBody>
            <a:bodyPr lIns="45719" rIns="45719" anchor="ctr"/>
            <a:lstStyle/>
            <a:p>
              <a:endParaRPr sz="2400">
                <a:solidFill>
                  <a:schemeClr val="accent6">
                    <a:lumMod val="50000"/>
                  </a:schemeClr>
                </a:solidFill>
              </a:endParaRPr>
            </a:p>
          </p:txBody>
        </p:sp>
        <p:sp>
          <p:nvSpPr>
            <p:cNvPr id="56" name="Rectangle">
              <a:extLst>
                <a:ext uri="{FF2B5EF4-FFF2-40B4-BE49-F238E27FC236}">
                  <a16:creationId xmlns:a16="http://schemas.microsoft.com/office/drawing/2014/main" id="{4C1CEDD6-7C7B-CA41-8E92-BE1C2A5DFC21}"/>
                </a:ext>
              </a:extLst>
            </p:cNvPr>
            <p:cNvSpPr/>
            <p:nvPr/>
          </p:nvSpPr>
          <p:spPr>
            <a:xfrm>
              <a:off x="13604283" y="5635073"/>
              <a:ext cx="63501" cy="317501"/>
            </a:xfrm>
            <a:prstGeom prst="rect">
              <a:avLst/>
            </a:prstGeom>
            <a:solidFill>
              <a:srgbClr val="1F5BB5"/>
            </a:solidFill>
            <a:ln w="12700">
              <a:miter lim="400000"/>
            </a:ln>
          </p:spPr>
          <p:txBody>
            <a:bodyPr lIns="45719" rIns="45719" anchor="ctr"/>
            <a:lstStyle/>
            <a:p>
              <a:endParaRPr sz="2400">
                <a:solidFill>
                  <a:schemeClr val="accent6">
                    <a:lumMod val="50000"/>
                  </a:schemeClr>
                </a:solidFill>
              </a:endParaRPr>
            </a:p>
          </p:txBody>
        </p:sp>
        <p:sp>
          <p:nvSpPr>
            <p:cNvPr id="57" name="Rectangle">
              <a:extLst>
                <a:ext uri="{FF2B5EF4-FFF2-40B4-BE49-F238E27FC236}">
                  <a16:creationId xmlns:a16="http://schemas.microsoft.com/office/drawing/2014/main" id="{13D80062-992D-DB48-B706-6AE4583EC578}"/>
                </a:ext>
              </a:extLst>
            </p:cNvPr>
            <p:cNvSpPr/>
            <p:nvPr/>
          </p:nvSpPr>
          <p:spPr>
            <a:xfrm>
              <a:off x="5466300" y="7335875"/>
              <a:ext cx="63501" cy="317501"/>
            </a:xfrm>
            <a:prstGeom prst="rect">
              <a:avLst/>
            </a:prstGeom>
            <a:solidFill>
              <a:srgbClr val="1F5BB5"/>
            </a:solidFill>
            <a:ln w="12700">
              <a:miter lim="400000"/>
            </a:ln>
          </p:spPr>
          <p:txBody>
            <a:bodyPr lIns="45719" rIns="45719" anchor="ctr"/>
            <a:lstStyle/>
            <a:p>
              <a:endParaRPr sz="2400">
                <a:solidFill>
                  <a:schemeClr val="accent6">
                    <a:lumMod val="50000"/>
                  </a:schemeClr>
                </a:solidFill>
              </a:endParaRPr>
            </a:p>
          </p:txBody>
        </p:sp>
        <p:sp>
          <p:nvSpPr>
            <p:cNvPr id="58" name="Rectangle">
              <a:extLst>
                <a:ext uri="{FF2B5EF4-FFF2-40B4-BE49-F238E27FC236}">
                  <a16:creationId xmlns:a16="http://schemas.microsoft.com/office/drawing/2014/main" id="{1018DD5D-E19E-AC4D-9A7F-B23878C58FCF}"/>
                </a:ext>
              </a:extLst>
            </p:cNvPr>
            <p:cNvSpPr/>
            <p:nvPr/>
          </p:nvSpPr>
          <p:spPr>
            <a:xfrm>
              <a:off x="13599153" y="8119896"/>
              <a:ext cx="63501" cy="317501"/>
            </a:xfrm>
            <a:prstGeom prst="rect">
              <a:avLst/>
            </a:prstGeom>
            <a:solidFill>
              <a:srgbClr val="1F5BB5"/>
            </a:solidFill>
            <a:ln w="12700">
              <a:miter lim="400000"/>
            </a:ln>
          </p:spPr>
          <p:txBody>
            <a:bodyPr lIns="45719" rIns="45719" anchor="ctr"/>
            <a:lstStyle/>
            <a:p>
              <a:endParaRPr sz="2400">
                <a:solidFill>
                  <a:schemeClr val="accent6">
                    <a:lumMod val="50000"/>
                  </a:schemeClr>
                </a:solidFill>
              </a:endParaRPr>
            </a:p>
          </p:txBody>
        </p:sp>
        <p:sp>
          <p:nvSpPr>
            <p:cNvPr id="59" name="Rectangle">
              <a:extLst>
                <a:ext uri="{FF2B5EF4-FFF2-40B4-BE49-F238E27FC236}">
                  <a16:creationId xmlns:a16="http://schemas.microsoft.com/office/drawing/2014/main" id="{DEE1A33C-49B3-9B4A-8E0A-6545B0FE8DB3}"/>
                </a:ext>
              </a:extLst>
            </p:cNvPr>
            <p:cNvSpPr/>
            <p:nvPr/>
          </p:nvSpPr>
          <p:spPr>
            <a:xfrm>
              <a:off x="13572533" y="6871592"/>
              <a:ext cx="63501" cy="317501"/>
            </a:xfrm>
            <a:prstGeom prst="rect">
              <a:avLst/>
            </a:prstGeom>
            <a:solidFill>
              <a:srgbClr val="1F5BB5"/>
            </a:solidFill>
            <a:ln w="12700">
              <a:miter lim="400000"/>
            </a:ln>
          </p:spPr>
          <p:txBody>
            <a:bodyPr lIns="45719" rIns="45719" anchor="ctr"/>
            <a:lstStyle/>
            <a:p>
              <a:endParaRPr sz="2400">
                <a:solidFill>
                  <a:schemeClr val="accent6">
                    <a:lumMod val="50000"/>
                  </a:schemeClr>
                </a:solidFill>
              </a:endParaRPr>
            </a:p>
          </p:txBody>
        </p:sp>
        <p:sp>
          <p:nvSpPr>
            <p:cNvPr id="60" name="Rectangle">
              <a:extLst>
                <a:ext uri="{FF2B5EF4-FFF2-40B4-BE49-F238E27FC236}">
                  <a16:creationId xmlns:a16="http://schemas.microsoft.com/office/drawing/2014/main" id="{9DB0C86F-0472-1B42-AC09-7AFD0DF0532F}"/>
                </a:ext>
              </a:extLst>
            </p:cNvPr>
            <p:cNvSpPr/>
            <p:nvPr/>
          </p:nvSpPr>
          <p:spPr>
            <a:xfrm>
              <a:off x="13599153" y="9158559"/>
              <a:ext cx="63501" cy="317501"/>
            </a:xfrm>
            <a:prstGeom prst="rect">
              <a:avLst/>
            </a:prstGeom>
            <a:solidFill>
              <a:srgbClr val="1F5BB5"/>
            </a:solidFill>
            <a:ln w="12700">
              <a:miter lim="400000"/>
            </a:ln>
          </p:spPr>
          <p:txBody>
            <a:bodyPr lIns="45719" rIns="45719" anchor="ctr"/>
            <a:lstStyle/>
            <a:p>
              <a:endParaRPr sz="2400">
                <a:solidFill>
                  <a:schemeClr val="accent6">
                    <a:lumMod val="50000"/>
                  </a:schemeClr>
                </a:solidFill>
              </a:endParaRPr>
            </a:p>
          </p:txBody>
        </p:sp>
      </p:grpSp>
      <p:sp>
        <p:nvSpPr>
          <p:cNvPr id="11" name="TextBox 10">
            <a:extLst>
              <a:ext uri="{FF2B5EF4-FFF2-40B4-BE49-F238E27FC236}">
                <a16:creationId xmlns:a16="http://schemas.microsoft.com/office/drawing/2014/main" id="{872245CD-F854-8243-BE6F-938AB149C766}"/>
              </a:ext>
            </a:extLst>
          </p:cNvPr>
          <p:cNvSpPr txBox="1"/>
          <p:nvPr/>
        </p:nvSpPr>
        <p:spPr>
          <a:xfrm>
            <a:off x="3855620" y="2195591"/>
            <a:ext cx="16660060"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dirty="0">
                <a:solidFill>
                  <a:schemeClr val="accent6">
                    <a:lumMod val="50000"/>
                  </a:schemeClr>
                </a:solidFill>
              </a:rPr>
              <a:t>Data was collected from the American National Election Studies (ANES) Survey for 2012 and 2016. 10,184 responses and 2000+ variables were filtered to only include respondents who had voted in the election year in which they were surveyed. </a:t>
            </a:r>
            <a:endParaRPr kumimoji="0" lang="en-US" sz="2400" b="0" i="0" u="none" strike="noStrike" cap="none" spc="260" normalizeH="0" baseline="0" dirty="0">
              <a:ln>
                <a:noFill/>
              </a:ln>
              <a:solidFill>
                <a:schemeClr val="accent6">
                  <a:lumMod val="50000"/>
                </a:schemeClr>
              </a:solidFill>
              <a:effectLst/>
              <a:uFillTx/>
              <a:sym typeface="Avenir Next"/>
            </a:endParaRPr>
          </a:p>
        </p:txBody>
      </p:sp>
    </p:spTree>
    <p:extLst>
      <p:ext uri="{BB962C8B-B14F-4D97-AF65-F5344CB8AC3E}">
        <p14:creationId xmlns:p14="http://schemas.microsoft.com/office/powerpoint/2010/main" val="258817843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9" name="Slide Number"/>
          <p:cNvSpPr txBox="1">
            <a:spLocks noGrp="1"/>
          </p:cNvSpPr>
          <p:nvPr>
            <p:ph type="sldNum" sz="quarter" idx="2"/>
          </p:nvPr>
        </p:nvSpPr>
        <p:spPr>
          <a:xfrm>
            <a:off x="23047865" y="811405"/>
            <a:ext cx="603215" cy="487645"/>
          </a:xfrm>
          <a:prstGeom prst="rect">
            <a:avLst/>
          </a:prstGeom>
          <a:extLst>
            <a:ext uri="{C572A759-6A51-4108-AA02-DFA0A04FC94B}">
              <ma14:wrappingTextBoxFlag xmlns:ma14="http://schemas.microsoft.com/office/mac/drawingml/2011/main" xmlns="" val="1"/>
            </a:ext>
          </a:extLst>
        </p:spPr>
        <p:txBody>
          <a:bodyPr/>
          <a:lstStyle>
            <a:lvl1pPr>
              <a:defRPr sz="2000" b="1" spc="260">
                <a:latin typeface="Montserrat"/>
                <a:ea typeface="Montserrat"/>
                <a:cs typeface="Montserrat"/>
                <a:sym typeface="Montserrat"/>
              </a:defRPr>
            </a:lvl1pPr>
          </a:lstStyle>
          <a:p>
            <a:fld id="{86CB4B4D-7CA3-9044-876B-883B54F8677D}" type="slidenum">
              <a:t>11</a:t>
            </a:fld>
            <a:endParaRPr/>
          </a:p>
        </p:txBody>
      </p:sp>
      <p:sp>
        <p:nvSpPr>
          <p:cNvPr id="2240" name="TWO COLUMNS TEXT"/>
          <p:cNvSpPr txBox="1"/>
          <p:nvPr/>
        </p:nvSpPr>
        <p:spPr>
          <a:xfrm>
            <a:off x="6823832" y="501229"/>
            <a:ext cx="10723633" cy="11079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00000"/>
              </a:lnSpc>
              <a:defRPr sz="6600" b="1" spc="600">
                <a:solidFill>
                  <a:srgbClr val="2C2C2C"/>
                </a:solidFill>
              </a:defRPr>
            </a:lvl1pPr>
          </a:lstStyle>
          <a:p>
            <a:r>
              <a:rPr lang="en-US" dirty="0"/>
              <a:t>Appendix: Sources</a:t>
            </a:r>
            <a:endParaRPr dirty="0"/>
          </a:p>
        </p:txBody>
      </p:sp>
      <p:sp>
        <p:nvSpPr>
          <p:cNvPr id="3" name="TextBox 2">
            <a:extLst>
              <a:ext uri="{FF2B5EF4-FFF2-40B4-BE49-F238E27FC236}">
                <a16:creationId xmlns:a16="http://schemas.microsoft.com/office/drawing/2014/main" id="{700FA438-D675-DB48-B856-665375B59C8E}"/>
              </a:ext>
            </a:extLst>
          </p:cNvPr>
          <p:cNvSpPr txBox="1"/>
          <p:nvPr/>
        </p:nvSpPr>
        <p:spPr>
          <a:xfrm>
            <a:off x="4336121" y="1609225"/>
            <a:ext cx="15699053" cy="12501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solidFill>
                  <a:schemeClr val="accent6">
                    <a:lumMod val="50000"/>
                  </a:schemeClr>
                </a:solidFill>
              </a:rPr>
              <a:t>Inspiration for research: </a:t>
            </a:r>
            <a:r>
              <a:rPr lang="en-US" sz="2800" dirty="0" err="1">
                <a:solidFill>
                  <a:schemeClr val="accent6">
                    <a:lumMod val="50000"/>
                  </a:schemeClr>
                </a:solidFill>
              </a:rPr>
              <a:t>Ziegenfuss</a:t>
            </a:r>
            <a:r>
              <a:rPr lang="en-US" sz="2800" dirty="0">
                <a:solidFill>
                  <a:schemeClr val="accent6">
                    <a:lumMod val="50000"/>
                  </a:schemeClr>
                </a:solidFill>
              </a:rPr>
              <a:t>, Jeanette Kane, </a:t>
            </a:r>
            <a:r>
              <a:rPr lang="en-US" sz="2800" dirty="0" err="1">
                <a:solidFill>
                  <a:schemeClr val="accent6">
                    <a:lumMod val="50000"/>
                  </a:schemeClr>
                </a:solidFill>
              </a:rPr>
              <a:t>Micahel</a:t>
            </a:r>
            <a:r>
              <a:rPr lang="en-US" sz="2800" dirty="0">
                <a:solidFill>
                  <a:schemeClr val="accent6">
                    <a:lumMod val="50000"/>
                  </a:schemeClr>
                </a:solidFill>
              </a:rPr>
              <a:t> </a:t>
            </a:r>
            <a:r>
              <a:rPr lang="en-US" sz="2800" dirty="0" err="1">
                <a:solidFill>
                  <a:schemeClr val="accent6">
                    <a:lumMod val="50000"/>
                  </a:schemeClr>
                </a:solidFill>
              </a:rPr>
              <a:t>Davern</a:t>
            </a:r>
            <a:r>
              <a:rPr lang="en-US" sz="2800" dirty="0">
                <a:solidFill>
                  <a:schemeClr val="accent6">
                    <a:lumMod val="50000"/>
                  </a:schemeClr>
                </a:solidFill>
              </a:rPr>
              <a:t>, and Lynn A. </a:t>
            </a:r>
            <a:r>
              <a:rPr lang="en-US" sz="2800" dirty="0" err="1">
                <a:solidFill>
                  <a:schemeClr val="accent6">
                    <a:lumMod val="50000"/>
                  </a:schemeClr>
                </a:solidFill>
              </a:rPr>
              <a:t>Blewett</a:t>
            </a:r>
            <a:r>
              <a:rPr lang="en-US" sz="2800" dirty="0">
                <a:solidFill>
                  <a:schemeClr val="accent6">
                    <a:lumMod val="50000"/>
                  </a:schemeClr>
                </a:solidFill>
              </a:rPr>
              <a:t>. "Access to health care and voting behavior in the United States." Journal of health Care for the Poor and Underserved 19.3 (2008): 731-742.</a:t>
            </a:r>
          </a:p>
          <a:p>
            <a:endParaRPr lang="en-US" sz="2800" dirty="0">
              <a:solidFill>
                <a:schemeClr val="accent6">
                  <a:lumMod val="50000"/>
                </a:schemeClr>
              </a:solidFill>
            </a:endParaRPr>
          </a:p>
          <a:p>
            <a:r>
              <a:rPr lang="en-US" sz="2800" dirty="0">
                <a:solidFill>
                  <a:schemeClr val="accent6">
                    <a:lumMod val="50000"/>
                  </a:schemeClr>
                </a:solidFill>
              </a:rPr>
              <a:t>AP 2018 midterm election poll results: https://</a:t>
            </a:r>
            <a:r>
              <a:rPr lang="en-US" sz="2800" dirty="0" err="1">
                <a:solidFill>
                  <a:schemeClr val="accent6">
                    <a:lumMod val="50000"/>
                  </a:schemeClr>
                </a:solidFill>
              </a:rPr>
              <a:t>apnews.com</a:t>
            </a:r>
            <a:r>
              <a:rPr lang="en-US" sz="2800" dirty="0">
                <a:solidFill>
                  <a:schemeClr val="accent6">
                    <a:lumMod val="50000"/>
                  </a:schemeClr>
                </a:solidFill>
              </a:rPr>
              <a:t>/222fd1571d744aec903604542eb11b70</a:t>
            </a:r>
          </a:p>
          <a:p>
            <a:endParaRPr lang="en-US" sz="2800" dirty="0">
              <a:solidFill>
                <a:schemeClr val="accent6">
                  <a:lumMod val="50000"/>
                </a:schemeClr>
              </a:solidFill>
            </a:endParaRPr>
          </a:p>
          <a:p>
            <a:r>
              <a:rPr lang="en-US" sz="2800" dirty="0">
                <a:solidFill>
                  <a:schemeClr val="accent6">
                    <a:lumMod val="50000"/>
                  </a:schemeClr>
                </a:solidFill>
              </a:rPr>
              <a:t>Healthcare costs per capita and population insurance rates: </a:t>
            </a:r>
            <a:r>
              <a:rPr lang="en-US" sz="2800" dirty="0">
                <a:solidFill>
                  <a:schemeClr val="accent6">
                    <a:lumMod val="50000"/>
                  </a:schemeClr>
                </a:solidFill>
                <a:hlinkClick r:id="rId2"/>
              </a:rPr>
              <a:t>https://www.census.gov/library/publications.html</a:t>
            </a:r>
            <a:endParaRPr lang="en-US" sz="2800" dirty="0">
              <a:solidFill>
                <a:schemeClr val="accent6">
                  <a:lumMod val="50000"/>
                </a:schemeClr>
              </a:solidFill>
            </a:endParaRPr>
          </a:p>
          <a:p>
            <a:r>
              <a:rPr lang="en-US" sz="2800" dirty="0">
                <a:solidFill>
                  <a:schemeClr val="accent6">
                    <a:lumMod val="50000"/>
                  </a:schemeClr>
                </a:solidFill>
              </a:rPr>
              <a:t> </a:t>
            </a:r>
          </a:p>
          <a:p>
            <a:r>
              <a:rPr lang="en-US" sz="2800" dirty="0">
                <a:solidFill>
                  <a:schemeClr val="accent6">
                    <a:lumMod val="50000"/>
                  </a:schemeClr>
                </a:solidFill>
              </a:rPr>
              <a:t>ANES Survey Data (2012/2016): https://</a:t>
            </a:r>
            <a:r>
              <a:rPr lang="en-US" sz="2800" dirty="0" err="1">
                <a:solidFill>
                  <a:schemeClr val="accent6">
                    <a:lumMod val="50000"/>
                  </a:schemeClr>
                </a:solidFill>
              </a:rPr>
              <a:t>electionstudies.org</a:t>
            </a:r>
            <a:r>
              <a:rPr lang="en-US" sz="2800" dirty="0">
                <a:solidFill>
                  <a:schemeClr val="accent6">
                    <a:lumMod val="50000"/>
                  </a:schemeClr>
                </a:solidFill>
              </a:rPr>
              <a:t>/ </a:t>
            </a:r>
          </a:p>
          <a:p>
            <a:endParaRPr lang="en-US" sz="2800" dirty="0">
              <a:solidFill>
                <a:schemeClr val="accent6">
                  <a:lumMod val="50000"/>
                </a:schemeClr>
              </a:solidFill>
            </a:endParaRPr>
          </a:p>
          <a:p>
            <a:r>
              <a:rPr lang="en-US" sz="2800" dirty="0">
                <a:solidFill>
                  <a:schemeClr val="accent6">
                    <a:lumMod val="50000"/>
                  </a:schemeClr>
                </a:solidFill>
              </a:rPr>
              <a:t>Crosstabs for the analysis:  </a:t>
            </a:r>
            <a:r>
              <a:rPr lang="en-US" sz="2800" dirty="0">
                <a:solidFill>
                  <a:schemeClr val="accent6">
                    <a:lumMod val="50000"/>
                  </a:schemeClr>
                </a:solidFill>
                <a:hlinkClick r:id="rId3"/>
              </a:rPr>
              <a:t>https://docs.google.com/spreadsheets/d/1Dj4MGMqVhuwUHXseK-JETvqgfU1WE8QKrGq8DwfAPEQ/edit?usp=sharing</a:t>
            </a:r>
            <a:endParaRPr lang="en-US" sz="2800" dirty="0">
              <a:solidFill>
                <a:schemeClr val="accent6">
                  <a:lumMod val="50000"/>
                </a:schemeClr>
              </a:solidFill>
            </a:endParaRPr>
          </a:p>
          <a:p>
            <a:endParaRPr lang="en-US" sz="2800" dirty="0">
              <a:solidFill>
                <a:schemeClr val="accent6">
                  <a:lumMod val="50000"/>
                </a:schemeClr>
              </a:solidFill>
            </a:endParaRPr>
          </a:p>
          <a:p>
            <a:r>
              <a:rPr lang="en-US" sz="2800" dirty="0" err="1">
                <a:solidFill>
                  <a:schemeClr val="accent6">
                    <a:lumMod val="50000"/>
                  </a:schemeClr>
                </a:solidFill>
              </a:rPr>
              <a:t>Github</a:t>
            </a:r>
            <a:r>
              <a:rPr lang="en-US" sz="2800" dirty="0">
                <a:solidFill>
                  <a:schemeClr val="accent6">
                    <a:lumMod val="50000"/>
                  </a:schemeClr>
                </a:solidFill>
              </a:rPr>
              <a:t> Repo with R, SQL, and Python code: https://</a:t>
            </a:r>
            <a:r>
              <a:rPr lang="en-US" sz="2800" dirty="0" err="1">
                <a:solidFill>
                  <a:schemeClr val="accent6">
                    <a:lumMod val="50000"/>
                  </a:schemeClr>
                </a:solidFill>
              </a:rPr>
              <a:t>github.com</a:t>
            </a:r>
            <a:r>
              <a:rPr lang="en-US" sz="2800" dirty="0">
                <a:solidFill>
                  <a:schemeClr val="accent6">
                    <a:lumMod val="50000"/>
                  </a:schemeClr>
                </a:solidFill>
              </a:rPr>
              <a:t>/</a:t>
            </a:r>
            <a:r>
              <a:rPr lang="en-US" sz="2800" dirty="0" err="1">
                <a:solidFill>
                  <a:schemeClr val="accent6">
                    <a:lumMod val="50000"/>
                  </a:schemeClr>
                </a:solidFill>
              </a:rPr>
              <a:t>adrian-pascual</a:t>
            </a:r>
            <a:r>
              <a:rPr lang="en-US" sz="2800" dirty="0">
                <a:solidFill>
                  <a:schemeClr val="accent6">
                    <a:lumMod val="50000"/>
                  </a:schemeClr>
                </a:solidFill>
              </a:rPr>
              <a:t>/</a:t>
            </a:r>
            <a:r>
              <a:rPr lang="en-US" sz="2800" dirty="0" err="1">
                <a:solidFill>
                  <a:schemeClr val="accent6">
                    <a:lumMod val="50000"/>
                  </a:schemeClr>
                </a:solidFill>
              </a:rPr>
              <a:t>BlueLabs_Capstone</a:t>
            </a:r>
            <a:endParaRPr lang="en-US" sz="2800" dirty="0">
              <a:solidFill>
                <a:schemeClr val="accent6">
                  <a:lumMod val="50000"/>
                </a:schemeClr>
              </a:solidFill>
            </a:endParaRPr>
          </a:p>
          <a:p>
            <a:endParaRPr lang="en-US" sz="2800" dirty="0">
              <a:solidFill>
                <a:schemeClr val="accent6">
                  <a:lumMod val="50000"/>
                </a:schemeClr>
              </a:solidFill>
            </a:endParaRPr>
          </a:p>
          <a:p>
            <a:r>
              <a:rPr lang="en-US" sz="2800" dirty="0">
                <a:solidFill>
                  <a:schemeClr val="accent6">
                    <a:lumMod val="50000"/>
                  </a:schemeClr>
                </a:solidFill>
              </a:rPr>
              <a:t>Kaiser Family Foundation Source: </a:t>
            </a:r>
            <a:r>
              <a:rPr lang="en-US" sz="2800" dirty="0">
                <a:solidFill>
                  <a:schemeClr val="accent6">
                    <a:lumMod val="50000"/>
                  </a:schemeClr>
                </a:solidFill>
                <a:hlinkClick r:id="rId4">
                  <a:extLst>
                    <a:ext uri="{A12FA001-AC4F-418D-AE19-62706E023703}">
                      <ahyp:hlinkClr xmlns:ahyp="http://schemas.microsoft.com/office/drawing/2018/hyperlinkcolor" val="tx"/>
                    </a:ext>
                  </a:extLst>
                </a:hlinkClick>
              </a:rPr>
              <a:t>https://www.kff.org/health-reform/poll-finding/kff-health-tracking-poll-november-2018-priorities-congress-future-aca-medicaid-expansion/</a:t>
            </a:r>
            <a:endParaRPr lang="en-US" sz="2800" dirty="0">
              <a:solidFill>
                <a:schemeClr val="accent6">
                  <a:lumMod val="50000"/>
                </a:schemeClr>
              </a:solidFill>
            </a:endParaRPr>
          </a:p>
          <a:p>
            <a:endParaRPr lang="en-US" sz="2800" dirty="0">
              <a:solidFill>
                <a:schemeClr val="accent6">
                  <a:lumMod val="50000"/>
                </a:schemeClr>
              </a:solidFill>
            </a:endParaRPr>
          </a:p>
          <a:p>
            <a:endParaRPr lang="en-US" sz="2800" dirty="0">
              <a:solidFill>
                <a:schemeClr val="accent6">
                  <a:lumMod val="50000"/>
                </a:schemeClr>
              </a:solidFill>
            </a:endParaRPr>
          </a:p>
        </p:txBody>
      </p:sp>
      <p:sp>
        <p:nvSpPr>
          <p:cNvPr id="9" name="Shape">
            <a:extLst>
              <a:ext uri="{FF2B5EF4-FFF2-40B4-BE49-F238E27FC236}">
                <a16:creationId xmlns:a16="http://schemas.microsoft.com/office/drawing/2014/main" id="{E0E52B14-E003-5C44-BD72-79D11023B314}"/>
              </a:ext>
            </a:extLst>
          </p:cNvPr>
          <p:cNvSpPr/>
          <p:nvPr/>
        </p:nvSpPr>
        <p:spPr>
          <a:xfrm>
            <a:off x="3557755" y="1609225"/>
            <a:ext cx="558656"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45719" rIns="45719" anchor="ctr"/>
          <a:lstStyle/>
          <a:p>
            <a:pPr defTabSz="457062">
              <a:defRPr sz="2900" spc="377">
                <a:solidFill>
                  <a:srgbClr val="FFFFFF"/>
                </a:solidFill>
                <a:effectLst>
                  <a:outerShdw blurRad="38100" dist="12700" dir="5400000" rotWithShape="0">
                    <a:srgbClr val="000000">
                      <a:alpha val="50000"/>
                    </a:srgbClr>
                  </a:outerShdw>
                </a:effectLst>
              </a:defRPr>
            </a:pPr>
            <a:endParaRPr/>
          </a:p>
        </p:txBody>
      </p:sp>
      <p:sp>
        <p:nvSpPr>
          <p:cNvPr id="10" name="Shape">
            <a:extLst>
              <a:ext uri="{FF2B5EF4-FFF2-40B4-BE49-F238E27FC236}">
                <a16:creationId xmlns:a16="http://schemas.microsoft.com/office/drawing/2014/main" id="{77C48006-3F7B-2D4C-9CEE-E29020F4272F}"/>
              </a:ext>
            </a:extLst>
          </p:cNvPr>
          <p:cNvSpPr/>
          <p:nvPr/>
        </p:nvSpPr>
        <p:spPr>
          <a:xfrm>
            <a:off x="3564105" y="3779829"/>
            <a:ext cx="558656"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45719" rIns="45719" anchor="ctr"/>
          <a:lstStyle/>
          <a:p>
            <a:pPr defTabSz="457062">
              <a:defRPr sz="2900" spc="377">
                <a:solidFill>
                  <a:srgbClr val="FFFFFF"/>
                </a:solidFill>
                <a:effectLst>
                  <a:outerShdw blurRad="38100" dist="12700" dir="5400000" rotWithShape="0">
                    <a:srgbClr val="000000">
                      <a:alpha val="50000"/>
                    </a:srgbClr>
                  </a:outerShdw>
                </a:effectLst>
              </a:defRPr>
            </a:pPr>
            <a:endParaRPr/>
          </a:p>
        </p:txBody>
      </p:sp>
      <p:sp>
        <p:nvSpPr>
          <p:cNvPr id="12" name="Shape">
            <a:extLst>
              <a:ext uri="{FF2B5EF4-FFF2-40B4-BE49-F238E27FC236}">
                <a16:creationId xmlns:a16="http://schemas.microsoft.com/office/drawing/2014/main" id="{A45C0267-3069-B146-87C7-1ADFB103EAD7}"/>
              </a:ext>
            </a:extLst>
          </p:cNvPr>
          <p:cNvSpPr/>
          <p:nvPr/>
        </p:nvSpPr>
        <p:spPr>
          <a:xfrm>
            <a:off x="3564105" y="7891506"/>
            <a:ext cx="558656"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45719" rIns="45719" anchor="ctr"/>
          <a:lstStyle/>
          <a:p>
            <a:pPr defTabSz="457062">
              <a:defRPr sz="2900" spc="377">
                <a:solidFill>
                  <a:srgbClr val="FFFFFF"/>
                </a:solidFill>
                <a:effectLst>
                  <a:outerShdw blurRad="38100" dist="12700" dir="5400000" rotWithShape="0">
                    <a:srgbClr val="000000">
                      <a:alpha val="50000"/>
                    </a:srgbClr>
                  </a:outerShdw>
                </a:effectLst>
              </a:defRPr>
            </a:pPr>
            <a:endParaRPr/>
          </a:p>
        </p:txBody>
      </p:sp>
      <p:sp>
        <p:nvSpPr>
          <p:cNvPr id="13" name="Shape">
            <a:extLst>
              <a:ext uri="{FF2B5EF4-FFF2-40B4-BE49-F238E27FC236}">
                <a16:creationId xmlns:a16="http://schemas.microsoft.com/office/drawing/2014/main" id="{3032CB6E-3F60-854F-B45E-0C9FE9397B93}"/>
              </a:ext>
            </a:extLst>
          </p:cNvPr>
          <p:cNvSpPr/>
          <p:nvPr/>
        </p:nvSpPr>
        <p:spPr>
          <a:xfrm>
            <a:off x="3564105" y="5296484"/>
            <a:ext cx="558656"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45719" rIns="45719" anchor="ctr"/>
          <a:lstStyle/>
          <a:p>
            <a:pPr defTabSz="457062">
              <a:defRPr sz="2900" spc="377">
                <a:solidFill>
                  <a:srgbClr val="FFFFFF"/>
                </a:solidFill>
                <a:effectLst>
                  <a:outerShdw blurRad="38100" dist="12700" dir="5400000" rotWithShape="0">
                    <a:srgbClr val="000000">
                      <a:alpha val="50000"/>
                    </a:srgbClr>
                  </a:outerShdw>
                </a:effectLst>
              </a:defRPr>
            </a:pPr>
            <a:endParaRPr/>
          </a:p>
        </p:txBody>
      </p:sp>
      <p:sp>
        <p:nvSpPr>
          <p:cNvPr id="14" name="Shape">
            <a:extLst>
              <a:ext uri="{FF2B5EF4-FFF2-40B4-BE49-F238E27FC236}">
                <a16:creationId xmlns:a16="http://schemas.microsoft.com/office/drawing/2014/main" id="{848EB6B5-7DC7-A643-8FEE-98022C09838B}"/>
              </a:ext>
            </a:extLst>
          </p:cNvPr>
          <p:cNvSpPr/>
          <p:nvPr/>
        </p:nvSpPr>
        <p:spPr>
          <a:xfrm>
            <a:off x="3557755" y="9844897"/>
            <a:ext cx="558656"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45719" rIns="45719" anchor="ctr"/>
          <a:lstStyle/>
          <a:p>
            <a:pPr defTabSz="457062">
              <a:defRPr sz="2900" spc="377">
                <a:solidFill>
                  <a:srgbClr val="FFFFFF"/>
                </a:solidFill>
                <a:effectLst>
                  <a:outerShdw blurRad="38100" dist="12700" dir="5400000" rotWithShape="0">
                    <a:srgbClr val="000000">
                      <a:alpha val="50000"/>
                    </a:srgbClr>
                  </a:outerShdw>
                </a:effectLst>
              </a:defRPr>
            </a:pPr>
            <a:endParaRPr/>
          </a:p>
        </p:txBody>
      </p:sp>
      <p:sp>
        <p:nvSpPr>
          <p:cNvPr id="17" name="Shape">
            <a:extLst>
              <a:ext uri="{FF2B5EF4-FFF2-40B4-BE49-F238E27FC236}">
                <a16:creationId xmlns:a16="http://schemas.microsoft.com/office/drawing/2014/main" id="{B32F88E7-DE9E-704D-B5DB-95A369939026}"/>
              </a:ext>
            </a:extLst>
          </p:cNvPr>
          <p:cNvSpPr/>
          <p:nvPr/>
        </p:nvSpPr>
        <p:spPr>
          <a:xfrm>
            <a:off x="3564105" y="6740877"/>
            <a:ext cx="558656"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45719" rIns="45719" anchor="ctr"/>
          <a:lstStyle/>
          <a:p>
            <a:pPr defTabSz="457062">
              <a:defRPr sz="2900" spc="377">
                <a:solidFill>
                  <a:srgbClr val="FFFFFF"/>
                </a:solidFill>
                <a:effectLst>
                  <a:outerShdw blurRad="38100" dist="12700" dir="5400000" rotWithShape="0">
                    <a:srgbClr val="000000">
                      <a:alpha val="50000"/>
                    </a:srgbClr>
                  </a:outerShdw>
                </a:effectLst>
              </a:defRPr>
            </a:pPr>
            <a:endParaRPr/>
          </a:p>
        </p:txBody>
      </p:sp>
      <p:sp>
        <p:nvSpPr>
          <p:cNvPr id="11" name="Shape">
            <a:extLst>
              <a:ext uri="{FF2B5EF4-FFF2-40B4-BE49-F238E27FC236}">
                <a16:creationId xmlns:a16="http://schemas.microsoft.com/office/drawing/2014/main" id="{03583A02-4B91-444E-9FBC-A4455EC5A56A}"/>
              </a:ext>
            </a:extLst>
          </p:cNvPr>
          <p:cNvSpPr/>
          <p:nvPr/>
        </p:nvSpPr>
        <p:spPr>
          <a:xfrm>
            <a:off x="3564105" y="11361552"/>
            <a:ext cx="558656"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45719" rIns="45719" anchor="ctr"/>
          <a:lstStyle/>
          <a:p>
            <a:pPr defTabSz="457062">
              <a:defRPr sz="2900" spc="377">
                <a:solidFill>
                  <a:srgbClr val="FFFFFF"/>
                </a:solidFill>
                <a:effectLst>
                  <a:outerShdw blurRad="38100" dist="12700" dir="5400000" rotWithShape="0">
                    <a:srgbClr val="000000">
                      <a:alpha val="50000"/>
                    </a:srgbClr>
                  </a:outerShdw>
                </a:effectLst>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5" name="Slide Number"/>
          <p:cNvSpPr txBox="1">
            <a:spLocks noGrp="1"/>
          </p:cNvSpPr>
          <p:nvPr>
            <p:ph type="sldNum" sz="quarter" idx="2"/>
          </p:nvPr>
        </p:nvSpPr>
        <p:spPr>
          <a:xfrm>
            <a:off x="23084822" y="811405"/>
            <a:ext cx="529301" cy="487645"/>
          </a:xfrm>
          <a:prstGeom prst="rect">
            <a:avLst/>
          </a:prstGeom>
          <a:extLst>
            <a:ext uri="{C572A759-6A51-4108-AA02-DFA0A04FC94B}">
              <ma14:wrappingTextBoxFlag xmlns:ma14="http://schemas.microsoft.com/office/mac/drawingml/2011/main" xmlns="" val="1"/>
            </a:ext>
          </a:extLst>
        </p:spPr>
        <p:txBody>
          <a:bodyPr/>
          <a:lstStyle>
            <a:lvl1pPr>
              <a:defRPr sz="2000" b="1" spc="260">
                <a:latin typeface="Montserrat"/>
                <a:ea typeface="Montserrat"/>
                <a:cs typeface="Montserrat"/>
                <a:sym typeface="Montserrat"/>
              </a:defRPr>
            </a:lvl1pPr>
          </a:lstStyle>
          <a:p>
            <a:fld id="{86CB4B4D-7CA3-9044-876B-883B54F8677D}" type="slidenum">
              <a:t>2</a:t>
            </a:fld>
            <a:endParaRPr dirty="0"/>
          </a:p>
        </p:txBody>
      </p:sp>
      <p:sp>
        <p:nvSpPr>
          <p:cNvPr id="2246" name="BULLETED LIST TEXT"/>
          <p:cNvSpPr txBox="1"/>
          <p:nvPr/>
        </p:nvSpPr>
        <p:spPr>
          <a:xfrm>
            <a:off x="6823833" y="1240075"/>
            <a:ext cx="10723633" cy="11079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00000"/>
              </a:lnSpc>
              <a:defRPr sz="6600" b="1" spc="600">
                <a:solidFill>
                  <a:srgbClr val="2C2C2C"/>
                </a:solidFill>
              </a:defRPr>
            </a:lvl1pPr>
          </a:lstStyle>
          <a:p>
            <a:r>
              <a:rPr lang="en-US" dirty="0"/>
              <a:t>Healthcare in the U.S.</a:t>
            </a:r>
          </a:p>
        </p:txBody>
      </p:sp>
      <p:sp>
        <p:nvSpPr>
          <p:cNvPr id="2248" name="Gluten-free tote bag blue bottle asymmetrical meh iPhone Brooklyn post-ironic crucifix local. Gluten-free tote bag blue bottle asymmetrical meh iPhone Brooklyn post-ironic crucifix local.Gluten-free tote bag blue bottle asymmetrical meh iPhone Brooklyn post-"/>
          <p:cNvSpPr txBox="1"/>
          <p:nvPr/>
        </p:nvSpPr>
        <p:spPr>
          <a:xfrm>
            <a:off x="2757582" y="3871290"/>
            <a:ext cx="17198993" cy="162198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lang="en-US" sz="2800" dirty="0">
                <a:solidFill>
                  <a:schemeClr val="accent6">
                    <a:lumMod val="50000"/>
                  </a:schemeClr>
                </a:solidFill>
              </a:rPr>
              <a:t>According to a variety of exit polls and other surveys in 2018, healthcare was top of mind for voters when deciding who to support in the midterms. Democrats responded by heavily focusing their messaging on healthcare.</a:t>
            </a:r>
            <a:endParaRPr lang="en-US" sz="2800" b="1" dirty="0">
              <a:solidFill>
                <a:schemeClr val="accent6">
                  <a:lumMod val="50000"/>
                </a:schemeClr>
              </a:solidFill>
            </a:endParaRPr>
          </a:p>
        </p:txBody>
      </p:sp>
      <p:sp>
        <p:nvSpPr>
          <p:cNvPr id="2249" name="YOUR TITLE HERE"/>
          <p:cNvSpPr txBox="1"/>
          <p:nvPr/>
        </p:nvSpPr>
        <p:spPr>
          <a:xfrm>
            <a:off x="2757582" y="3212483"/>
            <a:ext cx="17089613" cy="65864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200" b="1" spc="480">
                <a:solidFill>
                  <a:srgbClr val="000000"/>
                </a:solidFill>
              </a:defRPr>
            </a:lvl1pPr>
          </a:lstStyle>
          <a:p>
            <a:r>
              <a:rPr lang="en-US" dirty="0"/>
              <a:t>HEALTHCARE WAS THE NUMBER ONE ISSUE FOR VOTERS IN 2018</a:t>
            </a:r>
          </a:p>
        </p:txBody>
      </p:sp>
      <p:sp>
        <p:nvSpPr>
          <p:cNvPr id="2250" name="Shape"/>
          <p:cNvSpPr/>
          <p:nvPr/>
        </p:nvSpPr>
        <p:spPr>
          <a:xfrm>
            <a:off x="1871000" y="3262476"/>
            <a:ext cx="558656"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45719" rIns="45719" anchor="ctr"/>
          <a:lstStyle/>
          <a:p>
            <a:pPr defTabSz="457062">
              <a:defRPr sz="2900" spc="377">
                <a:solidFill>
                  <a:srgbClr val="FFFFFF"/>
                </a:solidFill>
                <a:effectLst>
                  <a:outerShdw blurRad="38100" dist="12700" dir="5400000" rotWithShape="0">
                    <a:srgbClr val="000000">
                      <a:alpha val="50000"/>
                    </a:srgbClr>
                  </a:outerShdw>
                </a:effectLst>
              </a:defRPr>
            </a:pPr>
            <a:endParaRPr/>
          </a:p>
        </p:txBody>
      </p:sp>
      <p:sp>
        <p:nvSpPr>
          <p:cNvPr id="2251" name="Gluten-free tote bag blue bottle asymmetrical meh iPhone Brooklyn post-ironic crucifix local. Gluten-free tote bag blue bottle asymmetrical meh iPhone Brooklyn post-ironic crucifix local.Gluten-free tote bag blue bottle asymmetrical meh iPhone Brooklyn post-"/>
          <p:cNvSpPr txBox="1"/>
          <p:nvPr/>
        </p:nvSpPr>
        <p:spPr>
          <a:xfrm>
            <a:off x="2757582" y="6406046"/>
            <a:ext cx="17198993" cy="213904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lang="en-US" sz="2800" dirty="0">
                <a:solidFill>
                  <a:schemeClr val="accent6">
                    <a:lumMod val="50000"/>
                  </a:schemeClr>
                </a:solidFill>
              </a:rPr>
              <a:t>From 2010 to 2015, the percentage of people without health insurance dropped from </a:t>
            </a:r>
            <a:r>
              <a:rPr lang="en-US" sz="2800" b="1" dirty="0">
                <a:solidFill>
                  <a:schemeClr val="accent6">
                    <a:lumMod val="50000"/>
                  </a:schemeClr>
                </a:solidFill>
              </a:rPr>
              <a:t>16.3% to 9.1%. </a:t>
            </a:r>
            <a:r>
              <a:rPr lang="en-US" sz="2800" dirty="0">
                <a:solidFill>
                  <a:schemeClr val="accent6">
                    <a:lumMod val="50000"/>
                  </a:schemeClr>
                </a:solidFill>
              </a:rPr>
              <a:t>However, since 2015 the uninsured rate has hovered around the 8-9% range without any significant changes. One contributing factor could be that </a:t>
            </a:r>
            <a:r>
              <a:rPr lang="en-US" sz="2800" b="1" dirty="0">
                <a:solidFill>
                  <a:schemeClr val="accent6">
                    <a:lumMod val="50000"/>
                  </a:schemeClr>
                </a:solidFill>
              </a:rPr>
              <a:t>13 states still refuse to expand Medicaid after the ACA.</a:t>
            </a:r>
            <a:endParaRPr sz="2800" b="1" dirty="0">
              <a:solidFill>
                <a:schemeClr val="accent6">
                  <a:lumMod val="50000"/>
                </a:schemeClr>
              </a:solidFill>
            </a:endParaRPr>
          </a:p>
        </p:txBody>
      </p:sp>
      <p:sp>
        <p:nvSpPr>
          <p:cNvPr id="2252" name="YOUR TITLE HERE"/>
          <p:cNvSpPr txBox="1"/>
          <p:nvPr/>
        </p:nvSpPr>
        <p:spPr>
          <a:xfrm>
            <a:off x="2757582" y="5720487"/>
            <a:ext cx="12482902" cy="65864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200" b="1" spc="480">
                <a:solidFill>
                  <a:srgbClr val="000000"/>
                </a:solidFill>
              </a:defRPr>
            </a:lvl1pPr>
          </a:lstStyle>
          <a:p>
            <a:r>
              <a:rPr lang="en-US" dirty="0"/>
              <a:t>INSURANCE COVERAGE RATES ARE STAGNATING</a:t>
            </a:r>
            <a:endParaRPr dirty="0"/>
          </a:p>
        </p:txBody>
      </p:sp>
      <p:sp>
        <p:nvSpPr>
          <p:cNvPr id="2253" name="Shape"/>
          <p:cNvSpPr/>
          <p:nvPr/>
        </p:nvSpPr>
        <p:spPr>
          <a:xfrm>
            <a:off x="1915839" y="5770480"/>
            <a:ext cx="558656"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45719" rIns="45719" anchor="ctr"/>
          <a:lstStyle/>
          <a:p>
            <a:pPr defTabSz="457062">
              <a:defRPr sz="2900" spc="377">
                <a:solidFill>
                  <a:srgbClr val="FFFFFF"/>
                </a:solidFill>
                <a:effectLst>
                  <a:outerShdw blurRad="38100" dist="12700" dir="5400000" rotWithShape="0">
                    <a:srgbClr val="000000">
                      <a:alpha val="50000"/>
                    </a:srgbClr>
                  </a:outerShdw>
                </a:effectLst>
              </a:defRPr>
            </a:pPr>
            <a:endParaRPr/>
          </a:p>
        </p:txBody>
      </p:sp>
      <p:sp>
        <p:nvSpPr>
          <p:cNvPr id="2254" name="Gluten-free tote bag blue bottle asymmetrical meh iPhone Brooklyn post-ironic crucifix local. Gluten-free tote bag blue bottle asymmetrical meh iPhone Brooklyn post-ironic crucifix local.Gluten-free tote bag blue bottle asymmetrical meh iPhone Brooklyn post-"/>
          <p:cNvSpPr txBox="1"/>
          <p:nvPr/>
        </p:nvSpPr>
        <p:spPr>
          <a:xfrm>
            <a:off x="2757583" y="9428382"/>
            <a:ext cx="17198993" cy="4462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endParaRPr dirty="0"/>
          </a:p>
        </p:txBody>
      </p:sp>
      <p:sp>
        <p:nvSpPr>
          <p:cNvPr id="2255" name="YOUR TITLE HERE"/>
          <p:cNvSpPr txBox="1"/>
          <p:nvPr/>
        </p:nvSpPr>
        <p:spPr>
          <a:xfrm>
            <a:off x="2757582" y="8857497"/>
            <a:ext cx="10313399" cy="65864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200" b="1" spc="480">
                <a:solidFill>
                  <a:srgbClr val="000000"/>
                </a:solidFill>
              </a:defRPr>
            </a:lvl1pPr>
          </a:lstStyle>
          <a:p>
            <a:r>
              <a:rPr lang="en-US" dirty="0"/>
              <a:t>HEALTHCARE COSTS CONTINUE TO RISE</a:t>
            </a:r>
            <a:endParaRPr dirty="0"/>
          </a:p>
        </p:txBody>
      </p:sp>
      <p:sp>
        <p:nvSpPr>
          <p:cNvPr id="2256" name="Shape"/>
          <p:cNvSpPr/>
          <p:nvPr/>
        </p:nvSpPr>
        <p:spPr>
          <a:xfrm>
            <a:off x="1915839" y="8907490"/>
            <a:ext cx="558656"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45719" rIns="45719" anchor="ctr"/>
          <a:lstStyle/>
          <a:p>
            <a:pPr defTabSz="457062">
              <a:defRPr sz="2900" spc="377">
                <a:solidFill>
                  <a:srgbClr val="FFFFFF"/>
                </a:solidFill>
                <a:effectLst>
                  <a:outerShdw blurRad="38100" dist="12700" dir="5400000" rotWithShape="0">
                    <a:srgbClr val="000000">
                      <a:alpha val="50000"/>
                    </a:srgbClr>
                  </a:outerShdw>
                </a:effectLst>
              </a:defRPr>
            </a:pPr>
            <a:endParaRPr/>
          </a:p>
        </p:txBody>
      </p:sp>
      <p:sp>
        <p:nvSpPr>
          <p:cNvPr id="6" name="Rectangle 5">
            <a:extLst>
              <a:ext uri="{FF2B5EF4-FFF2-40B4-BE49-F238E27FC236}">
                <a16:creationId xmlns:a16="http://schemas.microsoft.com/office/drawing/2014/main" id="{C58E8165-3637-A147-936C-038D1243D29E}"/>
              </a:ext>
            </a:extLst>
          </p:cNvPr>
          <p:cNvSpPr/>
          <p:nvPr/>
        </p:nvSpPr>
        <p:spPr>
          <a:xfrm>
            <a:off x="2757582" y="9516139"/>
            <a:ext cx="16868563" cy="1104918"/>
          </a:xfrm>
          <a:prstGeom prst="rect">
            <a:avLst/>
          </a:prstGeom>
        </p:spPr>
        <p:txBody>
          <a:bodyPr wrap="square">
            <a:spAutoFit/>
          </a:bodyPr>
          <a:lstStyle/>
          <a:p>
            <a:r>
              <a:rPr lang="en-US" sz="2800" dirty="0">
                <a:solidFill>
                  <a:schemeClr val="accent6">
                    <a:lumMod val="50000"/>
                  </a:schemeClr>
                </a:solidFill>
              </a:rPr>
              <a:t>The Centers for Medicaid and Social Services report that </a:t>
            </a:r>
            <a:r>
              <a:rPr lang="en-US" sz="2800" b="1" dirty="0">
                <a:solidFill>
                  <a:schemeClr val="accent6">
                    <a:lumMod val="50000"/>
                  </a:schemeClr>
                </a:solidFill>
              </a:rPr>
              <a:t>from 2011 to 2017, healthcare costs per capita rose 27%. </a:t>
            </a:r>
          </a:p>
        </p:txBody>
      </p:sp>
    </p:spTree>
    <p:extLst>
      <p:ext uri="{BB962C8B-B14F-4D97-AF65-F5344CB8AC3E}">
        <p14:creationId xmlns:p14="http://schemas.microsoft.com/office/powerpoint/2010/main" val="38591255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ULLETED LIST TEXT">
            <a:extLst>
              <a:ext uri="{FF2B5EF4-FFF2-40B4-BE49-F238E27FC236}">
                <a16:creationId xmlns:a16="http://schemas.microsoft.com/office/drawing/2014/main" id="{46A5289F-80D3-A942-A21F-321CA3E44CDF}"/>
              </a:ext>
            </a:extLst>
          </p:cNvPr>
          <p:cNvSpPr txBox="1"/>
          <p:nvPr/>
        </p:nvSpPr>
        <p:spPr>
          <a:xfrm>
            <a:off x="5529868" y="1150520"/>
            <a:ext cx="13311563" cy="110799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00000"/>
              </a:lnSpc>
              <a:defRPr sz="6600" b="1" spc="600">
                <a:solidFill>
                  <a:srgbClr val="2C2C2C"/>
                </a:solidFill>
              </a:defRPr>
            </a:lvl1pPr>
          </a:lstStyle>
          <a:p>
            <a:r>
              <a:rPr lang="en-US" dirty="0"/>
              <a:t>Delaying Care and Income</a:t>
            </a:r>
          </a:p>
        </p:txBody>
      </p:sp>
      <p:sp>
        <p:nvSpPr>
          <p:cNvPr id="16" name="TextBox 15">
            <a:extLst>
              <a:ext uri="{FF2B5EF4-FFF2-40B4-BE49-F238E27FC236}">
                <a16:creationId xmlns:a16="http://schemas.microsoft.com/office/drawing/2014/main" id="{F4BC5163-8CB1-0441-B664-8479EA2A6D75}"/>
              </a:ext>
            </a:extLst>
          </p:cNvPr>
          <p:cNvSpPr txBox="1"/>
          <p:nvPr/>
        </p:nvSpPr>
        <p:spPr>
          <a:xfrm>
            <a:off x="5529867" y="2568268"/>
            <a:ext cx="13311564"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kumimoji="0" lang="en-US" sz="2400" i="0" u="none" strike="noStrike" cap="none" spc="260" normalizeH="0" baseline="0" dirty="0">
                <a:ln>
                  <a:noFill/>
                </a:ln>
                <a:solidFill>
                  <a:schemeClr val="accent6">
                    <a:lumMod val="50000"/>
                  </a:schemeClr>
                </a:solidFill>
                <a:effectLst/>
                <a:uFillTx/>
                <a:sym typeface="Avenir Next"/>
              </a:rPr>
              <a:t>Almost all income groups </a:t>
            </a:r>
            <a:r>
              <a:rPr lang="en-US" sz="2400" dirty="0">
                <a:solidFill>
                  <a:schemeClr val="accent6">
                    <a:lumMod val="50000"/>
                  </a:schemeClr>
                </a:solidFill>
              </a:rPr>
              <a:t>are more likely to delay healthcare now than in 2012. Middle income voters are particularly impacted as they do not qualify for government sponsored healthcare through the ACA or Medicaid.</a:t>
            </a:r>
            <a:endParaRPr kumimoji="0" lang="en-US" sz="2400" i="0" u="none" strike="noStrike" cap="none" spc="260" normalizeH="0" baseline="0" dirty="0">
              <a:ln>
                <a:noFill/>
              </a:ln>
              <a:solidFill>
                <a:schemeClr val="accent6">
                  <a:lumMod val="50000"/>
                </a:schemeClr>
              </a:solidFill>
              <a:effectLst/>
              <a:uFillTx/>
              <a:sym typeface="Avenir Next"/>
            </a:endParaRPr>
          </a:p>
        </p:txBody>
      </p:sp>
      <p:pic>
        <p:nvPicPr>
          <p:cNvPr id="3" name="Picture 2">
            <a:extLst>
              <a:ext uri="{FF2B5EF4-FFF2-40B4-BE49-F238E27FC236}">
                <a16:creationId xmlns:a16="http://schemas.microsoft.com/office/drawing/2014/main" id="{D811C3CC-0EA7-9547-A6E4-325032E12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658" y="4299946"/>
            <a:ext cx="20941984" cy="7853245"/>
          </a:xfrm>
          <a:prstGeom prst="rect">
            <a:avLst/>
          </a:prstGeom>
        </p:spPr>
      </p:pic>
      <p:sp>
        <p:nvSpPr>
          <p:cNvPr id="7" name="Slide Number">
            <a:extLst>
              <a:ext uri="{FF2B5EF4-FFF2-40B4-BE49-F238E27FC236}">
                <a16:creationId xmlns:a16="http://schemas.microsoft.com/office/drawing/2014/main" id="{71B79F3D-72C7-A149-8D96-9BDC8D0B11F8}"/>
              </a:ext>
            </a:extLst>
          </p:cNvPr>
          <p:cNvSpPr txBox="1">
            <a:spLocks noGrp="1"/>
          </p:cNvSpPr>
          <p:nvPr>
            <p:ph type="sldNum" sz="quarter" idx="2"/>
          </p:nvPr>
        </p:nvSpPr>
        <p:spPr>
          <a:xfrm>
            <a:off x="23084822" y="811405"/>
            <a:ext cx="529301" cy="487645"/>
          </a:xfrm>
          <a:prstGeom prst="rect">
            <a:avLst/>
          </a:prstGeom>
          <a:extLst>
            <a:ext uri="{C572A759-6A51-4108-AA02-DFA0A04FC94B}">
              <ma14:wrappingTextBoxFlag xmlns:ma14="http://schemas.microsoft.com/office/mac/drawingml/2011/main" xmlns="" val="1"/>
            </a:ext>
          </a:extLst>
        </p:spPr>
        <p:txBody>
          <a:bodyPr/>
          <a:lstStyle>
            <a:lvl1pPr>
              <a:defRPr sz="2000" b="1" spc="260">
                <a:latin typeface="Montserrat"/>
                <a:ea typeface="Montserrat"/>
                <a:cs typeface="Montserrat"/>
                <a:sym typeface="Montserrat"/>
              </a:defRPr>
            </a:lvl1pPr>
          </a:lstStyle>
          <a:p>
            <a:fld id="{86CB4B4D-7CA3-9044-876B-883B54F8677D}" type="slidenum">
              <a:t>3</a:t>
            </a:fld>
            <a:endParaRPr dirty="0"/>
          </a:p>
        </p:txBody>
      </p:sp>
    </p:spTree>
    <p:extLst>
      <p:ext uri="{BB962C8B-B14F-4D97-AF65-F5344CB8AC3E}">
        <p14:creationId xmlns:p14="http://schemas.microsoft.com/office/powerpoint/2010/main" val="299476608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ULLETED LIST TEXT">
            <a:extLst>
              <a:ext uri="{FF2B5EF4-FFF2-40B4-BE49-F238E27FC236}">
                <a16:creationId xmlns:a16="http://schemas.microsoft.com/office/drawing/2014/main" id="{3410D795-8743-9945-A0D5-2AF683106740}"/>
              </a:ext>
            </a:extLst>
          </p:cNvPr>
          <p:cNvSpPr txBox="1"/>
          <p:nvPr/>
        </p:nvSpPr>
        <p:spPr>
          <a:xfrm>
            <a:off x="5529868" y="1150520"/>
            <a:ext cx="13311563" cy="110799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00000"/>
              </a:lnSpc>
              <a:defRPr sz="6600" b="1" spc="600">
                <a:solidFill>
                  <a:srgbClr val="2C2C2C"/>
                </a:solidFill>
              </a:defRPr>
            </a:lvl1pPr>
          </a:lstStyle>
          <a:p>
            <a:r>
              <a:rPr lang="en-US" dirty="0"/>
              <a:t>Delaying Care and Voting</a:t>
            </a:r>
          </a:p>
        </p:txBody>
      </p:sp>
      <p:sp>
        <p:nvSpPr>
          <p:cNvPr id="6" name="TextBox 5">
            <a:extLst>
              <a:ext uri="{FF2B5EF4-FFF2-40B4-BE49-F238E27FC236}">
                <a16:creationId xmlns:a16="http://schemas.microsoft.com/office/drawing/2014/main" id="{A3DA32C4-109F-4C40-A108-94F56BBD4838}"/>
              </a:ext>
            </a:extLst>
          </p:cNvPr>
          <p:cNvSpPr txBox="1"/>
          <p:nvPr/>
        </p:nvSpPr>
        <p:spPr>
          <a:xfrm>
            <a:off x="1981668" y="2231029"/>
            <a:ext cx="20498824"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kumimoji="0" lang="en-US" sz="2400" i="0" u="none" strike="noStrike" cap="none" spc="260" normalizeH="0" baseline="0" dirty="0">
                <a:ln>
                  <a:noFill/>
                </a:ln>
                <a:solidFill>
                  <a:schemeClr val="accent6">
                    <a:lumMod val="50000"/>
                  </a:schemeClr>
                </a:solidFill>
                <a:effectLst/>
                <a:uFillTx/>
                <a:sym typeface="Avenir Next"/>
              </a:rPr>
              <a:t>Partisan splits in who delayed care flipped from 2012 to 2016, but margins were small in both cases. This change is likely due to changes in the types of voters who qualify for government subsidized healthcare. In states that expanded Medicaid, delay of care is reduced, leading to fewer Democratic areas with high uninsured rates.</a:t>
            </a:r>
            <a:endParaRPr lang="en-US" sz="2400" dirty="0">
              <a:solidFill>
                <a:schemeClr val="accent6">
                  <a:lumMod val="50000"/>
                </a:schemeClr>
              </a:solidFill>
            </a:endParaRPr>
          </a:p>
        </p:txBody>
      </p:sp>
      <p:pic>
        <p:nvPicPr>
          <p:cNvPr id="21" name="Picture 20">
            <a:extLst>
              <a:ext uri="{FF2B5EF4-FFF2-40B4-BE49-F238E27FC236}">
                <a16:creationId xmlns:a16="http://schemas.microsoft.com/office/drawing/2014/main" id="{CFD25A1E-C110-3B44-8A71-C8825F135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9209" y="4584022"/>
            <a:ext cx="9616440" cy="8242663"/>
          </a:xfrm>
          <a:prstGeom prst="rect">
            <a:avLst/>
          </a:prstGeom>
        </p:spPr>
      </p:pic>
      <p:pic>
        <p:nvPicPr>
          <p:cNvPr id="23" name="Picture 22">
            <a:extLst>
              <a:ext uri="{FF2B5EF4-FFF2-40B4-BE49-F238E27FC236}">
                <a16:creationId xmlns:a16="http://schemas.microsoft.com/office/drawing/2014/main" id="{EDCA307D-CF73-EA43-8F5E-A812FA77B2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31080" y="4584022"/>
            <a:ext cx="9616440" cy="8242663"/>
          </a:xfrm>
          <a:prstGeom prst="rect">
            <a:avLst/>
          </a:prstGeom>
        </p:spPr>
      </p:pic>
      <p:sp>
        <p:nvSpPr>
          <p:cNvPr id="7" name="TextBox 6">
            <a:extLst>
              <a:ext uri="{FF2B5EF4-FFF2-40B4-BE49-F238E27FC236}">
                <a16:creationId xmlns:a16="http://schemas.microsoft.com/office/drawing/2014/main" id="{1013F9A1-7EB4-2F43-882C-36A71961D238}"/>
              </a:ext>
            </a:extLst>
          </p:cNvPr>
          <p:cNvSpPr txBox="1"/>
          <p:nvPr/>
        </p:nvSpPr>
        <p:spPr>
          <a:xfrm>
            <a:off x="10097948" y="6858000"/>
            <a:ext cx="1890852" cy="3877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1600" dirty="0">
                <a:solidFill>
                  <a:schemeClr val="accent6">
                    <a:lumMod val="50000"/>
                  </a:schemeClr>
                </a:solidFill>
              </a:rPr>
              <a:t>2012 Average</a:t>
            </a:r>
          </a:p>
        </p:txBody>
      </p:sp>
      <p:sp>
        <p:nvSpPr>
          <p:cNvPr id="8" name="TextBox 7">
            <a:extLst>
              <a:ext uri="{FF2B5EF4-FFF2-40B4-BE49-F238E27FC236}">
                <a16:creationId xmlns:a16="http://schemas.microsoft.com/office/drawing/2014/main" id="{3545B01E-2D2A-B849-811C-DC18E84E88D2}"/>
              </a:ext>
            </a:extLst>
          </p:cNvPr>
          <p:cNvSpPr txBox="1"/>
          <p:nvPr/>
        </p:nvSpPr>
        <p:spPr>
          <a:xfrm>
            <a:off x="20589640" y="5613400"/>
            <a:ext cx="1890852" cy="3877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1600" dirty="0">
                <a:solidFill>
                  <a:schemeClr val="accent6">
                    <a:lumMod val="50000"/>
                  </a:schemeClr>
                </a:solidFill>
              </a:rPr>
              <a:t>2016 Average</a:t>
            </a:r>
          </a:p>
        </p:txBody>
      </p:sp>
      <p:sp>
        <p:nvSpPr>
          <p:cNvPr id="9" name="Slide Number">
            <a:extLst>
              <a:ext uri="{FF2B5EF4-FFF2-40B4-BE49-F238E27FC236}">
                <a16:creationId xmlns:a16="http://schemas.microsoft.com/office/drawing/2014/main" id="{547FEFDD-C9CC-1243-A913-06D3A16C4AD3}"/>
              </a:ext>
            </a:extLst>
          </p:cNvPr>
          <p:cNvSpPr txBox="1">
            <a:spLocks noGrp="1"/>
          </p:cNvSpPr>
          <p:nvPr>
            <p:ph type="sldNum" sz="quarter" idx="2"/>
          </p:nvPr>
        </p:nvSpPr>
        <p:spPr>
          <a:xfrm>
            <a:off x="23084822" y="811405"/>
            <a:ext cx="529301" cy="487645"/>
          </a:xfrm>
          <a:prstGeom prst="rect">
            <a:avLst/>
          </a:prstGeom>
          <a:extLst>
            <a:ext uri="{C572A759-6A51-4108-AA02-DFA0A04FC94B}">
              <ma14:wrappingTextBoxFlag xmlns:ma14="http://schemas.microsoft.com/office/mac/drawingml/2011/main" xmlns="" val="1"/>
            </a:ext>
          </a:extLst>
        </p:spPr>
        <p:txBody>
          <a:bodyPr/>
          <a:lstStyle>
            <a:lvl1pPr>
              <a:defRPr sz="2000" b="1" spc="260">
                <a:latin typeface="Montserrat"/>
                <a:ea typeface="Montserrat"/>
                <a:cs typeface="Montserrat"/>
                <a:sym typeface="Montserrat"/>
              </a:defRPr>
            </a:lvl1pPr>
          </a:lstStyle>
          <a:p>
            <a:fld id="{86CB4B4D-7CA3-9044-876B-883B54F8677D}" type="slidenum">
              <a:t>4</a:t>
            </a:fld>
            <a:endParaRPr dirty="0"/>
          </a:p>
        </p:txBody>
      </p:sp>
    </p:spTree>
    <p:extLst>
      <p:ext uri="{BB962C8B-B14F-4D97-AF65-F5344CB8AC3E}">
        <p14:creationId xmlns:p14="http://schemas.microsoft.com/office/powerpoint/2010/main" val="34848098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ULLETED LIST TEXT">
            <a:extLst>
              <a:ext uri="{FF2B5EF4-FFF2-40B4-BE49-F238E27FC236}">
                <a16:creationId xmlns:a16="http://schemas.microsoft.com/office/drawing/2014/main" id="{BAA331D4-5F9F-6D49-981A-1A04BF156432}"/>
              </a:ext>
            </a:extLst>
          </p:cNvPr>
          <p:cNvSpPr txBox="1"/>
          <p:nvPr/>
        </p:nvSpPr>
        <p:spPr>
          <a:xfrm>
            <a:off x="5529868" y="1150520"/>
            <a:ext cx="13311563" cy="110799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00000"/>
              </a:lnSpc>
              <a:defRPr sz="6600" b="1" spc="600">
                <a:solidFill>
                  <a:srgbClr val="2C2C2C"/>
                </a:solidFill>
              </a:defRPr>
            </a:lvl1pPr>
          </a:lstStyle>
          <a:p>
            <a:r>
              <a:rPr lang="en-US" dirty="0"/>
              <a:t>Obama-Trump Voters</a:t>
            </a:r>
          </a:p>
        </p:txBody>
      </p:sp>
      <p:sp>
        <p:nvSpPr>
          <p:cNvPr id="20" name="TextBox 19">
            <a:extLst>
              <a:ext uri="{FF2B5EF4-FFF2-40B4-BE49-F238E27FC236}">
                <a16:creationId xmlns:a16="http://schemas.microsoft.com/office/drawing/2014/main" id="{D8CC8AB4-2D7A-3A4E-B113-E9D7E160CB20}"/>
              </a:ext>
            </a:extLst>
          </p:cNvPr>
          <p:cNvSpPr txBox="1"/>
          <p:nvPr/>
        </p:nvSpPr>
        <p:spPr>
          <a:xfrm>
            <a:off x="4343542" y="2419462"/>
            <a:ext cx="15257493"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2400" dirty="0">
                <a:solidFill>
                  <a:schemeClr val="accent6">
                    <a:lumMod val="50000"/>
                  </a:schemeClr>
                </a:solidFill>
              </a:rPr>
              <a:t>Obama – Trump voters were particularly likely to report delaying care. </a:t>
            </a:r>
          </a:p>
          <a:p>
            <a:pPr algn="ctr"/>
            <a:r>
              <a:rPr lang="en-US" sz="2400" dirty="0">
                <a:solidFill>
                  <a:schemeClr val="accent6">
                    <a:lumMod val="50000"/>
                  </a:schemeClr>
                </a:solidFill>
              </a:rPr>
              <a:t>Almost 40% of these voters delayed healthcare in 2016, compared to lower delay rates for average Democrats and Republicans.</a:t>
            </a:r>
            <a:endParaRPr kumimoji="0" lang="en-US" sz="2400" i="0" u="none" strike="noStrike" cap="none" spc="260" normalizeH="0" baseline="0" dirty="0">
              <a:ln>
                <a:noFill/>
              </a:ln>
              <a:solidFill>
                <a:schemeClr val="accent6">
                  <a:lumMod val="50000"/>
                </a:schemeClr>
              </a:solidFill>
              <a:effectLst/>
              <a:uFillTx/>
              <a:sym typeface="Avenir Next"/>
            </a:endParaRPr>
          </a:p>
        </p:txBody>
      </p:sp>
      <p:pic>
        <p:nvPicPr>
          <p:cNvPr id="16" name="Picture 15">
            <a:extLst>
              <a:ext uri="{FF2B5EF4-FFF2-40B4-BE49-F238E27FC236}">
                <a16:creationId xmlns:a16="http://schemas.microsoft.com/office/drawing/2014/main" id="{B478F2C4-56AE-8145-BD10-47C559BCF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263" y="3841388"/>
            <a:ext cx="14830772" cy="8898463"/>
          </a:xfrm>
          <a:prstGeom prst="rect">
            <a:avLst/>
          </a:prstGeom>
        </p:spPr>
      </p:pic>
      <p:sp>
        <p:nvSpPr>
          <p:cNvPr id="18" name="Slide Number">
            <a:extLst>
              <a:ext uri="{FF2B5EF4-FFF2-40B4-BE49-F238E27FC236}">
                <a16:creationId xmlns:a16="http://schemas.microsoft.com/office/drawing/2014/main" id="{E8E7E6FE-385F-4B40-8D7F-CCEE68750BFD}"/>
              </a:ext>
            </a:extLst>
          </p:cNvPr>
          <p:cNvSpPr txBox="1">
            <a:spLocks noGrp="1"/>
          </p:cNvSpPr>
          <p:nvPr>
            <p:ph type="sldNum" sz="quarter" idx="2"/>
          </p:nvPr>
        </p:nvSpPr>
        <p:spPr>
          <a:xfrm>
            <a:off x="23084822" y="811405"/>
            <a:ext cx="529301" cy="487645"/>
          </a:xfrm>
          <a:prstGeom prst="rect">
            <a:avLst/>
          </a:prstGeom>
          <a:extLst>
            <a:ext uri="{C572A759-6A51-4108-AA02-DFA0A04FC94B}">
              <ma14:wrappingTextBoxFlag xmlns:ma14="http://schemas.microsoft.com/office/mac/drawingml/2011/main" xmlns="" val="1"/>
            </a:ext>
          </a:extLst>
        </p:spPr>
        <p:txBody>
          <a:bodyPr/>
          <a:lstStyle>
            <a:lvl1pPr>
              <a:defRPr sz="2000" b="1" spc="260">
                <a:latin typeface="Montserrat"/>
                <a:ea typeface="Montserrat"/>
                <a:cs typeface="Montserrat"/>
                <a:sym typeface="Montserrat"/>
              </a:defRPr>
            </a:lvl1pPr>
          </a:lstStyle>
          <a:p>
            <a:fld id="{86CB4B4D-7CA3-9044-876B-883B54F8677D}" type="slidenum">
              <a:t>5</a:t>
            </a:fld>
            <a:endParaRPr dirty="0"/>
          </a:p>
        </p:txBody>
      </p:sp>
    </p:spTree>
    <p:extLst>
      <p:ext uri="{BB962C8B-B14F-4D97-AF65-F5344CB8AC3E}">
        <p14:creationId xmlns:p14="http://schemas.microsoft.com/office/powerpoint/2010/main" val="268757441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ULLETED LIST TEXT">
            <a:extLst>
              <a:ext uri="{FF2B5EF4-FFF2-40B4-BE49-F238E27FC236}">
                <a16:creationId xmlns:a16="http://schemas.microsoft.com/office/drawing/2014/main" id="{BAA331D4-5F9F-6D49-981A-1A04BF156432}"/>
              </a:ext>
            </a:extLst>
          </p:cNvPr>
          <p:cNvSpPr txBox="1"/>
          <p:nvPr/>
        </p:nvSpPr>
        <p:spPr>
          <a:xfrm>
            <a:off x="5529868" y="1150520"/>
            <a:ext cx="13311563" cy="110799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00000"/>
              </a:lnSpc>
              <a:defRPr sz="6600" b="1" spc="600">
                <a:solidFill>
                  <a:srgbClr val="2C2C2C"/>
                </a:solidFill>
              </a:defRPr>
            </a:lvl1pPr>
          </a:lstStyle>
          <a:p>
            <a:r>
              <a:rPr lang="en-US" dirty="0"/>
              <a:t>Independents</a:t>
            </a:r>
          </a:p>
        </p:txBody>
      </p:sp>
      <p:sp>
        <p:nvSpPr>
          <p:cNvPr id="20" name="TextBox 19">
            <a:extLst>
              <a:ext uri="{FF2B5EF4-FFF2-40B4-BE49-F238E27FC236}">
                <a16:creationId xmlns:a16="http://schemas.microsoft.com/office/drawing/2014/main" id="{D8CC8AB4-2D7A-3A4E-B113-E9D7E160CB20}"/>
              </a:ext>
            </a:extLst>
          </p:cNvPr>
          <p:cNvSpPr txBox="1"/>
          <p:nvPr/>
        </p:nvSpPr>
        <p:spPr>
          <a:xfrm>
            <a:off x="4290203" y="2710261"/>
            <a:ext cx="15257493"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2400" dirty="0">
                <a:solidFill>
                  <a:schemeClr val="accent6">
                    <a:lumMod val="50000"/>
                  </a:schemeClr>
                </a:solidFill>
              </a:rPr>
              <a:t>Among all partisan groups, self-described Independent voters are the most likely to delay care. This group is also the most likely group of partisans to swing from Obama to Trump.</a:t>
            </a:r>
            <a:endParaRPr kumimoji="0" lang="en-US" sz="2400" i="0" u="none" strike="noStrike" cap="none" spc="260" normalizeH="0" baseline="0" dirty="0">
              <a:ln>
                <a:noFill/>
              </a:ln>
              <a:solidFill>
                <a:schemeClr val="accent6">
                  <a:lumMod val="50000"/>
                </a:schemeClr>
              </a:solidFill>
              <a:effectLst/>
              <a:uFillTx/>
              <a:sym typeface="Avenir Next"/>
            </a:endParaRPr>
          </a:p>
        </p:txBody>
      </p:sp>
      <p:pic>
        <p:nvPicPr>
          <p:cNvPr id="7" name="Picture 6">
            <a:extLst>
              <a:ext uri="{FF2B5EF4-FFF2-40B4-BE49-F238E27FC236}">
                <a16:creationId xmlns:a16="http://schemas.microsoft.com/office/drawing/2014/main" id="{3FCB2B65-F50C-394C-80E5-501BE9326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176" y="4214141"/>
            <a:ext cx="18372946" cy="8351339"/>
          </a:xfrm>
          <a:prstGeom prst="rect">
            <a:avLst/>
          </a:prstGeom>
        </p:spPr>
      </p:pic>
      <p:sp>
        <p:nvSpPr>
          <p:cNvPr id="10" name="Slide Number">
            <a:extLst>
              <a:ext uri="{FF2B5EF4-FFF2-40B4-BE49-F238E27FC236}">
                <a16:creationId xmlns:a16="http://schemas.microsoft.com/office/drawing/2014/main" id="{589C6A10-822D-6740-B17C-D92206F2F782}"/>
              </a:ext>
            </a:extLst>
          </p:cNvPr>
          <p:cNvSpPr txBox="1">
            <a:spLocks noGrp="1"/>
          </p:cNvSpPr>
          <p:nvPr>
            <p:ph type="sldNum" sz="quarter" idx="2"/>
          </p:nvPr>
        </p:nvSpPr>
        <p:spPr>
          <a:xfrm>
            <a:off x="23084822" y="811405"/>
            <a:ext cx="529301" cy="487645"/>
          </a:xfrm>
          <a:prstGeom prst="rect">
            <a:avLst/>
          </a:prstGeom>
          <a:extLst>
            <a:ext uri="{C572A759-6A51-4108-AA02-DFA0A04FC94B}">
              <ma14:wrappingTextBoxFlag xmlns:ma14="http://schemas.microsoft.com/office/mac/drawingml/2011/main" xmlns="" val="1"/>
            </a:ext>
          </a:extLst>
        </p:spPr>
        <p:txBody>
          <a:bodyPr/>
          <a:lstStyle>
            <a:lvl1pPr>
              <a:defRPr sz="2000" b="1" spc="260">
                <a:latin typeface="Montserrat"/>
                <a:ea typeface="Montserrat"/>
                <a:cs typeface="Montserrat"/>
                <a:sym typeface="Montserrat"/>
              </a:defRPr>
            </a:lvl1pPr>
          </a:lstStyle>
          <a:p>
            <a:fld id="{86CB4B4D-7CA3-9044-876B-883B54F8677D}" type="slidenum">
              <a:t>6</a:t>
            </a:fld>
            <a:endParaRPr dirty="0"/>
          </a:p>
        </p:txBody>
      </p:sp>
    </p:spTree>
    <p:extLst>
      <p:ext uri="{BB962C8B-B14F-4D97-AF65-F5344CB8AC3E}">
        <p14:creationId xmlns:p14="http://schemas.microsoft.com/office/powerpoint/2010/main" val="9260322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ULLETED LIST TEXT">
            <a:extLst>
              <a:ext uri="{FF2B5EF4-FFF2-40B4-BE49-F238E27FC236}">
                <a16:creationId xmlns:a16="http://schemas.microsoft.com/office/drawing/2014/main" id="{3B5A8384-E531-B04D-84AA-4D181C5A4F4D}"/>
              </a:ext>
            </a:extLst>
          </p:cNvPr>
          <p:cNvSpPr txBox="1"/>
          <p:nvPr/>
        </p:nvSpPr>
        <p:spPr>
          <a:xfrm>
            <a:off x="4349386" y="730183"/>
            <a:ext cx="15619259" cy="110799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00000"/>
              </a:lnSpc>
              <a:defRPr sz="6600" b="1" spc="600">
                <a:solidFill>
                  <a:srgbClr val="2C2C2C"/>
                </a:solidFill>
              </a:defRPr>
            </a:lvl1pPr>
          </a:lstStyle>
          <a:p>
            <a:r>
              <a:rPr lang="en-US" dirty="0"/>
              <a:t>Talking About Healthcare</a:t>
            </a:r>
          </a:p>
        </p:txBody>
      </p:sp>
      <p:sp>
        <p:nvSpPr>
          <p:cNvPr id="33" name="TextBox 32">
            <a:extLst>
              <a:ext uri="{FF2B5EF4-FFF2-40B4-BE49-F238E27FC236}">
                <a16:creationId xmlns:a16="http://schemas.microsoft.com/office/drawing/2014/main" id="{40D1FA30-2A4A-0249-B902-A7DE18309BA3}"/>
              </a:ext>
            </a:extLst>
          </p:cNvPr>
          <p:cNvSpPr txBox="1"/>
          <p:nvPr/>
        </p:nvSpPr>
        <p:spPr>
          <a:xfrm>
            <a:off x="2113982" y="2239623"/>
            <a:ext cx="19044218" cy="1421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2400" dirty="0">
                <a:solidFill>
                  <a:schemeClr val="accent6">
                    <a:lumMod val="50000"/>
                  </a:schemeClr>
                </a:solidFill>
              </a:rPr>
              <a:t>Views on the ACA are driven in large part by partisanship. Republicans are less likely to approve of the ACA than Democrats. That said, a variety of individual provisions of the ACA – particularly those directly addressing pocket-book issues – are popular across party lines.</a:t>
            </a:r>
          </a:p>
        </p:txBody>
      </p:sp>
      <p:graphicFrame>
        <p:nvGraphicFramePr>
          <p:cNvPr id="3" name="Table 2">
            <a:extLst>
              <a:ext uri="{FF2B5EF4-FFF2-40B4-BE49-F238E27FC236}">
                <a16:creationId xmlns:a16="http://schemas.microsoft.com/office/drawing/2014/main" id="{6E7CA168-57DF-ED4F-8A3E-CC0D4EAE4FA5}"/>
              </a:ext>
            </a:extLst>
          </p:cNvPr>
          <p:cNvGraphicFramePr>
            <a:graphicFrameLocks noGrp="1"/>
          </p:cNvGraphicFramePr>
          <p:nvPr>
            <p:extLst>
              <p:ext uri="{D42A27DB-BD31-4B8C-83A1-F6EECF244321}">
                <p14:modId xmlns:p14="http://schemas.microsoft.com/office/powerpoint/2010/main" val="2260205712"/>
              </p:ext>
            </p:extLst>
          </p:nvPr>
        </p:nvGraphicFramePr>
        <p:xfrm>
          <a:off x="2602518" y="4062993"/>
          <a:ext cx="18067145" cy="8080159"/>
        </p:xfrm>
        <a:graphic>
          <a:graphicData uri="http://schemas.openxmlformats.org/drawingml/2006/table">
            <a:tbl>
              <a:tblPr/>
              <a:tblGrid>
                <a:gridCol w="10351711">
                  <a:extLst>
                    <a:ext uri="{9D8B030D-6E8A-4147-A177-3AD203B41FA5}">
                      <a16:colId xmlns:a16="http://schemas.microsoft.com/office/drawing/2014/main" val="1626715341"/>
                    </a:ext>
                  </a:extLst>
                </a:gridCol>
                <a:gridCol w="1845225">
                  <a:extLst>
                    <a:ext uri="{9D8B030D-6E8A-4147-A177-3AD203B41FA5}">
                      <a16:colId xmlns:a16="http://schemas.microsoft.com/office/drawing/2014/main" val="2468948835"/>
                    </a:ext>
                  </a:extLst>
                </a:gridCol>
                <a:gridCol w="1845225">
                  <a:extLst>
                    <a:ext uri="{9D8B030D-6E8A-4147-A177-3AD203B41FA5}">
                      <a16:colId xmlns:a16="http://schemas.microsoft.com/office/drawing/2014/main" val="2603609426"/>
                    </a:ext>
                  </a:extLst>
                </a:gridCol>
                <a:gridCol w="2040067">
                  <a:extLst>
                    <a:ext uri="{9D8B030D-6E8A-4147-A177-3AD203B41FA5}">
                      <a16:colId xmlns:a16="http://schemas.microsoft.com/office/drawing/2014/main" val="3946559501"/>
                    </a:ext>
                  </a:extLst>
                </a:gridCol>
                <a:gridCol w="1984917">
                  <a:extLst>
                    <a:ext uri="{9D8B030D-6E8A-4147-A177-3AD203B41FA5}">
                      <a16:colId xmlns:a16="http://schemas.microsoft.com/office/drawing/2014/main" val="3121973347"/>
                    </a:ext>
                  </a:extLst>
                </a:gridCol>
              </a:tblGrid>
              <a:tr h="304322">
                <a:tc gridSpan="5">
                  <a:txBody>
                    <a:bodyPr/>
                    <a:lstStyle/>
                    <a:p>
                      <a:pPr algn="ctr" rtl="0" fontAlgn="b"/>
                      <a:r>
                        <a:rPr lang="en-US" sz="3200" b="1" dirty="0">
                          <a:solidFill>
                            <a:srgbClr val="FFFFFF"/>
                          </a:solidFill>
                          <a:effectLst/>
                          <a:latin typeface="Avenir Next" panose="020B0503020202020204" pitchFamily="34" charset="0"/>
                        </a:rPr>
                        <a:t>Americans’ Opinions of ACA Provisions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124F8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14550868"/>
                  </a:ext>
                </a:extLst>
              </a:tr>
              <a:tr h="1040137">
                <a:tc>
                  <a:txBody>
                    <a:bodyPr/>
                    <a:lstStyle/>
                    <a:p>
                      <a:pPr algn="ctr" rtl="0" fontAlgn="b"/>
                      <a:r>
                        <a:rPr lang="en-US" sz="2200" b="0" dirty="0">
                          <a:solidFill>
                            <a:schemeClr val="accent6">
                              <a:lumMod val="50000"/>
                            </a:schemeClr>
                          </a:solidFill>
                          <a:effectLst/>
                          <a:latin typeface="Avenir Next" panose="020B0503020202020204" pitchFamily="34" charset="0"/>
                        </a:rPr>
                        <a:t>Percent who say they have a FAVORABLE opinion of each of the following provisions of the law:</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1" dirty="0">
                          <a:solidFill>
                            <a:schemeClr val="accent6">
                              <a:lumMod val="50000"/>
                            </a:schemeClr>
                          </a:solidFill>
                          <a:effectLst/>
                          <a:latin typeface="Avenir Next" panose="020B0503020202020204" pitchFamily="34" charset="0"/>
                        </a:rPr>
                        <a:t>Total</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1" dirty="0">
                          <a:solidFill>
                            <a:schemeClr val="accent6">
                              <a:lumMod val="50000"/>
                            </a:schemeClr>
                          </a:solidFill>
                          <a:effectLst/>
                          <a:latin typeface="Avenir Next" panose="020B0503020202020204" pitchFamily="34" charset="0"/>
                        </a:rPr>
                        <a:t>Democrats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1" dirty="0">
                          <a:solidFill>
                            <a:schemeClr val="accent6">
                              <a:lumMod val="50000"/>
                            </a:schemeClr>
                          </a:solidFill>
                          <a:effectLst/>
                          <a:latin typeface="Avenir Next" panose="020B0503020202020204" pitchFamily="34" charset="0"/>
                        </a:rPr>
                        <a:t>Indies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1" dirty="0">
                          <a:solidFill>
                            <a:schemeClr val="accent6">
                              <a:lumMod val="50000"/>
                            </a:schemeClr>
                          </a:solidFill>
                          <a:effectLst/>
                          <a:latin typeface="Avenir Next" panose="020B0503020202020204" pitchFamily="34" charset="0"/>
                        </a:rPr>
                        <a:t>Republicans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41797680"/>
                  </a:ext>
                </a:extLst>
              </a:tr>
              <a:tr h="690695">
                <a:tc>
                  <a:txBody>
                    <a:bodyPr/>
                    <a:lstStyle/>
                    <a:p>
                      <a:pPr algn="ctr" rtl="0" fontAlgn="b"/>
                      <a:r>
                        <a:rPr lang="en-US" sz="2200" b="0" dirty="0">
                          <a:solidFill>
                            <a:schemeClr val="accent6">
                              <a:lumMod val="50000"/>
                            </a:schemeClr>
                          </a:solidFill>
                          <a:effectLst/>
                          <a:latin typeface="Avenir Next" panose="020B0503020202020204" pitchFamily="34" charset="0"/>
                        </a:rPr>
                        <a:t>Allows young adults to stay on their parents’ insurance plans until age 26</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1" dirty="0">
                          <a:solidFill>
                            <a:schemeClr val="accent6">
                              <a:lumMod val="50000"/>
                            </a:schemeClr>
                          </a:solidFill>
                          <a:effectLst/>
                          <a:latin typeface="Avenir Next" panose="020B0503020202020204" pitchFamily="34" charset="0"/>
                        </a:rPr>
                        <a:t>82%</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83A9E7"/>
                    </a:solidFill>
                  </a:tcPr>
                </a:tc>
                <a:tc>
                  <a:txBody>
                    <a:bodyPr/>
                    <a:lstStyle/>
                    <a:p>
                      <a:pPr algn="ctr" rtl="0" fontAlgn="b"/>
                      <a:r>
                        <a:rPr lang="en-US" sz="2000" b="1" dirty="0">
                          <a:solidFill>
                            <a:schemeClr val="accent6">
                              <a:lumMod val="50000"/>
                            </a:schemeClr>
                          </a:solidFill>
                          <a:effectLst/>
                          <a:latin typeface="Avenir Next" panose="020B0503020202020204" pitchFamily="34" charset="0"/>
                        </a:rPr>
                        <a:t>90%</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93E0"/>
                    </a:solidFill>
                  </a:tcPr>
                </a:tc>
                <a:tc>
                  <a:txBody>
                    <a:bodyPr/>
                    <a:lstStyle/>
                    <a:p>
                      <a:pPr algn="ctr" rtl="0" fontAlgn="b"/>
                      <a:r>
                        <a:rPr lang="en-US" sz="2000" b="1">
                          <a:solidFill>
                            <a:schemeClr val="accent6">
                              <a:lumMod val="50000"/>
                            </a:schemeClr>
                          </a:solidFill>
                          <a:effectLst/>
                          <a:latin typeface="Avenir Next" panose="020B0503020202020204" pitchFamily="34" charset="0"/>
                        </a:rPr>
                        <a:t>82%</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83A9E7"/>
                    </a:solidFill>
                  </a:tcPr>
                </a:tc>
                <a:tc>
                  <a:txBody>
                    <a:bodyPr/>
                    <a:lstStyle/>
                    <a:p>
                      <a:pPr algn="ctr" rtl="0" fontAlgn="b"/>
                      <a:r>
                        <a:rPr lang="en-US" sz="2000" b="1" dirty="0">
                          <a:solidFill>
                            <a:schemeClr val="accent6">
                              <a:lumMod val="50000"/>
                            </a:schemeClr>
                          </a:solidFill>
                          <a:effectLst/>
                          <a:latin typeface="Avenir Next" panose="020B0503020202020204" pitchFamily="34" charset="0"/>
                        </a:rPr>
                        <a:t>66%</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1D4F3"/>
                    </a:solidFill>
                  </a:tcPr>
                </a:tc>
                <a:extLst>
                  <a:ext uri="{0D108BD9-81ED-4DB2-BD59-A6C34878D82A}">
                    <a16:rowId xmlns:a16="http://schemas.microsoft.com/office/drawing/2014/main" val="2327175095"/>
                  </a:ext>
                </a:extLst>
              </a:tr>
              <a:tr h="341252">
                <a:tc>
                  <a:txBody>
                    <a:bodyPr/>
                    <a:lstStyle/>
                    <a:p>
                      <a:pPr algn="ctr" rtl="0" fontAlgn="b"/>
                      <a:r>
                        <a:rPr lang="en-US" sz="2200" b="0">
                          <a:solidFill>
                            <a:schemeClr val="accent6">
                              <a:lumMod val="50000"/>
                            </a:schemeClr>
                          </a:solidFill>
                          <a:effectLst/>
                          <a:latin typeface="Avenir Next" panose="020B0503020202020204" pitchFamily="34" charset="0"/>
                        </a:rPr>
                        <a:t>Creates health insurance exchanges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1" dirty="0">
                          <a:solidFill>
                            <a:schemeClr val="accent6">
                              <a:lumMod val="50000"/>
                            </a:schemeClr>
                          </a:solidFill>
                          <a:effectLst/>
                          <a:latin typeface="Avenir Next" panose="020B0503020202020204" pitchFamily="34" charset="0"/>
                        </a:rPr>
                        <a:t>82%</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83A9E7"/>
                    </a:solidFill>
                  </a:tcPr>
                </a:tc>
                <a:tc>
                  <a:txBody>
                    <a:bodyPr/>
                    <a:lstStyle/>
                    <a:p>
                      <a:pPr algn="ctr" rtl="0" fontAlgn="b"/>
                      <a:r>
                        <a:rPr lang="en-US" sz="2000" b="1">
                          <a:solidFill>
                            <a:schemeClr val="accent6">
                              <a:lumMod val="50000"/>
                            </a:schemeClr>
                          </a:solidFill>
                          <a:effectLst/>
                          <a:latin typeface="Avenir Next" panose="020B0503020202020204" pitchFamily="34" charset="0"/>
                        </a:rPr>
                        <a:t>91%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091E0"/>
                    </a:solidFill>
                  </a:tcPr>
                </a:tc>
                <a:tc>
                  <a:txBody>
                    <a:bodyPr/>
                    <a:lstStyle/>
                    <a:p>
                      <a:pPr algn="ctr" rtl="0" fontAlgn="b"/>
                      <a:r>
                        <a:rPr lang="en-US" sz="2000" b="1">
                          <a:solidFill>
                            <a:schemeClr val="accent6">
                              <a:lumMod val="50000"/>
                            </a:schemeClr>
                          </a:solidFill>
                          <a:effectLst/>
                          <a:latin typeface="Avenir Next" panose="020B0503020202020204" pitchFamily="34" charset="0"/>
                        </a:rPr>
                        <a:t>78%</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2B4EA"/>
                    </a:solidFill>
                  </a:tcPr>
                </a:tc>
                <a:tc>
                  <a:txBody>
                    <a:bodyPr/>
                    <a:lstStyle/>
                    <a:p>
                      <a:pPr algn="ctr" rtl="0" fontAlgn="b"/>
                      <a:r>
                        <a:rPr lang="en-US" sz="2000" b="1" dirty="0">
                          <a:solidFill>
                            <a:schemeClr val="accent6">
                              <a:lumMod val="50000"/>
                            </a:schemeClr>
                          </a:solidFill>
                          <a:effectLst/>
                          <a:latin typeface="Avenir Next" panose="020B0503020202020204" pitchFamily="34" charset="0"/>
                        </a:rPr>
                        <a:t>71%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AEC7EF"/>
                    </a:solidFill>
                  </a:tcPr>
                </a:tc>
                <a:extLst>
                  <a:ext uri="{0D108BD9-81ED-4DB2-BD59-A6C34878D82A}">
                    <a16:rowId xmlns:a16="http://schemas.microsoft.com/office/drawing/2014/main" val="207402014"/>
                  </a:ext>
                </a:extLst>
              </a:tr>
              <a:tr h="690695">
                <a:tc>
                  <a:txBody>
                    <a:bodyPr/>
                    <a:lstStyle/>
                    <a:p>
                      <a:pPr algn="ctr" rtl="0" fontAlgn="b"/>
                      <a:r>
                        <a:rPr lang="en-US" sz="2200" b="0" dirty="0">
                          <a:solidFill>
                            <a:schemeClr val="accent6">
                              <a:lumMod val="50000"/>
                            </a:schemeClr>
                          </a:solidFill>
                          <a:effectLst/>
                          <a:latin typeface="Avenir Next" panose="020B0503020202020204" pitchFamily="34" charset="0"/>
                        </a:rPr>
                        <a:t>Provides financial help to low and moderate income Americans </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1">
                          <a:solidFill>
                            <a:schemeClr val="accent6">
                              <a:lumMod val="50000"/>
                            </a:schemeClr>
                          </a:solidFill>
                          <a:effectLst/>
                          <a:latin typeface="Avenir Next" panose="020B0503020202020204" pitchFamily="34" charset="0"/>
                        </a:rPr>
                        <a:t>81%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87ACE7"/>
                    </a:solidFill>
                  </a:tcPr>
                </a:tc>
                <a:tc>
                  <a:txBody>
                    <a:bodyPr/>
                    <a:lstStyle/>
                    <a:p>
                      <a:pPr algn="ctr" rtl="0" fontAlgn="b"/>
                      <a:r>
                        <a:rPr lang="en-US" sz="2000" b="1" dirty="0">
                          <a:solidFill>
                            <a:schemeClr val="accent6">
                              <a:lumMod val="50000"/>
                            </a:schemeClr>
                          </a:solidFill>
                          <a:effectLst/>
                          <a:latin typeface="Avenir Next" panose="020B0503020202020204" pitchFamily="34" charset="0"/>
                        </a:rPr>
                        <a:t>92%</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C8EDF"/>
                    </a:solidFill>
                  </a:tcPr>
                </a:tc>
                <a:tc>
                  <a:txBody>
                    <a:bodyPr/>
                    <a:lstStyle/>
                    <a:p>
                      <a:pPr algn="ctr" rtl="0" fontAlgn="b"/>
                      <a:r>
                        <a:rPr lang="en-US" sz="2000" b="1">
                          <a:solidFill>
                            <a:schemeClr val="accent6">
                              <a:lumMod val="50000"/>
                            </a:schemeClr>
                          </a:solidFill>
                          <a:effectLst/>
                          <a:latin typeface="Avenir Next" panose="020B0503020202020204" pitchFamily="34" charset="0"/>
                        </a:rPr>
                        <a:t>82%</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83A9E7"/>
                    </a:solidFill>
                  </a:tcPr>
                </a:tc>
                <a:tc>
                  <a:txBody>
                    <a:bodyPr/>
                    <a:lstStyle/>
                    <a:p>
                      <a:pPr algn="ctr" rtl="0" fontAlgn="b"/>
                      <a:r>
                        <a:rPr lang="en-US" sz="2000" b="1">
                          <a:solidFill>
                            <a:schemeClr val="accent6">
                              <a:lumMod val="50000"/>
                            </a:schemeClr>
                          </a:solidFill>
                          <a:effectLst/>
                          <a:latin typeface="Avenir Next" panose="020B0503020202020204" pitchFamily="34" charset="0"/>
                        </a:rPr>
                        <a:t>63%</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DDCF5"/>
                    </a:solidFill>
                  </a:tcPr>
                </a:tc>
                <a:extLst>
                  <a:ext uri="{0D108BD9-81ED-4DB2-BD59-A6C34878D82A}">
                    <a16:rowId xmlns:a16="http://schemas.microsoft.com/office/drawing/2014/main" val="1041031619"/>
                  </a:ext>
                </a:extLst>
              </a:tr>
              <a:tr h="690695">
                <a:tc>
                  <a:txBody>
                    <a:bodyPr/>
                    <a:lstStyle/>
                    <a:p>
                      <a:pPr algn="ctr" rtl="0" fontAlgn="b"/>
                      <a:r>
                        <a:rPr lang="en-US" sz="2200" b="0" dirty="0">
                          <a:solidFill>
                            <a:schemeClr val="accent6">
                              <a:lumMod val="50000"/>
                            </a:schemeClr>
                          </a:solidFill>
                          <a:effectLst/>
                          <a:latin typeface="Avenir Next" panose="020B0503020202020204" pitchFamily="34" charset="0"/>
                        </a:rPr>
                        <a:t>Gradually closes the Medicare prescription drug “doughnut hole”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1" dirty="0">
                          <a:solidFill>
                            <a:schemeClr val="accent6">
                              <a:lumMod val="50000"/>
                            </a:schemeClr>
                          </a:solidFill>
                          <a:effectLst/>
                          <a:latin typeface="Avenir Next" panose="020B0503020202020204" pitchFamily="34" charset="0"/>
                        </a:rPr>
                        <a:t>81%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87ACE7"/>
                    </a:solidFill>
                  </a:tcPr>
                </a:tc>
                <a:tc>
                  <a:txBody>
                    <a:bodyPr/>
                    <a:lstStyle/>
                    <a:p>
                      <a:pPr algn="ctr" rtl="0" fontAlgn="b"/>
                      <a:r>
                        <a:rPr lang="en-US" sz="2000" b="1" dirty="0">
                          <a:solidFill>
                            <a:schemeClr val="accent6">
                              <a:lumMod val="50000"/>
                            </a:schemeClr>
                          </a:solidFill>
                          <a:effectLst/>
                          <a:latin typeface="Avenir Next" panose="020B0503020202020204" pitchFamily="34" charset="0"/>
                        </a:rPr>
                        <a:t>85%</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77A1E4"/>
                    </a:solidFill>
                  </a:tcPr>
                </a:tc>
                <a:tc>
                  <a:txBody>
                    <a:bodyPr/>
                    <a:lstStyle/>
                    <a:p>
                      <a:pPr algn="ctr" rtl="0" fontAlgn="b"/>
                      <a:r>
                        <a:rPr lang="en-US" sz="2000" b="1" dirty="0">
                          <a:solidFill>
                            <a:schemeClr val="accent6">
                              <a:lumMod val="50000"/>
                            </a:schemeClr>
                          </a:solidFill>
                          <a:effectLst/>
                          <a:latin typeface="Avenir Next" panose="020B0503020202020204" pitchFamily="34" charset="0"/>
                        </a:rPr>
                        <a:t>82%</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83A9E7"/>
                    </a:solidFill>
                  </a:tcPr>
                </a:tc>
                <a:tc>
                  <a:txBody>
                    <a:bodyPr/>
                    <a:lstStyle/>
                    <a:p>
                      <a:pPr algn="ctr" rtl="0" fontAlgn="b"/>
                      <a:r>
                        <a:rPr lang="en-US" sz="2000" b="1">
                          <a:solidFill>
                            <a:schemeClr val="accent6">
                              <a:lumMod val="50000"/>
                            </a:schemeClr>
                          </a:solidFill>
                          <a:effectLst/>
                          <a:latin typeface="Avenir Next" panose="020B0503020202020204" pitchFamily="34" charset="0"/>
                        </a:rPr>
                        <a:t>80%</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8AAEE8"/>
                    </a:solidFill>
                  </a:tcPr>
                </a:tc>
                <a:extLst>
                  <a:ext uri="{0D108BD9-81ED-4DB2-BD59-A6C34878D82A}">
                    <a16:rowId xmlns:a16="http://schemas.microsoft.com/office/drawing/2014/main" val="1732019726"/>
                  </a:ext>
                </a:extLst>
              </a:tr>
              <a:tr h="690695">
                <a:tc>
                  <a:txBody>
                    <a:bodyPr/>
                    <a:lstStyle/>
                    <a:p>
                      <a:pPr algn="ctr" rtl="0" fontAlgn="b"/>
                      <a:r>
                        <a:rPr lang="en-US" sz="2200" b="0" dirty="0">
                          <a:solidFill>
                            <a:schemeClr val="accent6">
                              <a:lumMod val="50000"/>
                            </a:schemeClr>
                          </a:solidFill>
                          <a:effectLst/>
                          <a:latin typeface="Avenir Next" panose="020B0503020202020204" pitchFamily="34" charset="0"/>
                        </a:rPr>
                        <a:t>Eliminates out-of-pocket costs for many preventive services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1">
                          <a:solidFill>
                            <a:schemeClr val="accent6">
                              <a:lumMod val="50000"/>
                            </a:schemeClr>
                          </a:solidFill>
                          <a:effectLst/>
                          <a:latin typeface="Avenir Next" panose="020B0503020202020204" pitchFamily="34" charset="0"/>
                        </a:rPr>
                        <a:t>79%</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8EB1E9"/>
                    </a:solidFill>
                  </a:tcPr>
                </a:tc>
                <a:tc>
                  <a:txBody>
                    <a:bodyPr/>
                    <a:lstStyle/>
                    <a:p>
                      <a:pPr algn="ctr" rtl="0" fontAlgn="b"/>
                      <a:r>
                        <a:rPr lang="en-US" sz="2000" b="1">
                          <a:solidFill>
                            <a:schemeClr val="accent6">
                              <a:lumMod val="50000"/>
                            </a:schemeClr>
                          </a:solidFill>
                          <a:effectLst/>
                          <a:latin typeface="Avenir Next" panose="020B0503020202020204" pitchFamily="34" charset="0"/>
                        </a:rPr>
                        <a:t>88%</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B99E2"/>
                    </a:solidFill>
                  </a:tcPr>
                </a:tc>
                <a:tc>
                  <a:txBody>
                    <a:bodyPr/>
                    <a:lstStyle/>
                    <a:p>
                      <a:pPr algn="ctr" rtl="0" fontAlgn="b"/>
                      <a:r>
                        <a:rPr lang="en-US" sz="2000" b="1" dirty="0">
                          <a:solidFill>
                            <a:schemeClr val="accent6">
                              <a:lumMod val="50000"/>
                            </a:schemeClr>
                          </a:solidFill>
                          <a:effectLst/>
                          <a:latin typeface="Avenir Next" panose="020B0503020202020204" pitchFamily="34" charset="0"/>
                        </a:rPr>
                        <a:t>78%</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2B4EA"/>
                    </a:solidFill>
                  </a:tcPr>
                </a:tc>
                <a:tc>
                  <a:txBody>
                    <a:bodyPr/>
                    <a:lstStyle/>
                    <a:p>
                      <a:pPr algn="ctr" rtl="0" fontAlgn="b"/>
                      <a:r>
                        <a:rPr lang="en-US" sz="2000" b="1">
                          <a:solidFill>
                            <a:schemeClr val="accent6">
                              <a:lumMod val="50000"/>
                            </a:schemeClr>
                          </a:solidFill>
                          <a:effectLst/>
                          <a:latin typeface="Avenir Next" panose="020B0503020202020204" pitchFamily="34" charset="0"/>
                        </a:rPr>
                        <a:t>68%</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9CFF1"/>
                    </a:solidFill>
                  </a:tcPr>
                </a:tc>
                <a:extLst>
                  <a:ext uri="{0D108BD9-81ED-4DB2-BD59-A6C34878D82A}">
                    <a16:rowId xmlns:a16="http://schemas.microsoft.com/office/drawing/2014/main" val="1090210383"/>
                  </a:ext>
                </a:extLst>
              </a:tr>
              <a:tr h="341252">
                <a:tc>
                  <a:txBody>
                    <a:bodyPr/>
                    <a:lstStyle/>
                    <a:p>
                      <a:pPr algn="ctr" rtl="0" fontAlgn="b"/>
                      <a:r>
                        <a:rPr lang="en-US" sz="2200" b="0">
                          <a:solidFill>
                            <a:schemeClr val="accent6">
                              <a:lumMod val="50000"/>
                            </a:schemeClr>
                          </a:solidFill>
                          <a:effectLst/>
                          <a:latin typeface="Avenir Next" panose="020B0503020202020204" pitchFamily="34" charset="0"/>
                        </a:rPr>
                        <a:t>Medicaid Expansion</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1">
                          <a:solidFill>
                            <a:schemeClr val="accent6">
                              <a:lumMod val="50000"/>
                            </a:schemeClr>
                          </a:solidFill>
                          <a:effectLst/>
                          <a:latin typeface="Avenir Next" panose="020B0503020202020204" pitchFamily="34" charset="0"/>
                        </a:rPr>
                        <a:t>77%</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6B7EA"/>
                    </a:solidFill>
                  </a:tcPr>
                </a:tc>
                <a:tc>
                  <a:txBody>
                    <a:bodyPr/>
                    <a:lstStyle/>
                    <a:p>
                      <a:pPr algn="ctr" rtl="0" fontAlgn="b"/>
                      <a:r>
                        <a:rPr lang="en-US" sz="2000" b="1">
                          <a:solidFill>
                            <a:schemeClr val="accent6">
                              <a:lumMod val="50000"/>
                            </a:schemeClr>
                          </a:solidFill>
                          <a:effectLst/>
                          <a:latin typeface="Avenir Next" panose="020B0503020202020204" pitchFamily="34" charset="0"/>
                        </a:rPr>
                        <a:t>91%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091E0"/>
                    </a:solidFill>
                  </a:tcPr>
                </a:tc>
                <a:tc>
                  <a:txBody>
                    <a:bodyPr/>
                    <a:lstStyle/>
                    <a:p>
                      <a:pPr algn="ctr" rtl="0" fontAlgn="b"/>
                      <a:r>
                        <a:rPr lang="en-US" sz="2000" b="1" dirty="0">
                          <a:solidFill>
                            <a:schemeClr val="accent6">
                              <a:lumMod val="50000"/>
                            </a:schemeClr>
                          </a:solidFill>
                          <a:effectLst/>
                          <a:latin typeface="Avenir Next" panose="020B0503020202020204" pitchFamily="34" charset="0"/>
                        </a:rPr>
                        <a:t>77%</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6B7EA"/>
                    </a:solidFill>
                  </a:tcPr>
                </a:tc>
                <a:tc>
                  <a:txBody>
                    <a:bodyPr/>
                    <a:lstStyle/>
                    <a:p>
                      <a:pPr algn="ctr" rtl="0" fontAlgn="b"/>
                      <a:r>
                        <a:rPr lang="en-US" sz="2000" b="1">
                          <a:solidFill>
                            <a:schemeClr val="accent6">
                              <a:lumMod val="50000"/>
                            </a:schemeClr>
                          </a:solidFill>
                          <a:effectLst/>
                          <a:latin typeface="Avenir Next" panose="020B0503020202020204" pitchFamily="34" charset="0"/>
                        </a:rPr>
                        <a:t>55%</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F2FC"/>
                    </a:solidFill>
                  </a:tcPr>
                </a:tc>
                <a:extLst>
                  <a:ext uri="{0D108BD9-81ED-4DB2-BD59-A6C34878D82A}">
                    <a16:rowId xmlns:a16="http://schemas.microsoft.com/office/drawing/2014/main" val="3083195596"/>
                  </a:ext>
                </a:extLst>
              </a:tr>
              <a:tr h="1040137">
                <a:tc>
                  <a:txBody>
                    <a:bodyPr/>
                    <a:lstStyle/>
                    <a:p>
                      <a:pPr algn="ctr" rtl="0" fontAlgn="b"/>
                      <a:r>
                        <a:rPr lang="en-US" sz="2200" b="0" dirty="0">
                          <a:solidFill>
                            <a:schemeClr val="accent6">
                              <a:lumMod val="50000"/>
                            </a:schemeClr>
                          </a:solidFill>
                          <a:effectLst/>
                          <a:latin typeface="Avenir Next" panose="020B0503020202020204" pitchFamily="34" charset="0"/>
                        </a:rPr>
                        <a:t>Requires employers with 50 or more employees to pay a fine if they don’t offer health insurance</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1">
                          <a:solidFill>
                            <a:schemeClr val="accent6">
                              <a:lumMod val="50000"/>
                            </a:schemeClr>
                          </a:solidFill>
                          <a:effectLst/>
                          <a:latin typeface="Avenir Next" panose="020B0503020202020204" pitchFamily="34" charset="0"/>
                        </a:rPr>
                        <a:t>69%</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5CCF1"/>
                    </a:solidFill>
                  </a:tcPr>
                </a:tc>
                <a:tc>
                  <a:txBody>
                    <a:bodyPr/>
                    <a:lstStyle/>
                    <a:p>
                      <a:pPr algn="ctr" rtl="0" fontAlgn="b"/>
                      <a:r>
                        <a:rPr lang="en-US" sz="2000" b="1">
                          <a:solidFill>
                            <a:schemeClr val="accent6">
                              <a:lumMod val="50000"/>
                            </a:schemeClr>
                          </a:solidFill>
                          <a:effectLst/>
                          <a:latin typeface="Avenir Next" panose="020B0503020202020204" pitchFamily="34" charset="0"/>
                        </a:rPr>
                        <a:t>88%</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B99E2"/>
                    </a:solidFill>
                  </a:tcPr>
                </a:tc>
                <a:tc>
                  <a:txBody>
                    <a:bodyPr/>
                    <a:lstStyle/>
                    <a:p>
                      <a:pPr algn="ctr" rtl="0" fontAlgn="b"/>
                      <a:r>
                        <a:rPr lang="en-US" sz="2000" b="1" dirty="0">
                          <a:solidFill>
                            <a:schemeClr val="accent6">
                              <a:lumMod val="50000"/>
                            </a:schemeClr>
                          </a:solidFill>
                          <a:effectLst/>
                          <a:latin typeface="Avenir Next" panose="020B0503020202020204" pitchFamily="34" charset="0"/>
                        </a:rPr>
                        <a:t>61%</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5E2F7"/>
                    </a:solidFill>
                  </a:tcPr>
                </a:tc>
                <a:tc>
                  <a:txBody>
                    <a:bodyPr/>
                    <a:lstStyle/>
                    <a:p>
                      <a:pPr algn="ctr" rtl="0" fontAlgn="b"/>
                      <a:r>
                        <a:rPr lang="en-US" sz="2000" b="1">
                          <a:solidFill>
                            <a:schemeClr val="accent6">
                              <a:lumMod val="50000"/>
                            </a:schemeClr>
                          </a:solidFill>
                          <a:effectLst/>
                          <a:latin typeface="Avenir Next" panose="020B0503020202020204" pitchFamily="34" charset="0"/>
                        </a:rPr>
                        <a:t>56%</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8EFFB"/>
                    </a:solidFill>
                  </a:tcPr>
                </a:tc>
                <a:extLst>
                  <a:ext uri="{0D108BD9-81ED-4DB2-BD59-A6C34878D82A}">
                    <a16:rowId xmlns:a16="http://schemas.microsoft.com/office/drawing/2014/main" val="2260521165"/>
                  </a:ext>
                </a:extLst>
              </a:tr>
              <a:tr h="1040137">
                <a:tc>
                  <a:txBody>
                    <a:bodyPr/>
                    <a:lstStyle/>
                    <a:p>
                      <a:pPr algn="ctr" rtl="0" fontAlgn="b"/>
                      <a:r>
                        <a:rPr lang="en-US" sz="2200" b="0" dirty="0">
                          <a:solidFill>
                            <a:schemeClr val="accent6">
                              <a:lumMod val="50000"/>
                            </a:schemeClr>
                          </a:solidFill>
                          <a:effectLst/>
                          <a:latin typeface="Avenir Next" panose="020B0503020202020204" pitchFamily="34" charset="0"/>
                        </a:rPr>
                        <a:t>Prohibits insurance companies from denying coverage because of a person’s medical history</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1">
                          <a:solidFill>
                            <a:schemeClr val="accent6">
                              <a:lumMod val="50000"/>
                            </a:schemeClr>
                          </a:solidFill>
                          <a:effectLst/>
                          <a:latin typeface="Avenir Next" panose="020B0503020202020204" pitchFamily="34" charset="0"/>
                        </a:rPr>
                        <a:t>65%</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5D7F4"/>
                    </a:solidFill>
                  </a:tcPr>
                </a:tc>
                <a:tc>
                  <a:txBody>
                    <a:bodyPr/>
                    <a:lstStyle/>
                    <a:p>
                      <a:pPr algn="ctr" rtl="0" fontAlgn="b"/>
                      <a:r>
                        <a:rPr lang="en-US" sz="2000" b="1" dirty="0">
                          <a:solidFill>
                            <a:schemeClr val="accent6">
                              <a:lumMod val="50000"/>
                            </a:schemeClr>
                          </a:solidFill>
                          <a:effectLst/>
                          <a:latin typeface="Avenir Next" panose="020B0503020202020204" pitchFamily="34" charset="0"/>
                        </a:rPr>
                        <a:t>70%</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1C9F0"/>
                    </a:solidFill>
                  </a:tcPr>
                </a:tc>
                <a:tc>
                  <a:txBody>
                    <a:bodyPr/>
                    <a:lstStyle/>
                    <a:p>
                      <a:pPr algn="ctr" rtl="0" fontAlgn="b"/>
                      <a:r>
                        <a:rPr lang="en-US" sz="2000" b="1" dirty="0">
                          <a:solidFill>
                            <a:schemeClr val="accent6">
                              <a:lumMod val="50000"/>
                            </a:schemeClr>
                          </a:solidFill>
                          <a:effectLst/>
                          <a:latin typeface="Avenir Next" panose="020B0503020202020204" pitchFamily="34" charset="0"/>
                        </a:rPr>
                        <a:t>66%</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1D4F3"/>
                    </a:solidFill>
                  </a:tcPr>
                </a:tc>
                <a:tc>
                  <a:txBody>
                    <a:bodyPr/>
                    <a:lstStyle/>
                    <a:p>
                      <a:pPr algn="ctr" rtl="0" fontAlgn="b"/>
                      <a:r>
                        <a:rPr lang="en-US" sz="2000" b="1" dirty="0">
                          <a:solidFill>
                            <a:schemeClr val="accent6">
                              <a:lumMod val="50000"/>
                            </a:schemeClr>
                          </a:solidFill>
                          <a:effectLst/>
                          <a:latin typeface="Avenir Next" panose="020B0503020202020204" pitchFamily="34" charset="0"/>
                        </a:rPr>
                        <a:t>58%</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AF9"/>
                    </a:solidFill>
                  </a:tcPr>
                </a:tc>
                <a:extLst>
                  <a:ext uri="{0D108BD9-81ED-4DB2-BD59-A6C34878D82A}">
                    <a16:rowId xmlns:a16="http://schemas.microsoft.com/office/drawing/2014/main" val="1923624311"/>
                  </a:ext>
                </a:extLst>
              </a:tr>
              <a:tr h="690695">
                <a:tc>
                  <a:txBody>
                    <a:bodyPr/>
                    <a:lstStyle/>
                    <a:p>
                      <a:pPr algn="ctr" rtl="0" fontAlgn="b"/>
                      <a:r>
                        <a:rPr lang="en-US" sz="2200" b="0" dirty="0">
                          <a:solidFill>
                            <a:schemeClr val="accent6">
                              <a:lumMod val="50000"/>
                            </a:schemeClr>
                          </a:solidFill>
                          <a:effectLst/>
                          <a:latin typeface="Avenir Next" panose="020B0503020202020204" pitchFamily="34" charset="0"/>
                        </a:rPr>
                        <a:t>Increases the Medicare payroll tax on earnings for upper-income Americans</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1">
                          <a:solidFill>
                            <a:schemeClr val="accent6">
                              <a:lumMod val="50000"/>
                            </a:schemeClr>
                          </a:solidFill>
                          <a:effectLst/>
                          <a:latin typeface="Avenir Next" panose="020B0503020202020204" pitchFamily="34" charset="0"/>
                        </a:rPr>
                        <a:t>65%</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C5D7F4"/>
                    </a:solidFill>
                  </a:tcPr>
                </a:tc>
                <a:tc>
                  <a:txBody>
                    <a:bodyPr/>
                    <a:lstStyle/>
                    <a:p>
                      <a:pPr algn="ctr" rtl="0" fontAlgn="b"/>
                      <a:r>
                        <a:rPr lang="en-US" sz="2000" b="1">
                          <a:solidFill>
                            <a:schemeClr val="accent6">
                              <a:lumMod val="50000"/>
                            </a:schemeClr>
                          </a:solidFill>
                          <a:effectLst/>
                          <a:latin typeface="Avenir Next" panose="020B0503020202020204" pitchFamily="34" charset="0"/>
                        </a:rPr>
                        <a:t>77%</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96B7EA"/>
                    </a:solidFill>
                  </a:tcPr>
                </a:tc>
                <a:tc>
                  <a:txBody>
                    <a:bodyPr/>
                    <a:lstStyle/>
                    <a:p>
                      <a:pPr algn="ctr" rtl="0" fontAlgn="b"/>
                      <a:r>
                        <a:rPr lang="en-US" sz="2000" b="1">
                          <a:solidFill>
                            <a:schemeClr val="accent6">
                              <a:lumMod val="50000"/>
                            </a:schemeClr>
                          </a:solidFill>
                          <a:effectLst/>
                          <a:latin typeface="Avenir Next" panose="020B0503020202020204" pitchFamily="34" charset="0"/>
                        </a:rPr>
                        <a:t>69%</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B5CCF1"/>
                    </a:solidFill>
                  </a:tcPr>
                </a:tc>
                <a:tc>
                  <a:txBody>
                    <a:bodyPr/>
                    <a:lstStyle/>
                    <a:p>
                      <a:pPr algn="ctr" rtl="0" fontAlgn="b"/>
                      <a:r>
                        <a:rPr lang="en-US" sz="2000" b="1" dirty="0">
                          <a:solidFill>
                            <a:schemeClr val="accent6">
                              <a:lumMod val="50000"/>
                            </a:schemeClr>
                          </a:solidFill>
                          <a:effectLst/>
                          <a:latin typeface="Avenir Next" panose="020B0503020202020204" pitchFamily="34" charset="0"/>
                        </a:rPr>
                        <a:t>42%</a:t>
                      </a:r>
                    </a:p>
                  </a:txBody>
                  <a:tcPr marL="28575" marR="28575"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BEAE8"/>
                    </a:solidFill>
                  </a:tcPr>
                </a:tc>
                <a:extLst>
                  <a:ext uri="{0D108BD9-81ED-4DB2-BD59-A6C34878D82A}">
                    <a16:rowId xmlns:a16="http://schemas.microsoft.com/office/drawing/2014/main" val="3809740187"/>
                  </a:ext>
                </a:extLst>
              </a:tr>
            </a:tbl>
          </a:graphicData>
        </a:graphic>
      </p:graphicFrame>
      <p:sp>
        <p:nvSpPr>
          <p:cNvPr id="6" name="Slide Number">
            <a:extLst>
              <a:ext uri="{FF2B5EF4-FFF2-40B4-BE49-F238E27FC236}">
                <a16:creationId xmlns:a16="http://schemas.microsoft.com/office/drawing/2014/main" id="{D6AD3947-843E-4D42-A5F1-0C2DE6F58195}"/>
              </a:ext>
            </a:extLst>
          </p:cNvPr>
          <p:cNvSpPr txBox="1">
            <a:spLocks noGrp="1"/>
          </p:cNvSpPr>
          <p:nvPr>
            <p:ph type="sldNum" sz="quarter" idx="2"/>
          </p:nvPr>
        </p:nvSpPr>
        <p:spPr>
          <a:xfrm>
            <a:off x="23084822" y="811405"/>
            <a:ext cx="529301" cy="487645"/>
          </a:xfrm>
          <a:prstGeom prst="rect">
            <a:avLst/>
          </a:prstGeom>
          <a:extLst>
            <a:ext uri="{C572A759-6A51-4108-AA02-DFA0A04FC94B}">
              <ma14:wrappingTextBoxFlag xmlns:ma14="http://schemas.microsoft.com/office/mac/drawingml/2011/main" xmlns="" val="1"/>
            </a:ext>
          </a:extLst>
        </p:spPr>
        <p:txBody>
          <a:bodyPr/>
          <a:lstStyle>
            <a:lvl1pPr>
              <a:defRPr sz="2000" b="1" spc="260">
                <a:latin typeface="Montserrat"/>
                <a:ea typeface="Montserrat"/>
                <a:cs typeface="Montserrat"/>
                <a:sym typeface="Montserrat"/>
              </a:defRPr>
            </a:lvl1pPr>
          </a:lstStyle>
          <a:p>
            <a:fld id="{86CB4B4D-7CA3-9044-876B-883B54F8677D}" type="slidenum">
              <a:t>7</a:t>
            </a:fld>
            <a:endParaRPr dirty="0"/>
          </a:p>
        </p:txBody>
      </p:sp>
    </p:spTree>
    <p:extLst>
      <p:ext uri="{BB962C8B-B14F-4D97-AF65-F5344CB8AC3E}">
        <p14:creationId xmlns:p14="http://schemas.microsoft.com/office/powerpoint/2010/main" val="11187642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5" name="Slide Number"/>
          <p:cNvSpPr txBox="1">
            <a:spLocks noGrp="1"/>
          </p:cNvSpPr>
          <p:nvPr>
            <p:ph type="sldNum" sz="quarter" idx="2"/>
          </p:nvPr>
        </p:nvSpPr>
        <p:spPr>
          <a:xfrm>
            <a:off x="23084822" y="811405"/>
            <a:ext cx="529301" cy="487645"/>
          </a:xfrm>
          <a:prstGeom prst="rect">
            <a:avLst/>
          </a:prstGeom>
          <a:extLst>
            <a:ext uri="{C572A759-6A51-4108-AA02-DFA0A04FC94B}">
              <ma14:wrappingTextBoxFlag xmlns:ma14="http://schemas.microsoft.com/office/mac/drawingml/2011/main" xmlns="" val="1"/>
            </a:ext>
          </a:extLst>
        </p:spPr>
        <p:txBody>
          <a:bodyPr/>
          <a:lstStyle>
            <a:lvl1pPr>
              <a:defRPr sz="2000" b="1" spc="260">
                <a:latin typeface="Montserrat"/>
                <a:ea typeface="Montserrat"/>
                <a:cs typeface="Montserrat"/>
                <a:sym typeface="Montserrat"/>
              </a:defRPr>
            </a:lvl1pPr>
          </a:lstStyle>
          <a:p>
            <a:fld id="{86CB4B4D-7CA3-9044-876B-883B54F8677D}" type="slidenum">
              <a:t>8</a:t>
            </a:fld>
            <a:endParaRPr/>
          </a:p>
        </p:txBody>
      </p:sp>
      <p:sp>
        <p:nvSpPr>
          <p:cNvPr id="2246" name="BULLETED LIST TEXT"/>
          <p:cNvSpPr txBox="1"/>
          <p:nvPr/>
        </p:nvSpPr>
        <p:spPr>
          <a:xfrm>
            <a:off x="6823833" y="1299050"/>
            <a:ext cx="10723633" cy="11079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00000"/>
              </a:lnSpc>
              <a:defRPr sz="6600" b="1" spc="600">
                <a:solidFill>
                  <a:srgbClr val="2C2C2C"/>
                </a:solidFill>
              </a:defRPr>
            </a:lvl1pPr>
          </a:lstStyle>
          <a:p>
            <a:r>
              <a:rPr lang="en-US" dirty="0"/>
              <a:t>Conclusions</a:t>
            </a:r>
          </a:p>
        </p:txBody>
      </p:sp>
      <p:sp>
        <p:nvSpPr>
          <p:cNvPr id="2248" name="Gluten-free tote bag blue bottle asymmetrical meh iPhone Brooklyn post-ironic crucifix local. Gluten-free tote bag blue bottle asymmetrical meh iPhone Brooklyn post-ironic crucifix local.Gluten-free tote bag blue bottle asymmetrical meh iPhone Brooklyn post-"/>
          <p:cNvSpPr txBox="1"/>
          <p:nvPr/>
        </p:nvSpPr>
        <p:spPr>
          <a:xfrm>
            <a:off x="2608242" y="3900236"/>
            <a:ext cx="17198993" cy="162198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lang="en-US" sz="2800" dirty="0">
                <a:solidFill>
                  <a:schemeClr val="accent6">
                    <a:lumMod val="50000"/>
                  </a:schemeClr>
                </a:solidFill>
              </a:rPr>
              <a:t>Voters in 2018 put a large emphasis on healthcare and Democratic campaigns responded in kind in campaign messaging. While partisanship dominates discussion of policies like the ACA, voters of all stripes struggle with delay of care decisions.</a:t>
            </a:r>
            <a:endParaRPr sz="2800" b="1" dirty="0">
              <a:solidFill>
                <a:schemeClr val="accent6">
                  <a:lumMod val="50000"/>
                </a:schemeClr>
              </a:solidFill>
            </a:endParaRPr>
          </a:p>
        </p:txBody>
      </p:sp>
      <p:sp>
        <p:nvSpPr>
          <p:cNvPr id="2249" name="YOUR TITLE HERE"/>
          <p:cNvSpPr txBox="1"/>
          <p:nvPr/>
        </p:nvSpPr>
        <p:spPr>
          <a:xfrm>
            <a:off x="2608242" y="3175093"/>
            <a:ext cx="18943645" cy="65864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200" b="1" spc="480">
                <a:solidFill>
                  <a:srgbClr val="000000"/>
                </a:solidFill>
              </a:defRPr>
            </a:lvl1pPr>
          </a:lstStyle>
          <a:p>
            <a:r>
              <a:rPr lang="en-US" dirty="0"/>
              <a:t>HEALTHCARE CONTINUES TO BE A KEY CONCERN FOR AMERICAN VOTERS</a:t>
            </a:r>
          </a:p>
        </p:txBody>
      </p:sp>
      <p:sp>
        <p:nvSpPr>
          <p:cNvPr id="2250" name="Shape"/>
          <p:cNvSpPr/>
          <p:nvPr/>
        </p:nvSpPr>
        <p:spPr>
          <a:xfrm>
            <a:off x="1896472" y="3225086"/>
            <a:ext cx="558656"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45719" rIns="45719" anchor="ctr"/>
          <a:lstStyle/>
          <a:p>
            <a:pPr defTabSz="457062">
              <a:defRPr sz="2900" spc="377">
                <a:solidFill>
                  <a:srgbClr val="FFFFFF"/>
                </a:solidFill>
                <a:effectLst>
                  <a:outerShdw blurRad="38100" dist="12700" dir="5400000" rotWithShape="0">
                    <a:srgbClr val="000000">
                      <a:alpha val="50000"/>
                    </a:srgbClr>
                  </a:outerShdw>
                </a:effectLst>
              </a:defRPr>
            </a:pPr>
            <a:endParaRPr/>
          </a:p>
        </p:txBody>
      </p:sp>
      <p:sp>
        <p:nvSpPr>
          <p:cNvPr id="2251" name="Gluten-free tote bag blue bottle asymmetrical meh iPhone Brooklyn post-ironic crucifix local. Gluten-free tote bag blue bottle asymmetrical meh iPhone Brooklyn post-ironic crucifix local.Gluten-free tote bag blue bottle asymmetrical meh iPhone Brooklyn post-"/>
          <p:cNvSpPr txBox="1"/>
          <p:nvPr/>
        </p:nvSpPr>
        <p:spPr>
          <a:xfrm>
            <a:off x="2608241" y="6653230"/>
            <a:ext cx="17198993" cy="213904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lang="en-US" sz="2800" dirty="0">
                <a:solidFill>
                  <a:schemeClr val="accent6">
                    <a:lumMod val="50000"/>
                  </a:schemeClr>
                </a:solidFill>
              </a:rPr>
              <a:t>Obama-Trump voters and self-reported Independent voters are two segments of voters who have been particularly impacted by delay of care decisions. Reaching these voters in 2020 will likely be important to winning back the White House and in down-ballot races. </a:t>
            </a:r>
            <a:endParaRPr sz="2800" dirty="0">
              <a:solidFill>
                <a:schemeClr val="accent6">
                  <a:lumMod val="50000"/>
                </a:schemeClr>
              </a:solidFill>
            </a:endParaRPr>
          </a:p>
        </p:txBody>
      </p:sp>
      <p:sp>
        <p:nvSpPr>
          <p:cNvPr id="2252" name="YOUR TITLE HERE"/>
          <p:cNvSpPr txBox="1"/>
          <p:nvPr/>
        </p:nvSpPr>
        <p:spPr>
          <a:xfrm>
            <a:off x="2608242" y="5931532"/>
            <a:ext cx="13130195" cy="65864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200" b="1" spc="480">
                <a:solidFill>
                  <a:srgbClr val="000000"/>
                </a:solidFill>
              </a:defRPr>
            </a:lvl1pPr>
          </a:lstStyle>
          <a:p>
            <a:r>
              <a:rPr lang="en-US" dirty="0"/>
              <a:t>HEALTHCARE TOUCHES KEY SEGMENTS OF VOTERS</a:t>
            </a:r>
            <a:endParaRPr dirty="0"/>
          </a:p>
        </p:txBody>
      </p:sp>
      <p:sp>
        <p:nvSpPr>
          <p:cNvPr id="2253" name="Shape"/>
          <p:cNvSpPr/>
          <p:nvPr/>
        </p:nvSpPr>
        <p:spPr>
          <a:xfrm>
            <a:off x="1915839" y="5983081"/>
            <a:ext cx="558656"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45719" rIns="45719" anchor="ctr"/>
          <a:lstStyle/>
          <a:p>
            <a:pPr defTabSz="457062">
              <a:defRPr sz="2900" spc="377">
                <a:solidFill>
                  <a:srgbClr val="FFFFFF"/>
                </a:solidFill>
                <a:effectLst>
                  <a:outerShdw blurRad="38100" dist="12700" dir="5400000" rotWithShape="0">
                    <a:srgbClr val="000000">
                      <a:alpha val="50000"/>
                    </a:srgbClr>
                  </a:outerShdw>
                </a:effectLst>
              </a:defRPr>
            </a:pPr>
            <a:endParaRPr/>
          </a:p>
        </p:txBody>
      </p:sp>
      <p:sp>
        <p:nvSpPr>
          <p:cNvPr id="2254" name="Gluten-free tote bag blue bottle asymmetrical meh iPhone Brooklyn post-ironic crucifix local. Gluten-free tote bag blue bottle asymmetrical meh iPhone Brooklyn post-ironic crucifix local.Gluten-free tote bag blue bottle asymmetrical meh iPhone Brooklyn post-"/>
          <p:cNvSpPr txBox="1"/>
          <p:nvPr/>
        </p:nvSpPr>
        <p:spPr>
          <a:xfrm>
            <a:off x="2757583" y="10037982"/>
            <a:ext cx="17198993" cy="44627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endParaRPr dirty="0"/>
          </a:p>
        </p:txBody>
      </p:sp>
      <p:sp>
        <p:nvSpPr>
          <p:cNvPr id="2255" name="YOUR TITLE HERE"/>
          <p:cNvSpPr txBox="1"/>
          <p:nvPr/>
        </p:nvSpPr>
        <p:spPr>
          <a:xfrm>
            <a:off x="2603365" y="9110926"/>
            <a:ext cx="11438066" cy="65864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200" b="1" spc="480">
                <a:solidFill>
                  <a:srgbClr val="000000"/>
                </a:solidFill>
              </a:defRPr>
            </a:lvl1pPr>
          </a:lstStyle>
          <a:p>
            <a:r>
              <a:rPr lang="en-US" dirty="0"/>
              <a:t>CHALLENGES ANALYZING ACCESS TO CARE  </a:t>
            </a:r>
            <a:endParaRPr dirty="0"/>
          </a:p>
        </p:txBody>
      </p:sp>
      <p:sp>
        <p:nvSpPr>
          <p:cNvPr id="2256" name="Shape"/>
          <p:cNvSpPr/>
          <p:nvPr/>
        </p:nvSpPr>
        <p:spPr>
          <a:xfrm>
            <a:off x="1916446" y="9160919"/>
            <a:ext cx="558656" cy="55865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rgbClr val="000000"/>
          </a:solidFill>
          <a:ln w="12700">
            <a:miter lim="400000"/>
          </a:ln>
        </p:spPr>
        <p:txBody>
          <a:bodyPr lIns="45719" rIns="45719" anchor="ctr"/>
          <a:lstStyle/>
          <a:p>
            <a:pPr defTabSz="457062">
              <a:defRPr sz="2900" spc="377">
                <a:solidFill>
                  <a:srgbClr val="FFFFFF"/>
                </a:solidFill>
                <a:effectLst>
                  <a:outerShdw blurRad="38100" dist="12700" dir="5400000" rotWithShape="0">
                    <a:srgbClr val="000000">
                      <a:alpha val="50000"/>
                    </a:srgbClr>
                  </a:outerShdw>
                </a:effectLst>
              </a:defRPr>
            </a:pPr>
            <a:endParaRPr/>
          </a:p>
        </p:txBody>
      </p:sp>
      <p:sp>
        <p:nvSpPr>
          <p:cNvPr id="6" name="Rectangle 5">
            <a:extLst>
              <a:ext uri="{FF2B5EF4-FFF2-40B4-BE49-F238E27FC236}">
                <a16:creationId xmlns:a16="http://schemas.microsoft.com/office/drawing/2014/main" id="{C58E8165-3637-A147-936C-038D1243D29E}"/>
              </a:ext>
            </a:extLst>
          </p:cNvPr>
          <p:cNvSpPr/>
          <p:nvPr/>
        </p:nvSpPr>
        <p:spPr>
          <a:xfrm>
            <a:off x="2603365" y="9923289"/>
            <a:ext cx="16868563" cy="2139047"/>
          </a:xfrm>
          <a:prstGeom prst="rect">
            <a:avLst/>
          </a:prstGeom>
        </p:spPr>
        <p:txBody>
          <a:bodyPr wrap="square">
            <a:spAutoFit/>
          </a:bodyPr>
          <a:lstStyle/>
          <a:p>
            <a:r>
              <a:rPr lang="en-US" sz="2800" dirty="0">
                <a:solidFill>
                  <a:schemeClr val="accent6">
                    <a:lumMod val="50000"/>
                  </a:schemeClr>
                </a:solidFill>
              </a:rPr>
              <a:t>The key questions here are only asked in two ANES surveys, so sample sizes are somewhat small – particularly in essential subgroups like Obama-Trump voters. Accruing more data will allow us to make more fine grained estimates of the impact of delay of care decisions on vote choice.</a:t>
            </a:r>
            <a:endParaRPr lang="en-US" sz="2800" b="1" dirty="0">
              <a:solidFill>
                <a:schemeClr val="accent6">
                  <a:lumMod val="50000"/>
                </a:schemeClr>
              </a:solidFill>
            </a:endParaRPr>
          </a:p>
        </p:txBody>
      </p:sp>
    </p:spTree>
    <p:extLst>
      <p:ext uri="{BB962C8B-B14F-4D97-AF65-F5344CB8AC3E}">
        <p14:creationId xmlns:p14="http://schemas.microsoft.com/office/powerpoint/2010/main" val="27674444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8" name="Image" descr="Image"/>
          <p:cNvPicPr>
            <a:picLocks noChangeAspect="1"/>
          </p:cNvPicPr>
          <p:nvPr/>
        </p:nvPicPr>
        <p:blipFill>
          <a:blip r:embed="rId3"/>
          <a:stretch>
            <a:fillRect/>
          </a:stretch>
        </p:blipFill>
        <p:spPr>
          <a:xfrm>
            <a:off x="-39906" y="-25400"/>
            <a:ext cx="24540740" cy="13852619"/>
          </a:xfrm>
          <a:prstGeom prst="rect">
            <a:avLst/>
          </a:prstGeom>
          <a:ln w="12700">
            <a:miter lim="400000"/>
          </a:ln>
        </p:spPr>
      </p:pic>
      <p:sp>
        <p:nvSpPr>
          <p:cNvPr id="2259" name="Rectangle 8"/>
          <p:cNvSpPr/>
          <p:nvPr/>
        </p:nvSpPr>
        <p:spPr>
          <a:xfrm>
            <a:off x="-39906" y="10169"/>
            <a:ext cx="24498255" cy="13852619"/>
          </a:xfrm>
          <a:prstGeom prst="rect">
            <a:avLst/>
          </a:prstGeom>
          <a:gradFill>
            <a:gsLst>
              <a:gs pos="0">
                <a:srgbClr val="164080">
                  <a:alpha val="80000"/>
                </a:srgbClr>
              </a:gs>
              <a:gs pos="100000">
                <a:srgbClr val="061223">
                  <a:alpha val="80000"/>
                </a:srgbClr>
              </a:gs>
            </a:gsLst>
            <a:lin ang="599999"/>
          </a:gradFill>
          <a:ln w="12700">
            <a:miter lim="400000"/>
          </a:ln>
        </p:spPr>
        <p:txBody>
          <a:bodyPr lIns="45719" rIns="45719" anchor="ctr"/>
          <a:lstStyle/>
          <a:p>
            <a:pPr algn="ctr">
              <a:lnSpc>
                <a:spcPct val="100000"/>
              </a:lnSpc>
              <a:defRPr sz="1200" spc="0">
                <a:solidFill>
                  <a:srgbClr val="FFFFFF"/>
                </a:solidFill>
              </a:defRPr>
            </a:pPr>
            <a:endParaRPr dirty="0"/>
          </a:p>
        </p:txBody>
      </p:sp>
      <p:sp>
        <p:nvSpPr>
          <p:cNvPr id="2261" name="TextBox 6"/>
          <p:cNvSpPr txBox="1"/>
          <p:nvPr/>
        </p:nvSpPr>
        <p:spPr>
          <a:xfrm>
            <a:off x="9441448" y="4389673"/>
            <a:ext cx="6918476" cy="102303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5400" b="1" spc="701">
                <a:solidFill>
                  <a:srgbClr val="FFFFFF"/>
                </a:solidFill>
                <a:latin typeface="Montserrat"/>
                <a:ea typeface="Montserrat"/>
                <a:cs typeface="Montserrat"/>
                <a:sym typeface="Montserrat"/>
              </a:defRPr>
            </a:lvl1pPr>
          </a:lstStyle>
          <a:p>
            <a:r>
              <a:rPr dirty="0"/>
              <a:t>GET IN  TOUCH</a:t>
            </a:r>
            <a:r>
              <a:rPr lang="en-US" dirty="0"/>
              <a:t>!</a:t>
            </a:r>
            <a:endParaRPr dirty="0"/>
          </a:p>
        </p:txBody>
      </p:sp>
      <p:grpSp>
        <p:nvGrpSpPr>
          <p:cNvPr id="2272" name="Group"/>
          <p:cNvGrpSpPr/>
          <p:nvPr/>
        </p:nvGrpSpPr>
        <p:grpSpPr>
          <a:xfrm>
            <a:off x="8591970" y="5673573"/>
            <a:ext cx="7318589" cy="1692115"/>
            <a:chOff x="2619346" y="-2860738"/>
            <a:chExt cx="7318588" cy="1692114"/>
          </a:xfrm>
        </p:grpSpPr>
        <p:sp>
          <p:nvSpPr>
            <p:cNvPr id="2264" name="Shape 2865"/>
            <p:cNvSpPr/>
            <p:nvPr/>
          </p:nvSpPr>
          <p:spPr>
            <a:xfrm>
              <a:off x="2619346" y="-1755323"/>
              <a:ext cx="586697" cy="586699"/>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BFBFBF"/>
            </a:solidFill>
            <a:ln w="12700" cap="flat">
              <a:noFill/>
              <a:miter lim="400000"/>
            </a:ln>
            <a:effectLst/>
          </p:spPr>
          <p:txBody>
            <a:bodyPr wrap="square" lIns="45719" tIns="45719" rIns="45719" bIns="45719" numCol="1" anchor="ctr">
              <a:noAutofit/>
            </a:bodyPr>
            <a:lstStyle/>
            <a:p>
              <a:pPr defTabSz="457062">
                <a:defRPr sz="2900" spc="377">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grpSp>
          <p:nvGrpSpPr>
            <p:cNvPr id="2271" name="Group"/>
            <p:cNvGrpSpPr/>
            <p:nvPr/>
          </p:nvGrpSpPr>
          <p:grpSpPr>
            <a:xfrm>
              <a:off x="3324516" y="-2860738"/>
              <a:ext cx="6613418" cy="1692052"/>
              <a:chOff x="3324516" y="-2860734"/>
              <a:chExt cx="6613418" cy="1692050"/>
            </a:xfrm>
          </p:grpSpPr>
          <p:sp>
            <p:nvSpPr>
              <p:cNvPr id="2268" name="TextBox 27"/>
              <p:cNvSpPr txBox="1"/>
              <p:nvPr/>
            </p:nvSpPr>
            <p:spPr>
              <a:xfrm>
                <a:off x="3324516" y="-1804307"/>
                <a:ext cx="6613418" cy="5878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spc="300">
                    <a:solidFill>
                      <a:srgbClr val="FFFFFF"/>
                    </a:solidFill>
                    <a:latin typeface="Avenir Next Demi Bold"/>
                    <a:ea typeface="Avenir Next Demi Bold"/>
                    <a:cs typeface="Avenir Next Demi Bold"/>
                    <a:sym typeface="Avenir Next Demi Bold"/>
                  </a:defRPr>
                </a:pPr>
                <a:r>
                  <a:rPr lang="en-US" sz="2800" dirty="0" err="1"/>
                  <a:t>linkedin.com</a:t>
                </a:r>
                <a:r>
                  <a:rPr lang="en-US" sz="2800" dirty="0"/>
                  <a:t>/in/</a:t>
                </a:r>
                <a:r>
                  <a:rPr lang="en-US" sz="2800" dirty="0" err="1"/>
                  <a:t>adrian-pascual</a:t>
                </a:r>
                <a:endParaRPr lang="en-US" sz="2800" dirty="0"/>
              </a:p>
            </p:txBody>
          </p:sp>
          <p:sp>
            <p:nvSpPr>
              <p:cNvPr id="2269" name="TextBox 30"/>
              <p:cNvSpPr txBox="1"/>
              <p:nvPr/>
            </p:nvSpPr>
            <p:spPr>
              <a:xfrm>
                <a:off x="3848903" y="-2860734"/>
                <a:ext cx="4728244" cy="7294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2800" b="1" spc="600">
                    <a:solidFill>
                      <a:srgbClr val="FFFFFF"/>
                    </a:solidFill>
                  </a:defRPr>
                </a:lvl1pPr>
              </a:lstStyle>
              <a:p>
                <a:r>
                  <a:rPr sz="3600" dirty="0"/>
                  <a:t>CONTACT </a:t>
                </a:r>
                <a:r>
                  <a:rPr lang="en-US" sz="3600" dirty="0"/>
                  <a:t>INFO</a:t>
                </a:r>
                <a:endParaRPr sz="3600" dirty="0"/>
              </a:p>
            </p:txBody>
          </p:sp>
          <p:sp>
            <p:nvSpPr>
              <p:cNvPr id="2270" name="TextBox 31"/>
              <p:cNvSpPr txBox="1"/>
              <p:nvPr/>
            </p:nvSpPr>
            <p:spPr>
              <a:xfrm>
                <a:off x="3468824" y="-1614957"/>
                <a:ext cx="5650801" cy="4462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spc="300">
                    <a:solidFill>
                      <a:srgbClr val="FFFFFF"/>
                    </a:solidFill>
                    <a:latin typeface="Avenir Next Demi Bold"/>
                    <a:ea typeface="Avenir Next Demi Bold"/>
                    <a:cs typeface="Avenir Next Demi Bold"/>
                    <a:sym typeface="Avenir Next Demi Bold"/>
                  </a:defRPr>
                </a:pPr>
                <a:endParaRPr dirty="0"/>
              </a:p>
            </p:txBody>
          </p:sp>
        </p:grpSp>
      </p:grpSp>
      <p:sp>
        <p:nvSpPr>
          <p:cNvPr id="2273" name="TextBox 9"/>
          <p:cNvSpPr txBox="1">
            <a:spLocks noGrp="1"/>
          </p:cNvSpPr>
          <p:nvPr>
            <p:ph type="sldNum" sz="quarter" idx="2"/>
          </p:nvPr>
        </p:nvSpPr>
        <p:spPr>
          <a:xfrm>
            <a:off x="23060946" y="811405"/>
            <a:ext cx="577053" cy="487645"/>
          </a:xfrm>
          <a:prstGeom prst="rect">
            <a:avLst/>
          </a:prstGeom>
          <a:extLst>
            <a:ext uri="{C572A759-6A51-4108-AA02-DFA0A04FC94B}">
              <ma14:wrappingTextBoxFlag xmlns:ma14="http://schemas.microsoft.com/office/mac/drawingml/2011/main" xmlns="" val="1"/>
            </a:ext>
          </a:extLst>
        </p:spPr>
        <p:txBody>
          <a:bodyPr/>
          <a:lstStyle>
            <a:lvl1pPr>
              <a:defRPr sz="2000" b="1" spc="260">
                <a:latin typeface="Montserrat"/>
                <a:ea typeface="Montserrat"/>
                <a:cs typeface="Montserrat"/>
                <a:sym typeface="Montserrat"/>
              </a:defRPr>
            </a:lvl1pPr>
          </a:lstStyle>
          <a:p>
            <a:fld id="{86CB4B4D-7CA3-9044-876B-883B54F8677D}" type="slidenum">
              <a:t>9</a:t>
            </a:fld>
            <a:endParaRPr/>
          </a:p>
        </p:txBody>
      </p:sp>
      <p:sp>
        <p:nvSpPr>
          <p:cNvPr id="18" name="TextBox 27">
            <a:extLst>
              <a:ext uri="{FF2B5EF4-FFF2-40B4-BE49-F238E27FC236}">
                <a16:creationId xmlns:a16="http://schemas.microsoft.com/office/drawing/2014/main" id="{A5F6EB5A-149F-D849-923C-770DF81709B7}"/>
              </a:ext>
            </a:extLst>
          </p:cNvPr>
          <p:cNvSpPr txBox="1"/>
          <p:nvPr/>
        </p:nvSpPr>
        <p:spPr>
          <a:xfrm>
            <a:off x="9297141" y="7581561"/>
            <a:ext cx="6889482" cy="5878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p>
            <a:pPr>
              <a:defRPr spc="300">
                <a:solidFill>
                  <a:srgbClr val="FFFFFF"/>
                </a:solidFill>
                <a:latin typeface="Avenir Next Demi Bold"/>
                <a:ea typeface="Avenir Next Demi Bold"/>
                <a:cs typeface="Avenir Next Demi Bold"/>
                <a:sym typeface="Avenir Next Demi Bold"/>
              </a:defRPr>
            </a:pPr>
            <a:r>
              <a:rPr lang="en-US" sz="2800" dirty="0"/>
              <a:t>https://</a:t>
            </a:r>
            <a:r>
              <a:rPr lang="en-US" sz="2800" dirty="0" err="1"/>
              <a:t>github.com</a:t>
            </a:r>
            <a:r>
              <a:rPr lang="en-US" sz="2800" dirty="0"/>
              <a:t>/local-</a:t>
            </a:r>
            <a:r>
              <a:rPr lang="en-US" sz="2800" dirty="0" err="1"/>
              <a:t>adrian</a:t>
            </a:r>
            <a:r>
              <a:rPr lang="en-US" sz="2800" dirty="0"/>
              <a:t>/</a:t>
            </a:r>
          </a:p>
        </p:txBody>
      </p:sp>
    </p:spTree>
  </p:cSld>
  <p:clrMapOvr>
    <a:masterClrMapping/>
  </p:clrMapOvr>
  <p:transition spd="med"/>
</p:sld>
</file>

<file path=ppt/theme/theme1.xml><?xml version="1.0" encoding="utf-8"?>
<a:theme xmlns:a="http://schemas.openxmlformats.org/drawingml/2006/main" name="Default Theme">
  <a:themeElements>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Montserrat Light"/>
        <a:ea typeface="Montserrat Light"/>
        <a:cs typeface="Montserrat Light"/>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828433" rtl="0" fontAlgn="auto" latinLnBrk="0" hangingPunct="0">
          <a:lnSpc>
            <a:spcPct val="120000"/>
          </a:lnSpc>
          <a:spcBef>
            <a:spcPts val="0"/>
          </a:spcBef>
          <a:spcAft>
            <a:spcPts val="0"/>
          </a:spcAft>
          <a:buClrTx/>
          <a:buSzTx/>
          <a:buFontTx/>
          <a:buNone/>
          <a:tabLst/>
          <a:defRPr kumimoji="0" sz="2000" b="0" i="0" u="none" strike="noStrike" cap="none" spc="260" normalizeH="0" baseline="0">
            <a:ln>
              <a:noFill/>
            </a:ln>
            <a:solidFill>
              <a:srgbClr val="7F7F7F"/>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828433" rtl="0" fontAlgn="auto" latinLnBrk="0" hangingPunct="0">
          <a:lnSpc>
            <a:spcPct val="120000"/>
          </a:lnSpc>
          <a:spcBef>
            <a:spcPts val="0"/>
          </a:spcBef>
          <a:spcAft>
            <a:spcPts val="0"/>
          </a:spcAft>
          <a:buClrTx/>
          <a:buSzTx/>
          <a:buFontTx/>
          <a:buNone/>
          <a:tabLst/>
          <a:defRPr kumimoji="0" sz="2000" b="0" i="0" u="none" strike="noStrike" cap="none" spc="260" normalizeH="0" baseline="0">
            <a:ln>
              <a:noFill/>
            </a:ln>
            <a:solidFill>
              <a:srgbClr val="7F7F7F"/>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Theme">
  <a:themeElements>
    <a:clrScheme name="Default Theme">
      <a:dk1>
        <a:srgbClr val="000000"/>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Montserrat Light"/>
        <a:ea typeface="Montserrat Light"/>
        <a:cs typeface="Montserrat Light"/>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828433" rtl="0" fontAlgn="auto" latinLnBrk="0" hangingPunct="0">
          <a:lnSpc>
            <a:spcPct val="120000"/>
          </a:lnSpc>
          <a:spcBef>
            <a:spcPts val="0"/>
          </a:spcBef>
          <a:spcAft>
            <a:spcPts val="0"/>
          </a:spcAft>
          <a:buClrTx/>
          <a:buSzTx/>
          <a:buFontTx/>
          <a:buNone/>
          <a:tabLst/>
          <a:defRPr kumimoji="0" sz="2000" b="0" i="0" u="none" strike="noStrike" cap="none" spc="260" normalizeH="0" baseline="0">
            <a:ln>
              <a:noFill/>
            </a:ln>
            <a:solidFill>
              <a:srgbClr val="7F7F7F"/>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828433" rtl="0" fontAlgn="auto" latinLnBrk="0" hangingPunct="0">
          <a:lnSpc>
            <a:spcPct val="120000"/>
          </a:lnSpc>
          <a:spcBef>
            <a:spcPts val="0"/>
          </a:spcBef>
          <a:spcAft>
            <a:spcPts val="0"/>
          </a:spcAft>
          <a:buClrTx/>
          <a:buSzTx/>
          <a:buFontTx/>
          <a:buNone/>
          <a:tabLst/>
          <a:defRPr kumimoji="0" sz="2000" b="0" i="0" u="none" strike="noStrike" cap="none" spc="260" normalizeH="0" baseline="0">
            <a:ln>
              <a:noFill/>
            </a:ln>
            <a:solidFill>
              <a:srgbClr val="7F7F7F"/>
            </a:solidFill>
            <a:effectLst/>
            <a:uFillTx/>
            <a:latin typeface="Avenir Next"/>
            <a:ea typeface="Avenir Next"/>
            <a:cs typeface="Avenir Next"/>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10479</TotalTime>
  <Words>1110</Words>
  <Application>Microsoft Macintosh PowerPoint</Application>
  <PresentationFormat>Custom</PresentationFormat>
  <Paragraphs>127</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Avenir Next</vt:lpstr>
      <vt:lpstr>Avenir Next Demi Bold</vt:lpstr>
      <vt:lpstr>Gill Sans</vt:lpstr>
      <vt:lpstr>Montserrat</vt:lpstr>
      <vt:lpstr>Montserrat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Adrian Pascual</cp:lastModifiedBy>
  <cp:revision>106</cp:revision>
  <dcterms:modified xsi:type="dcterms:W3CDTF">2019-06-18T19:14:57Z</dcterms:modified>
</cp:coreProperties>
</file>