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37"/>
  </p:notesMasterIdLst>
  <p:sldIdLst>
    <p:sldId id="256" r:id="rId5"/>
    <p:sldId id="258" r:id="rId6"/>
    <p:sldId id="259" r:id="rId7"/>
    <p:sldId id="260" r:id="rId8"/>
    <p:sldId id="261" r:id="rId9"/>
    <p:sldId id="262" r:id="rId10"/>
    <p:sldId id="263" r:id="rId11"/>
    <p:sldId id="264" r:id="rId12"/>
    <p:sldId id="265" r:id="rId13"/>
    <p:sldId id="266" r:id="rId14"/>
    <p:sldId id="289" r:id="rId15"/>
    <p:sldId id="288" r:id="rId16"/>
    <p:sldId id="287" r:id="rId17"/>
    <p:sldId id="270" r:id="rId18"/>
    <p:sldId id="271" r:id="rId19"/>
    <p:sldId id="272" r:id="rId20"/>
    <p:sldId id="290" r:id="rId21"/>
    <p:sldId id="291"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x="7772400" cy="10058400"/>
  <p:notesSz cx="6858000" cy="9144000"/>
  <p:embeddedFontLst>
    <p:embeddedFont>
      <p:font typeface="Helvetica Neue" panose="02000503000000020004" pitchFamily="2" charset="0"/>
      <p:regular r:id="rId38"/>
      <p:bold r:id="rId39"/>
      <p:italic r:id="rId40"/>
      <p:boldItalic r:id="rId41"/>
    </p:embeddedFont>
    <p:embeddedFont>
      <p:font typeface="Open Sans" panose="020B0606030504020204" pitchFamily="34" charset="0"/>
      <p:regular r:id="rId42"/>
      <p:bold r:id="rId43"/>
      <p:italic r:id="rId44"/>
      <p:boldItalic r:id="rId45"/>
    </p:embeddedFont>
    <p:embeddedFont>
      <p:font typeface="Open Sans Light" panose="020B0306030504020204" pitchFamily="34" charset="0"/>
      <p:regular r:id="rId46"/>
      <p:bold r:id="rId47"/>
      <p:italic r:id="rId48"/>
      <p:boldItalic r:id="rId49"/>
    </p:embeddedFont>
    <p:embeddedFont>
      <p:font typeface="Source Code Pro" panose="020B0509030403020204" pitchFamily="49"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53"/>
  </p:normalViewPr>
  <p:slideViewPr>
    <p:cSldViewPr snapToGrid="0" snapToObjects="1">
      <p:cViewPr>
        <p:scale>
          <a:sx n="90" d="100"/>
          <a:sy n="90" d="100"/>
        </p:scale>
        <p:origin x="2664" y="-8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2.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font" Target="fonts/font16.fntdata"/><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font" Target="fonts/font14.fnt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6.xml"/><Relationship Id="rId41" Type="http://schemas.openxmlformats.org/officeDocument/2006/relationships/font" Target="fonts/font4.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12.fntdata"/><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7.fntdata"/><Relationship Id="rId52"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8d8c850c25_0_9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8d8c850c2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d8c850c25_0_9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d8c850c25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0983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8d8c850c25_0_10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3219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8d8c850c25_0_10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d8c850c25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6977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d8c850c25_0_12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8d8c850c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88695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57429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d8c850c25_0_1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d8c850c25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d8c850c25_0_3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d8c850c2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c7a96e589_1_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c7a96e589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8c7a96e589_1_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8c7a96e58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8c7a96e589_1_1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c7a96e589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8c7a96e589_1_2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8c7a96e589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c7a96e589_1_3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c7a96e589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c49221f98_6_1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c49221f98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8c28c705c4_0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g8c28c705c4_0_7: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8c28c705c4_0_17: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8c28c705c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8d8c850c25_0_13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8d8c850c2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8c49221f98_6_2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8c49221f98_6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c49221f98_6_2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c49221f98_6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64b864f3db_0_6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g64b864f3db_0_6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8c28c705c4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8c28c705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d8c850c25_0_8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d8c850c2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d8c850c25_0_5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d8c850c2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d8c850c25_0_6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d8c850c2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8d8c850c25_0_7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8d8c850c2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d8c850c25_0_6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d8c850c2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5.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2.xml"/><Relationship Id="rId1" Type="http://schemas.openxmlformats.org/officeDocument/2006/relationships/slideLayout" Target="../slideLayouts/slideLayout25.xml"/><Relationship Id="rId4" Type="http://schemas.openxmlformats.org/officeDocument/2006/relationships/hyperlink" Target="https://drive.google.com/file/d/1YdBZPpaIQvnD9NbgkeLMb5PeFtnhGGRP/view?usp=sharin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049275" y="8353850"/>
            <a:ext cx="1375200" cy="1375200"/>
          </a:xfrm>
          <a:prstGeom prst="rect">
            <a:avLst/>
          </a:prstGeom>
          <a:noFill/>
          <a:ln>
            <a:noFill/>
          </a:ln>
        </p:spPr>
      </p:pic>
      <p:pic>
        <p:nvPicPr>
          <p:cNvPr id="178" name="Google Shape;178;p51"/>
          <p:cNvPicPr preferRelativeResize="0"/>
          <p:nvPr/>
        </p:nvPicPr>
        <p:blipFill>
          <a:blip r:embed="rId4">
            <a:alphaModFix/>
          </a:blip>
          <a:stretch>
            <a:fillRect/>
          </a:stretch>
        </p:blipFill>
        <p:spPr>
          <a:xfrm>
            <a:off x="1146225" y="2111300"/>
            <a:ext cx="5479925" cy="5479925"/>
          </a:xfrm>
          <a:prstGeom prst="rect">
            <a:avLst/>
          </a:prstGeom>
          <a:noFill/>
          <a:ln>
            <a:noFill/>
          </a:ln>
        </p:spPr>
      </p:pic>
      <p:sp>
        <p:nvSpPr>
          <p:cNvPr id="179" name="Google Shape;179;p51"/>
          <p:cNvSpPr txBox="1">
            <a:spLocks noGrp="1"/>
          </p:cNvSpPr>
          <p:nvPr>
            <p:ph type="title" idx="4294967295"/>
          </p:nvPr>
        </p:nvSpPr>
        <p:spPr>
          <a:xfrm>
            <a:off x="264945" y="423371"/>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a:solidFill>
                  <a:srgbClr val="FFFFFF"/>
                </a:solidFill>
              </a:rPr>
              <a:t>Tech ABC Corp - HR Database</a:t>
            </a:r>
            <a:endParaRPr sz="4000">
              <a:solidFill>
                <a:srgbClr val="FFFFFF"/>
              </a:solidFill>
            </a:endParaRPr>
          </a:p>
          <a:p>
            <a:pPr marL="0" lvl="0" indent="0" algn="l" rtl="0">
              <a:spcBef>
                <a:spcPts val="0"/>
              </a:spcBef>
              <a:spcAft>
                <a:spcPts val="0"/>
              </a:spcAft>
              <a:buNone/>
            </a:pPr>
            <a:endParaRPr/>
          </a:p>
        </p:txBody>
      </p:sp>
      <p:sp>
        <p:nvSpPr>
          <p:cNvPr id="180" name="Google Shape;180;p51"/>
          <p:cNvSpPr txBox="1">
            <a:spLocks noGrp="1"/>
          </p:cNvSpPr>
          <p:nvPr>
            <p:ph type="title" idx="4294967295"/>
          </p:nvPr>
        </p:nvSpPr>
        <p:spPr>
          <a:xfrm>
            <a:off x="264945" y="107454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500" dirty="0">
                <a:solidFill>
                  <a:srgbClr val="FFFFFF"/>
                </a:solidFill>
              </a:rPr>
              <a:t>[Adrian Rodriguez 19/01/2022]</a:t>
            </a:r>
            <a:endParaRPr sz="2500" dirty="0">
              <a:solidFill>
                <a:srgbClr val="FFFFFF"/>
              </a:solidFill>
            </a:endParaRPr>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6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2: Relational Database Design</a:t>
            </a:r>
            <a:endParaRPr/>
          </a:p>
        </p:txBody>
      </p:sp>
      <p:sp>
        <p:nvSpPr>
          <p:cNvPr id="243" name="Google Shape;243;p61"/>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en" sz="1500">
                <a:solidFill>
                  <a:srgbClr val="525C65"/>
                </a:solidFill>
                <a:highlight>
                  <a:srgbClr val="FFFFFF"/>
                </a:highlight>
                <a:latin typeface="Open Sans"/>
                <a:ea typeface="Open Sans"/>
                <a:cs typeface="Open Sans"/>
                <a:sym typeface="Open Sans"/>
              </a:rPr>
              <a:t>This step is where you will go through the process of designing a new database for Tech ABC Corp's HR department. Using the </a:t>
            </a:r>
            <a:r>
              <a:rPr lang="en" sz="1500" u="sng">
                <a:solidFill>
                  <a:schemeClr val="hlink"/>
                </a:solidFill>
                <a:highlight>
                  <a:srgbClr val="FFFFFF"/>
                </a:highlight>
                <a:latin typeface="Open Sans"/>
                <a:ea typeface="Open Sans"/>
                <a:cs typeface="Open Sans"/>
                <a:sym typeface="Open Sans"/>
                <a:hlinkClick r:id="rId3"/>
              </a:rPr>
              <a:t>dataset</a:t>
            </a:r>
            <a:r>
              <a:rPr lang="en" sz="1500">
                <a:solidFill>
                  <a:srgbClr val="525C65"/>
                </a:solidFill>
                <a:highlight>
                  <a:srgbClr val="FFFFFF"/>
                </a:highlight>
                <a:latin typeface="Open Sans"/>
                <a:ea typeface="Open Sans"/>
                <a:cs typeface="Open Sans"/>
                <a:sym typeface="Open Sans"/>
              </a:rPr>
              <a:t> provided, along with the requirements gathered in step one, you are going to develop a relational database set to the 3NF.</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500">
                <a:solidFill>
                  <a:srgbClr val="525C65"/>
                </a:solidFill>
                <a:highlight>
                  <a:srgbClr val="FFFFFF"/>
                </a:highlight>
                <a:latin typeface="Open Sans"/>
                <a:ea typeface="Open Sans"/>
                <a:cs typeface="Open Sans"/>
                <a:sym typeface="Open Sans"/>
              </a:rPr>
              <a:t>Using Lucidchart, you will create 3 entity relationship diagrams (ERDs) to show how you developed the final design for your data.</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500">
                <a:solidFill>
                  <a:srgbClr val="525C65"/>
                </a:solidFill>
                <a:highlight>
                  <a:srgbClr val="FFFFFF"/>
                </a:highlight>
                <a:latin typeface="Open Sans"/>
                <a:ea typeface="Open Sans"/>
                <a:cs typeface="Open Sans"/>
                <a:sym typeface="Open Sans"/>
              </a:rPr>
              <a:t>You will submit a screenshot for each of the 3 ERDs you create. You will find detailed instructions for developing each of the ERDs over the next several pages.</a:t>
            </a:r>
            <a:endParaRPr sz="150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6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49" name="Google Shape;249;p62"/>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Conceptual</a:t>
            </a:r>
            <a:endParaRPr sz="1900" b="1" dirty="0">
              <a:latin typeface="Open Sans"/>
              <a:ea typeface="Open Sans"/>
              <a:cs typeface="Open Sans"/>
              <a:sym typeface="Open Sans"/>
            </a:endParaRPr>
          </a:p>
          <a:p>
            <a:pPr marL="0" lvl="0" indent="0" algn="l" rtl="0">
              <a:lnSpc>
                <a:spcPct val="170000"/>
              </a:lnSpc>
              <a:spcBef>
                <a:spcPts val="0"/>
              </a:spcBef>
              <a:spcAft>
                <a:spcPts val="0"/>
              </a:spcAft>
              <a:buNone/>
            </a:pPr>
            <a:endParaRPr sz="12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endParaRPr sz="1200" dirty="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1600"/>
              </a:spcAft>
              <a:buClr>
                <a:schemeClr val="dk1"/>
              </a:buClr>
              <a:buSzPts val="1100"/>
              <a:buFont typeface="Arial"/>
              <a:buNone/>
            </a:pPr>
            <a:endParaRPr sz="1900" dirty="0"/>
          </a:p>
        </p:txBody>
      </p:sp>
      <p:pic>
        <p:nvPicPr>
          <p:cNvPr id="3" name="Picture 2">
            <a:extLst>
              <a:ext uri="{FF2B5EF4-FFF2-40B4-BE49-F238E27FC236}">
                <a16:creationId xmlns:a16="http://schemas.microsoft.com/office/drawing/2014/main" id="{1B3191A9-61C5-5F42-9A76-B634228EF502}"/>
              </a:ext>
            </a:extLst>
          </p:cNvPr>
          <p:cNvPicPr>
            <a:picLocks noChangeAspect="1"/>
          </p:cNvPicPr>
          <p:nvPr/>
        </p:nvPicPr>
        <p:blipFill>
          <a:blip r:embed="rId3"/>
          <a:stretch>
            <a:fillRect/>
          </a:stretch>
        </p:blipFill>
        <p:spPr>
          <a:xfrm>
            <a:off x="374650" y="2914650"/>
            <a:ext cx="7023100" cy="4229100"/>
          </a:xfrm>
          <a:prstGeom prst="rect">
            <a:avLst/>
          </a:prstGeom>
        </p:spPr>
      </p:pic>
    </p:spTree>
    <p:extLst>
      <p:ext uri="{BB962C8B-B14F-4D97-AF65-F5344CB8AC3E}">
        <p14:creationId xmlns:p14="http://schemas.microsoft.com/office/powerpoint/2010/main" val="3918543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6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56" name="Google Shape;256;p63"/>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Logical</a:t>
            </a: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1600"/>
              </a:spcAft>
              <a:buNone/>
            </a:pPr>
            <a:endParaRPr sz="1900" dirty="0"/>
          </a:p>
        </p:txBody>
      </p:sp>
      <p:pic>
        <p:nvPicPr>
          <p:cNvPr id="2" name="Picture 1">
            <a:extLst>
              <a:ext uri="{FF2B5EF4-FFF2-40B4-BE49-F238E27FC236}">
                <a16:creationId xmlns:a16="http://schemas.microsoft.com/office/drawing/2014/main" id="{B88D8233-EF66-E94D-98E6-EDAA9AAE73A3}"/>
              </a:ext>
            </a:extLst>
          </p:cNvPr>
          <p:cNvPicPr>
            <a:picLocks noChangeAspect="1"/>
          </p:cNvPicPr>
          <p:nvPr/>
        </p:nvPicPr>
        <p:blipFill>
          <a:blip r:embed="rId3"/>
          <a:stretch>
            <a:fillRect/>
          </a:stretch>
        </p:blipFill>
        <p:spPr>
          <a:xfrm>
            <a:off x="0" y="2887803"/>
            <a:ext cx="7772400" cy="5257532"/>
          </a:xfrm>
          <a:prstGeom prst="rect">
            <a:avLst/>
          </a:prstGeom>
        </p:spPr>
      </p:pic>
    </p:spTree>
    <p:extLst>
      <p:ext uri="{BB962C8B-B14F-4D97-AF65-F5344CB8AC3E}">
        <p14:creationId xmlns:p14="http://schemas.microsoft.com/office/powerpoint/2010/main" val="4125062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6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63" name="Google Shape;263;p64"/>
          <p:cNvSpPr txBox="1">
            <a:spLocks noGrp="1"/>
          </p:cNvSpPr>
          <p:nvPr>
            <p:ph type="body" idx="1"/>
          </p:nvPr>
        </p:nvSpPr>
        <p:spPr>
          <a:xfrm>
            <a:off x="264950" y="1990174"/>
            <a:ext cx="7242600" cy="824744"/>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Physical</a:t>
            </a:r>
            <a:endParaRPr sz="1900" b="1" dirty="0">
              <a:latin typeface="Open Sans"/>
              <a:ea typeface="Open Sans"/>
              <a:cs typeface="Open Sans"/>
              <a:sym typeface="Open Sans"/>
            </a:endParaRPr>
          </a:p>
          <a:p>
            <a:pPr marL="457200" lvl="0" indent="0" algn="l" rtl="0">
              <a:spcBef>
                <a:spcPts val="0"/>
              </a:spcBef>
              <a:spcAft>
                <a:spcPts val="1600"/>
              </a:spcAft>
              <a:buNone/>
            </a:pPr>
            <a:endParaRPr sz="1500" dirty="0">
              <a:solidFill>
                <a:srgbClr val="525C65"/>
              </a:solidFill>
              <a:highlight>
                <a:srgbClr val="FFFFFF"/>
              </a:highlight>
              <a:latin typeface="Open Sans"/>
              <a:ea typeface="Open Sans"/>
              <a:cs typeface="Open Sans"/>
              <a:sym typeface="Open Sans"/>
            </a:endParaRPr>
          </a:p>
        </p:txBody>
      </p:sp>
      <p:pic>
        <p:nvPicPr>
          <p:cNvPr id="2" name="Picture 1">
            <a:extLst>
              <a:ext uri="{FF2B5EF4-FFF2-40B4-BE49-F238E27FC236}">
                <a16:creationId xmlns:a16="http://schemas.microsoft.com/office/drawing/2014/main" id="{F552C402-96F9-4C4B-816E-0DE2450588CA}"/>
              </a:ext>
            </a:extLst>
          </p:cNvPr>
          <p:cNvPicPr>
            <a:picLocks noChangeAspect="1"/>
          </p:cNvPicPr>
          <p:nvPr/>
        </p:nvPicPr>
        <p:blipFill>
          <a:blip r:embed="rId3"/>
          <a:stretch>
            <a:fillRect/>
          </a:stretch>
        </p:blipFill>
        <p:spPr>
          <a:xfrm>
            <a:off x="0" y="2680920"/>
            <a:ext cx="7772400" cy="5055148"/>
          </a:xfrm>
          <a:prstGeom prst="rect">
            <a:avLst/>
          </a:prstGeom>
        </p:spPr>
      </p:pic>
    </p:spTree>
    <p:extLst>
      <p:ext uri="{BB962C8B-B14F-4D97-AF65-F5344CB8AC3E}">
        <p14:creationId xmlns:p14="http://schemas.microsoft.com/office/powerpoint/2010/main" val="989722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Create A Physical Database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3: Create A Physical Database</a:t>
            </a:r>
            <a:endParaRPr/>
          </a:p>
        </p:txBody>
      </p:sp>
      <p:sp>
        <p:nvSpPr>
          <p:cNvPr id="276" name="Google Shape;276;p66"/>
          <p:cNvSpPr txBox="1">
            <a:spLocks noGrp="1"/>
          </p:cNvSpPr>
          <p:nvPr>
            <p:ph type="body" idx="1"/>
          </p:nvPr>
        </p:nvSpPr>
        <p:spPr>
          <a:xfrm>
            <a:off x="264895" y="2381604"/>
            <a:ext cx="7242600" cy="6239700"/>
          </a:xfrm>
          <a:prstGeom prst="rect">
            <a:avLst/>
          </a:prstGeom>
        </p:spPr>
        <p:txBody>
          <a:bodyPr spcFirstLastPara="1" wrap="square" lIns="91425" tIns="91425" rIns="91425" bIns="91425" anchor="t" anchorCtr="0">
            <a:noAutofit/>
          </a:bodyPr>
          <a:lstStyle/>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In this step, you will be turning your database model into a physical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110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You will:</a:t>
            </a:r>
            <a:endParaRPr sz="1550" b="1">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110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Create the database using SQL DDL commands</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Load the data into your database, utilizing flat file ETL</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Answer a series of questions using CRUD SQL commands to demonstrate your database was created and populated correctly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Submission</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 this step, you will need to submit SQL files containing all DDL SQL scripts used to create the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 will also have to submit screenshots showing CRUD commands, along with results for each of the questions found in the starter template.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Hints</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Your DDL script will be graded by running the code you submit. Please ensure your SQL code runs properly!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After running CRUD commands like update, insert, or delete, run a </a:t>
            </a:r>
            <a:r>
              <a:rPr lang="en" sz="1550">
                <a:solidFill>
                  <a:srgbClr val="525C65"/>
                </a:solidFill>
                <a:highlight>
                  <a:srgbClr val="FFFFFF"/>
                </a:highlight>
                <a:latin typeface="Source Code Pro"/>
                <a:ea typeface="Source Code Pro"/>
                <a:cs typeface="Source Code Pro"/>
                <a:sym typeface="Source Code Pro"/>
              </a:rPr>
              <a:t>SELECT*</a:t>
            </a:r>
            <a:r>
              <a:rPr lang="en" sz="1550">
                <a:solidFill>
                  <a:srgbClr val="525C65"/>
                </a:solidFill>
                <a:highlight>
                  <a:srgbClr val="FFFFFF"/>
                </a:highlight>
                <a:latin typeface="Open Sans"/>
                <a:ea typeface="Open Sans"/>
                <a:cs typeface="Open Sans"/>
                <a:sym typeface="Open Sans"/>
              </a:rPr>
              <a:t> command on the affected table, so the reviewer can see the results of the command.</a:t>
            </a:r>
            <a:endParaRPr sz="105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a:solidFill>
                <a:srgbClr val="525C65"/>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DDL</a:t>
            </a:r>
            <a:endParaRPr/>
          </a:p>
        </p:txBody>
      </p:sp>
      <p:sp>
        <p:nvSpPr>
          <p:cNvPr id="282" name="Google Shape;282;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dirty="0"/>
              <a:t>Create a DDL SQL script capable of building the database you designed in Step 2</a:t>
            </a:r>
            <a:endParaRPr sz="1900" dirty="0"/>
          </a:p>
          <a:p>
            <a:pPr marL="457200" lvl="0" indent="0" algn="l" rtl="0">
              <a:spcBef>
                <a:spcPts val="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lang="en-GB" sz="1900" dirty="0"/>
          </a:p>
          <a:p>
            <a:pPr marL="457200" lvl="0" indent="0" algn="l" rtl="0">
              <a:spcBef>
                <a:spcPts val="1600"/>
              </a:spcBef>
              <a:spcAft>
                <a:spcPts val="1600"/>
              </a:spcAft>
              <a:buNone/>
            </a:pPr>
            <a:endParaRPr lang="en-GB"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8FB4AC8B-4684-3C4F-B082-C6C6DF0CDADB}"/>
              </a:ext>
            </a:extLst>
          </p:cNvPr>
          <p:cNvPicPr>
            <a:picLocks noChangeAspect="1"/>
          </p:cNvPicPr>
          <p:nvPr/>
        </p:nvPicPr>
        <p:blipFill>
          <a:blip r:embed="rId3"/>
          <a:stretch>
            <a:fillRect/>
          </a:stretch>
        </p:blipFill>
        <p:spPr>
          <a:xfrm>
            <a:off x="723900" y="3208515"/>
            <a:ext cx="6070600" cy="513039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DDL</a:t>
            </a:r>
            <a:endParaRPr/>
          </a:p>
        </p:txBody>
      </p:sp>
      <p:sp>
        <p:nvSpPr>
          <p:cNvPr id="282" name="Google Shape;282;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dirty="0"/>
              <a:t>Create a DDL SQL script capable of building the database you designed in Step 2</a:t>
            </a:r>
            <a:endParaRPr sz="1900" dirty="0"/>
          </a:p>
          <a:p>
            <a:pPr marL="457200" lvl="0" indent="0" algn="l" rtl="0">
              <a:spcBef>
                <a:spcPts val="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lang="en-GB" sz="1900" dirty="0"/>
          </a:p>
          <a:p>
            <a:pPr marL="457200" lvl="0" indent="0" algn="l" rtl="0">
              <a:spcBef>
                <a:spcPts val="1600"/>
              </a:spcBef>
              <a:spcAft>
                <a:spcPts val="1600"/>
              </a:spcAft>
              <a:buNone/>
            </a:pPr>
            <a:endParaRPr lang="en-GB"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B6F700B5-AB0C-8547-B838-C15440432DC4}"/>
              </a:ext>
            </a:extLst>
          </p:cNvPr>
          <p:cNvPicPr>
            <a:picLocks noChangeAspect="1"/>
          </p:cNvPicPr>
          <p:nvPr/>
        </p:nvPicPr>
        <p:blipFill>
          <a:blip r:embed="rId3"/>
          <a:stretch>
            <a:fillRect/>
          </a:stretch>
        </p:blipFill>
        <p:spPr>
          <a:xfrm>
            <a:off x="328870" y="3457574"/>
            <a:ext cx="7114659" cy="6185149"/>
          </a:xfrm>
          <a:prstGeom prst="rect">
            <a:avLst/>
          </a:prstGeom>
        </p:spPr>
      </p:pic>
    </p:spTree>
    <p:extLst>
      <p:ext uri="{BB962C8B-B14F-4D97-AF65-F5344CB8AC3E}">
        <p14:creationId xmlns:p14="http://schemas.microsoft.com/office/powerpoint/2010/main" val="2720455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DDL</a:t>
            </a:r>
            <a:endParaRPr/>
          </a:p>
        </p:txBody>
      </p:sp>
      <p:sp>
        <p:nvSpPr>
          <p:cNvPr id="282" name="Google Shape;282;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dirty="0"/>
              <a:t>Create a DDL SQL script capable of building the database you designed in Step 2</a:t>
            </a:r>
            <a:endParaRPr sz="1900" dirty="0"/>
          </a:p>
          <a:p>
            <a:pPr marL="457200" lvl="0" indent="0" algn="l" rtl="0">
              <a:spcBef>
                <a:spcPts val="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lang="en-GB" sz="1900" dirty="0"/>
          </a:p>
          <a:p>
            <a:pPr marL="457200" lvl="0" indent="0" algn="l" rtl="0">
              <a:spcBef>
                <a:spcPts val="1600"/>
              </a:spcBef>
              <a:spcAft>
                <a:spcPts val="1600"/>
              </a:spcAft>
              <a:buNone/>
            </a:pPr>
            <a:endParaRPr lang="en-GB" sz="1900" dirty="0"/>
          </a:p>
          <a:p>
            <a:pPr marL="457200" lvl="0" indent="0" algn="l" rtl="0">
              <a:spcBef>
                <a:spcPts val="1600"/>
              </a:spcBef>
              <a:spcAft>
                <a:spcPts val="1600"/>
              </a:spcAft>
              <a:buNone/>
            </a:pPr>
            <a:endParaRPr sz="1900" dirty="0"/>
          </a:p>
        </p:txBody>
      </p:sp>
      <p:pic>
        <p:nvPicPr>
          <p:cNvPr id="4" name="Picture 3">
            <a:extLst>
              <a:ext uri="{FF2B5EF4-FFF2-40B4-BE49-F238E27FC236}">
                <a16:creationId xmlns:a16="http://schemas.microsoft.com/office/drawing/2014/main" id="{CD994A27-BF76-F740-8F48-397CACFC1FB4}"/>
              </a:ext>
            </a:extLst>
          </p:cNvPr>
          <p:cNvPicPr>
            <a:picLocks noChangeAspect="1"/>
          </p:cNvPicPr>
          <p:nvPr/>
        </p:nvPicPr>
        <p:blipFill>
          <a:blip r:embed="rId3"/>
          <a:stretch>
            <a:fillRect/>
          </a:stretch>
        </p:blipFill>
        <p:spPr>
          <a:xfrm>
            <a:off x="457200" y="3191214"/>
            <a:ext cx="6858000" cy="5962022"/>
          </a:xfrm>
          <a:prstGeom prst="rect">
            <a:avLst/>
          </a:prstGeom>
        </p:spPr>
      </p:pic>
      <p:pic>
        <p:nvPicPr>
          <p:cNvPr id="5" name="Picture 4">
            <a:extLst>
              <a:ext uri="{FF2B5EF4-FFF2-40B4-BE49-F238E27FC236}">
                <a16:creationId xmlns:a16="http://schemas.microsoft.com/office/drawing/2014/main" id="{E7D5A353-4A9A-A04F-AEF0-5C6B28619C7E}"/>
              </a:ext>
            </a:extLst>
          </p:cNvPr>
          <p:cNvPicPr>
            <a:picLocks noChangeAspect="1"/>
          </p:cNvPicPr>
          <p:nvPr/>
        </p:nvPicPr>
        <p:blipFill>
          <a:blip r:embed="rId4"/>
          <a:stretch>
            <a:fillRect/>
          </a:stretch>
        </p:blipFill>
        <p:spPr>
          <a:xfrm>
            <a:off x="457200" y="9123278"/>
            <a:ext cx="6858000" cy="892305"/>
          </a:xfrm>
          <a:prstGeom prst="rect">
            <a:avLst/>
          </a:prstGeom>
        </p:spPr>
      </p:pic>
    </p:spTree>
    <p:extLst>
      <p:ext uri="{BB962C8B-B14F-4D97-AF65-F5344CB8AC3E}">
        <p14:creationId xmlns:p14="http://schemas.microsoft.com/office/powerpoint/2010/main" val="3418265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6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89" name="Google Shape;289;p68"/>
          <p:cNvSpPr txBox="1">
            <a:spLocks noGrp="1"/>
          </p:cNvSpPr>
          <p:nvPr>
            <p:ph type="body" idx="1"/>
          </p:nvPr>
        </p:nvSpPr>
        <p:spPr>
          <a:xfrm>
            <a:off x="264950" y="21568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1: Return a list of employees with Job Titles and Department Names</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dirty="0">
                <a:solidFill>
                  <a:srgbClr val="525C65"/>
                </a:solidFill>
                <a:highlight>
                  <a:schemeClr val="lt1"/>
                </a:highlight>
                <a:latin typeface="Open Sans"/>
                <a:ea typeface="Open Sans"/>
                <a:cs typeface="Open Sans"/>
                <a:sym typeface="Open Sans"/>
              </a:rPr>
              <a:t>    </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2" name="Picture 1">
            <a:extLst>
              <a:ext uri="{FF2B5EF4-FFF2-40B4-BE49-F238E27FC236}">
                <a16:creationId xmlns:a16="http://schemas.microsoft.com/office/drawing/2014/main" id="{C2EC3442-0686-0047-8746-8FDA5EB7077B}"/>
              </a:ext>
            </a:extLst>
          </p:cNvPr>
          <p:cNvPicPr>
            <a:picLocks noChangeAspect="1"/>
          </p:cNvPicPr>
          <p:nvPr/>
        </p:nvPicPr>
        <p:blipFill>
          <a:blip r:embed="rId3"/>
          <a:stretch>
            <a:fillRect/>
          </a:stretch>
        </p:blipFill>
        <p:spPr>
          <a:xfrm>
            <a:off x="264849" y="3779008"/>
            <a:ext cx="7341577" cy="331782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5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Business Scenario</a:t>
            </a:r>
            <a:endParaRPr/>
          </a:p>
        </p:txBody>
      </p:sp>
      <p:sp>
        <p:nvSpPr>
          <p:cNvPr id="194" name="Google Shape;194;p53"/>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marR="241300" lvl="0" indent="0" algn="l" rtl="0">
              <a:lnSpc>
                <a:spcPct val="170000"/>
              </a:lnSpc>
              <a:spcBef>
                <a:spcPts val="0"/>
              </a:spcBef>
              <a:spcAft>
                <a:spcPts val="0"/>
              </a:spcAft>
              <a:buClr>
                <a:schemeClr val="dk1"/>
              </a:buClr>
              <a:buSzPts val="1100"/>
              <a:buFont typeface="Arial"/>
              <a:buNone/>
            </a:pPr>
            <a:r>
              <a:rPr lang="en" sz="1350" b="1">
                <a:solidFill>
                  <a:srgbClr val="2E3D49"/>
                </a:solidFill>
                <a:highlight>
                  <a:srgbClr val="FFFFFF"/>
                </a:highlight>
                <a:latin typeface="Open Sans"/>
                <a:ea typeface="Open Sans"/>
                <a:cs typeface="Open Sans"/>
                <a:sym typeface="Open Sans"/>
              </a:rPr>
              <a:t>  </a:t>
            </a:r>
            <a:r>
              <a:rPr lang="en" sz="1500" b="1">
                <a:solidFill>
                  <a:srgbClr val="2E3D49"/>
                </a:solidFill>
                <a:highlight>
                  <a:srgbClr val="FFFFFF"/>
                </a:highlight>
                <a:latin typeface="Open Sans"/>
                <a:ea typeface="Open Sans"/>
                <a:cs typeface="Open Sans"/>
                <a:sym typeface="Open Sans"/>
              </a:rPr>
              <a:t>   Business requirement</a:t>
            </a:r>
            <a:endParaRPr sz="1500" b="1">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400"/>
              </a:spcBef>
              <a:spcAft>
                <a:spcPts val="0"/>
              </a:spcAft>
              <a:buClr>
                <a:schemeClr val="dk1"/>
              </a:buClr>
              <a:buSzPts val="1100"/>
              <a:buFont typeface="Arial"/>
              <a:buNone/>
            </a:pPr>
            <a:r>
              <a:rPr lang="en" sz="1300">
                <a:solidFill>
                  <a:srgbClr val="525C65"/>
                </a:solidFill>
                <a:highlight>
                  <a:srgbClr val="FFFFFF"/>
                </a:highlight>
                <a:latin typeface="Open Sans"/>
                <a:ea typeface="Open Sans"/>
                <a:cs typeface="Open Sans"/>
                <a:sym typeface="Open Sans"/>
              </a:rPr>
              <a:t>Tech ABC Corp saw explosive growth with a sudden appearance onto the gaming scene with their new AI-powered video game console. As a result, they have gone from a small 10 person operation to 200 employees and 5 locations in under a year. HR is having trouble keeping up with the growth, since they are still maintaining employee information in a spreadsheet. While that worked for ten employees, it has becoming increasingly cumbersome to manage as the company expands.</a:t>
            </a: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a:solidFill>
                  <a:srgbClr val="525C65"/>
                </a:solidFill>
                <a:highlight>
                  <a:srgbClr val="FFFFFF"/>
                </a:highlight>
                <a:latin typeface="Open Sans"/>
                <a:ea typeface="Open Sans"/>
                <a:cs typeface="Open Sans"/>
                <a:sym typeface="Open Sans"/>
              </a:rPr>
              <a:t>As such, the HR department has tasked you, as the new data architect, to design and build a database capable of managing their employee information.</a:t>
            </a: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2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a:solidFill>
                  <a:srgbClr val="2E3D49"/>
                </a:solidFill>
                <a:highlight>
                  <a:srgbClr val="FFFFFF"/>
                </a:highlight>
                <a:latin typeface="Open Sans"/>
                <a:ea typeface="Open Sans"/>
                <a:cs typeface="Open Sans"/>
                <a:sym typeface="Open Sans"/>
              </a:rPr>
              <a:t>Dataset</a:t>
            </a:r>
            <a:endParaRPr sz="1500" b="1">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a:solidFill>
                  <a:srgbClr val="525C65"/>
                </a:solidFill>
                <a:highlight>
                  <a:srgbClr val="FFFFFF"/>
                </a:highlight>
                <a:latin typeface="Open Sans"/>
                <a:ea typeface="Open Sans"/>
                <a:cs typeface="Open Sans"/>
                <a:sym typeface="Open Sans"/>
              </a:rPr>
              <a:t>The </a:t>
            </a:r>
            <a:r>
              <a:rPr lang="en" sz="1300" u="sng">
                <a:solidFill>
                  <a:schemeClr val="hlink"/>
                </a:solidFill>
                <a:highlight>
                  <a:srgbClr val="FFFFFF"/>
                </a:highlight>
                <a:latin typeface="Open Sans"/>
                <a:ea typeface="Open Sans"/>
                <a:cs typeface="Open Sans"/>
                <a:sym typeface="Open Sans"/>
                <a:hlinkClick r:id="rId3"/>
              </a:rPr>
              <a:t>HR dataset</a:t>
            </a:r>
            <a:r>
              <a:rPr lang="en" sz="1300">
                <a:solidFill>
                  <a:srgbClr val="525C65"/>
                </a:solidFill>
                <a:highlight>
                  <a:srgbClr val="FFFFFF"/>
                </a:highlight>
                <a:latin typeface="Open Sans"/>
                <a:ea typeface="Open Sans"/>
                <a:cs typeface="Open Sans"/>
                <a:sym typeface="Open Sans"/>
              </a:rPr>
              <a:t> you will be working with is an Excel workbook which consists of 206 records, with eleven columns. The data is in human readable format, and has not been normalized at all. The data lists the names of employees at Tech ABC Corp as well as information such as job title, department, manager's name, hire date, start date, end date, work location, and salary.</a:t>
            </a: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a:solidFill>
                  <a:srgbClr val="2E3D49"/>
                </a:solidFill>
                <a:highlight>
                  <a:schemeClr val="lt1"/>
                </a:highlight>
                <a:latin typeface="Open Sans"/>
                <a:ea typeface="Open Sans"/>
                <a:cs typeface="Open Sans"/>
                <a:sym typeface="Open Sans"/>
              </a:rPr>
              <a:t>IT Department Best Practices</a:t>
            </a:r>
            <a:endParaRPr sz="1500" b="1">
              <a:solidFill>
                <a:srgbClr val="2E3D49"/>
              </a:solidFill>
              <a:highlight>
                <a:schemeClr val="lt1"/>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a:solidFill>
                  <a:srgbClr val="525C65"/>
                </a:solidFill>
                <a:highlight>
                  <a:schemeClr val="lt1"/>
                </a:highlight>
                <a:latin typeface="Open Sans"/>
                <a:ea typeface="Open Sans"/>
                <a:cs typeface="Open Sans"/>
                <a:sym typeface="Open Sans"/>
              </a:rPr>
              <a:t>The IT Department has certain Best Practices policies for databases you should follow, as detailed in the </a:t>
            </a:r>
            <a:r>
              <a:rPr lang="en" sz="1300" u="sng">
                <a:solidFill>
                  <a:schemeClr val="hlink"/>
                </a:solidFill>
                <a:highlight>
                  <a:schemeClr val="lt1"/>
                </a:highlight>
                <a:latin typeface="Open Sans"/>
                <a:ea typeface="Open Sans"/>
                <a:cs typeface="Open Sans"/>
                <a:sym typeface="Open Sans"/>
                <a:hlinkClick r:id="rId4"/>
              </a:rPr>
              <a:t>Best Practices document</a:t>
            </a:r>
            <a:r>
              <a:rPr lang="en" sz="1300">
                <a:solidFill>
                  <a:srgbClr val="525C65"/>
                </a:solidFill>
                <a:highlight>
                  <a:schemeClr val="lt1"/>
                </a:highlight>
                <a:latin typeface="Open Sans"/>
                <a:ea typeface="Open Sans"/>
                <a:cs typeface="Open Sans"/>
                <a:sym typeface="Open Sans"/>
              </a:rPr>
              <a:t>.</a:t>
            </a:r>
            <a:endParaRPr sz="130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6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96" name="Google Shape;296;p69"/>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2: Insert Web Programmer as a new job title</a:t>
            </a:r>
            <a:endParaRPr sz="1900" b="1" dirty="0">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317E74A7-0A86-824E-B9D7-EFB2BF90C802}"/>
              </a:ext>
            </a:extLst>
          </p:cNvPr>
          <p:cNvPicPr>
            <a:picLocks noChangeAspect="1"/>
          </p:cNvPicPr>
          <p:nvPr/>
        </p:nvPicPr>
        <p:blipFill>
          <a:blip r:embed="rId3"/>
          <a:stretch>
            <a:fillRect/>
          </a:stretch>
        </p:blipFill>
        <p:spPr>
          <a:xfrm>
            <a:off x="264850" y="3776543"/>
            <a:ext cx="7094900" cy="243318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7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03" name="Google Shape;303;p70"/>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3: Correct the job title from web programmer to web developer</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2" name="Picture 1">
            <a:extLst>
              <a:ext uri="{FF2B5EF4-FFF2-40B4-BE49-F238E27FC236}">
                <a16:creationId xmlns:a16="http://schemas.microsoft.com/office/drawing/2014/main" id="{F04C7A96-8862-E64F-802D-AA8E8F124717}"/>
              </a:ext>
            </a:extLst>
          </p:cNvPr>
          <p:cNvPicPr>
            <a:picLocks noChangeAspect="1"/>
          </p:cNvPicPr>
          <p:nvPr/>
        </p:nvPicPr>
        <p:blipFill>
          <a:blip r:embed="rId3"/>
          <a:stretch>
            <a:fillRect/>
          </a:stretch>
        </p:blipFill>
        <p:spPr>
          <a:xfrm>
            <a:off x="512928" y="3892359"/>
            <a:ext cx="6890334" cy="267221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7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0" name="Google Shape;310;p71"/>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4: Delete the job title Web Developer from the database</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2" name="Picture 1">
            <a:extLst>
              <a:ext uri="{FF2B5EF4-FFF2-40B4-BE49-F238E27FC236}">
                <a16:creationId xmlns:a16="http://schemas.microsoft.com/office/drawing/2014/main" id="{94878E4E-1511-AF40-8298-20E5C0CC2B63}"/>
              </a:ext>
            </a:extLst>
          </p:cNvPr>
          <p:cNvPicPr>
            <a:picLocks noChangeAspect="1"/>
          </p:cNvPicPr>
          <p:nvPr/>
        </p:nvPicPr>
        <p:blipFill>
          <a:blip r:embed="rId3"/>
          <a:stretch>
            <a:fillRect/>
          </a:stretch>
        </p:blipFill>
        <p:spPr>
          <a:xfrm>
            <a:off x="264849" y="3837106"/>
            <a:ext cx="7017835" cy="301407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7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7" name="Google Shape;317;p72"/>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5: How many employees are in each department?</a:t>
            </a: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2" name="Picture 1">
            <a:extLst>
              <a:ext uri="{FF2B5EF4-FFF2-40B4-BE49-F238E27FC236}">
                <a16:creationId xmlns:a16="http://schemas.microsoft.com/office/drawing/2014/main" id="{784770E9-0414-D447-8575-BE001C3DDEA7}"/>
              </a:ext>
            </a:extLst>
          </p:cNvPr>
          <p:cNvPicPr>
            <a:picLocks noChangeAspect="1"/>
          </p:cNvPicPr>
          <p:nvPr/>
        </p:nvPicPr>
        <p:blipFill>
          <a:blip r:embed="rId3"/>
          <a:stretch>
            <a:fillRect/>
          </a:stretch>
        </p:blipFill>
        <p:spPr>
          <a:xfrm>
            <a:off x="444260" y="4023150"/>
            <a:ext cx="6883879" cy="240494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7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24" name="Google Shape;324;p73"/>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6: Write a query that returns current and past jobs (include employee name, job title, department, manager name, start and end date for position) for employee Toni </a:t>
            </a:r>
            <a:r>
              <a:rPr lang="en" sz="1900" b="1" dirty="0" err="1">
                <a:latin typeface="Open Sans"/>
                <a:ea typeface="Open Sans"/>
                <a:cs typeface="Open Sans"/>
                <a:sym typeface="Open Sans"/>
              </a:rPr>
              <a:t>Lembeck</a:t>
            </a:r>
            <a:r>
              <a:rPr lang="en" sz="1900" b="1" dirty="0">
                <a:latin typeface="Open Sans"/>
                <a:ea typeface="Open Sans"/>
                <a:cs typeface="Open Sans"/>
                <a:sym typeface="Open Sans"/>
              </a:rPr>
              <a:t>.</a:t>
            </a:r>
          </a:p>
          <a:p>
            <a:pPr marL="457200" lvl="0" indent="-349250" algn="l" rtl="0">
              <a:spcBef>
                <a:spcPts val="1600"/>
              </a:spcBef>
              <a:spcAft>
                <a:spcPts val="0"/>
              </a:spcAft>
              <a:buSzPts val="1900"/>
              <a:buFont typeface="Open Sans"/>
              <a:buChar char="●"/>
            </a:pPr>
            <a:endParaRPr lang="en" sz="1900" b="1" dirty="0">
              <a:latin typeface="Open Sans"/>
              <a:ea typeface="Open Sans"/>
              <a:cs typeface="Open Sans"/>
              <a:sym typeface="Open Sans"/>
            </a:endParaRPr>
          </a:p>
          <a:p>
            <a:pPr marL="457200" lvl="0" indent="-349250" algn="l" rtl="0">
              <a:spcBef>
                <a:spcPts val="1600"/>
              </a:spcBef>
              <a:spcAft>
                <a:spcPts val="0"/>
              </a:spcAft>
              <a:buSzPts val="1900"/>
              <a:buFont typeface="Open Sans"/>
              <a:buChar char="●"/>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2" name="Picture 1">
            <a:extLst>
              <a:ext uri="{FF2B5EF4-FFF2-40B4-BE49-F238E27FC236}">
                <a16:creationId xmlns:a16="http://schemas.microsoft.com/office/drawing/2014/main" id="{883396A1-7CF6-2441-93D7-37B5F48FC866}"/>
              </a:ext>
            </a:extLst>
          </p:cNvPr>
          <p:cNvPicPr>
            <a:picLocks noChangeAspect="1"/>
          </p:cNvPicPr>
          <p:nvPr/>
        </p:nvPicPr>
        <p:blipFill>
          <a:blip r:embed="rId3"/>
          <a:stretch>
            <a:fillRect/>
          </a:stretch>
        </p:blipFill>
        <p:spPr>
          <a:xfrm>
            <a:off x="423175" y="4413250"/>
            <a:ext cx="7093820" cy="161906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7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31" name="Google Shape;331;p74"/>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Question 7: Describe how you would apply table security to restrict access to employee salaries using an SQL server.</a:t>
            </a:r>
          </a:p>
          <a:p>
            <a:pPr marL="457200" lvl="0" indent="-349250" algn="l" rtl="0">
              <a:spcBef>
                <a:spcPts val="0"/>
              </a:spcBef>
              <a:spcAft>
                <a:spcPts val="0"/>
              </a:spcAft>
              <a:buSzPts val="1900"/>
              <a:buFont typeface="Open Sans"/>
              <a:buChar char="●"/>
            </a:pPr>
            <a:endParaRPr lang="en" sz="1900" b="1" dirty="0">
              <a:latin typeface="Open Sans"/>
              <a:ea typeface="Open Sans"/>
              <a:cs typeface="Open Sans"/>
              <a:sym typeface="Open Sans"/>
            </a:endParaRPr>
          </a:p>
          <a:p>
            <a:pPr marL="107950" lvl="0" indent="0" algn="l" rtl="0">
              <a:spcBef>
                <a:spcPts val="0"/>
              </a:spcBef>
              <a:spcAft>
                <a:spcPts val="0"/>
              </a:spcAft>
              <a:buSzPts val="1900"/>
              <a:buNone/>
            </a:pPr>
            <a:r>
              <a:rPr lang="en" sz="1900" b="1" dirty="0">
                <a:latin typeface="Open Sans"/>
                <a:ea typeface="Open Sans"/>
                <a:cs typeface="Open Sans"/>
                <a:sym typeface="Open Sans"/>
              </a:rPr>
              <a:t>    I would apply row-level security to the Salary table. Creating a new role (aka group) for management and HR department and granting access to the salary table only to that group.</a:t>
            </a: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35"/>
        <p:cNvGrpSpPr/>
        <p:nvPr/>
      </p:nvGrpSpPr>
      <p:grpSpPr>
        <a:xfrm>
          <a:off x="0" y="0"/>
          <a:ext cx="0" cy="0"/>
          <a:chOff x="0" y="0"/>
          <a:chExt cx="0" cy="0"/>
        </a:xfrm>
      </p:grpSpPr>
      <p:sp>
        <p:nvSpPr>
          <p:cNvPr id="336" name="Google Shape;336;p7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Above and Beyond (optional)</a:t>
            </a:r>
            <a:endParaRPr sz="3000">
              <a:solidFill>
                <a:srgbClr val="FFFFFF"/>
              </a:solidFill>
              <a:latin typeface="Open Sans"/>
              <a:ea typeface="Open Sans"/>
              <a:cs typeface="Open Sans"/>
              <a:sym typeface="Open Sans"/>
            </a:endParaRPr>
          </a:p>
        </p:txBody>
      </p:sp>
      <p:sp>
        <p:nvSpPr>
          <p:cNvPr id="337" name="Google Shape;337;p7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7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4: Above and Beyond</a:t>
            </a:r>
            <a:endParaRPr/>
          </a:p>
        </p:txBody>
      </p:sp>
      <p:sp>
        <p:nvSpPr>
          <p:cNvPr id="343" name="Google Shape;343;p76"/>
          <p:cNvSpPr txBox="1">
            <a:spLocks noGrp="1"/>
          </p:cNvSpPr>
          <p:nvPr>
            <p:ph type="body" idx="1"/>
          </p:nvPr>
        </p:nvSpPr>
        <p:spPr>
          <a:xfrm>
            <a:off x="264945" y="20251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t>This last step is called Above and Beyond. In this step, I have proposed 3 challenges for you to complete, which are above and beyond the scope of the project. This is a chance to flex your coding muscles and show everyone how good you really are.</a:t>
            </a:r>
            <a:endParaRPr sz="2200"/>
          </a:p>
          <a:p>
            <a:pPr marL="0" lvl="0" indent="0" algn="l" rtl="0">
              <a:spcBef>
                <a:spcPts val="1600"/>
              </a:spcBef>
              <a:spcAft>
                <a:spcPts val="0"/>
              </a:spcAft>
              <a:buClr>
                <a:schemeClr val="dk1"/>
              </a:buClr>
              <a:buSzPts val="1100"/>
              <a:buFont typeface="Arial"/>
              <a:buNone/>
            </a:pPr>
            <a:r>
              <a:rPr lang="en" sz="2200"/>
              <a:t>These challenge steps will bring your project even more in line with a real-world project, as these are the kind of “finishing touches” that will make your database more usable. Imagine building a car without air conditioning or turn signals. Sure, it will work, but who would want to drive it.</a:t>
            </a:r>
            <a:endParaRPr sz="2200"/>
          </a:p>
          <a:p>
            <a:pPr marL="0" lvl="0" indent="0" algn="l" rtl="0">
              <a:spcBef>
                <a:spcPts val="1600"/>
              </a:spcBef>
              <a:spcAft>
                <a:spcPts val="0"/>
              </a:spcAft>
              <a:buClr>
                <a:schemeClr val="dk1"/>
              </a:buClr>
              <a:buSzPts val="1100"/>
              <a:buFont typeface="Arial"/>
              <a:buNone/>
            </a:pPr>
            <a:r>
              <a:rPr lang="en" sz="2200"/>
              <a:t>I encourage you to take on these challenges in this course and any future courses you take. I designed these challenges to be a challenge to your current abilities, but I ensured they are not an unattainable challenge. Remember, these challenges are completely optional - you can pass the project by doing none of them, or just some of them, but I encourage you to at least attempt them!</a:t>
            </a:r>
            <a:endParaRPr sz="2200"/>
          </a:p>
          <a:p>
            <a:pPr marL="0" lvl="0" indent="0" algn="l" rtl="0">
              <a:spcBef>
                <a:spcPts val="1600"/>
              </a:spcBef>
              <a:spcAft>
                <a:spcPts val="1600"/>
              </a:spcAft>
              <a:buNone/>
            </a:pPr>
            <a:endParaRPr sz="22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7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1</a:t>
            </a:r>
            <a:endParaRPr/>
          </a:p>
        </p:txBody>
      </p:sp>
      <p:sp>
        <p:nvSpPr>
          <p:cNvPr id="349" name="Google Shape;349;p7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Create a view that returns all employee attributes; results should resemble initial Excel file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 return a screenshot of the view create code, along with the results of a select all on the view </a:t>
            </a:r>
            <a:endParaRPr sz="1900">
              <a:solidFill>
                <a:srgbClr val="FF0000"/>
              </a:solidFill>
            </a:endParaRPr>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7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2</a:t>
            </a:r>
            <a:endParaRPr/>
          </a:p>
        </p:txBody>
      </p:sp>
      <p:sp>
        <p:nvSpPr>
          <p:cNvPr id="355" name="Google Shape;355;p7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Create a stored procedure with parameters that returns current and past jobs (include employee name, job title, department, manager name, start and end date for position) when given an employee name.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 submit screenshot of stored procedure creation code, along with a screenshot of the stored procedure executed using Toni Lembeck as the parameter value</a:t>
            </a:r>
            <a:endParaRPr sz="1900">
              <a:solidFill>
                <a:srgbClr val="FF0000"/>
              </a:solidFill>
            </a:endParaRPr>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98"/>
        <p:cNvGrpSpPr/>
        <p:nvPr/>
      </p:nvGrpSpPr>
      <p:grpSpPr>
        <a:xfrm>
          <a:off x="0" y="0"/>
          <a:ext cx="0" cy="0"/>
          <a:chOff x="0" y="0"/>
          <a:chExt cx="0" cy="0"/>
        </a:xfrm>
      </p:grpSpPr>
      <p:sp>
        <p:nvSpPr>
          <p:cNvPr id="199" name="Google Shape;199;p54"/>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0" name="Google Shape;200;p5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1" name="Google Shape;201;p54"/>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Architecture Foundations</a:t>
            </a:r>
            <a:endParaRPr sz="3000">
              <a:solidFill>
                <a:srgbClr val="FFFFFF"/>
              </a:solidFill>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7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3</a:t>
            </a:r>
            <a:endParaRPr/>
          </a:p>
        </p:txBody>
      </p:sp>
      <p:sp>
        <p:nvSpPr>
          <p:cNvPr id="361" name="Google Shape;361;p7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Implement user security on the restricted salary attribute.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Create a non-management user named </a:t>
            </a:r>
            <a:r>
              <a:rPr lang="en" sz="1900">
                <a:solidFill>
                  <a:srgbClr val="FF0000"/>
                </a:solidFill>
                <a:latin typeface="Source Code Pro"/>
                <a:ea typeface="Source Code Pro"/>
                <a:cs typeface="Source Code Pro"/>
                <a:sym typeface="Source Code Pro"/>
              </a:rPr>
              <a:t>NoMgr</a:t>
            </a:r>
            <a:r>
              <a:rPr lang="en" sz="1900">
                <a:solidFill>
                  <a:srgbClr val="FF0000"/>
                </a:solidFill>
                <a:latin typeface="Open Sans"/>
                <a:ea typeface="Open Sans"/>
                <a:cs typeface="Open Sans"/>
                <a:sym typeface="Open Sans"/>
              </a:rPr>
              <a:t>.</a:t>
            </a:r>
            <a:r>
              <a:rPr lang="en" sz="1900">
                <a:solidFill>
                  <a:srgbClr val="FF0000"/>
                </a:solidFill>
              </a:rPr>
              <a:t> Show the code of how your would grant access to the database, but revoke access to the salary data.</a:t>
            </a:r>
            <a:endParaRPr sz="1900">
              <a:solidFill>
                <a:srgbClr val="FF0000"/>
              </a:solidFill>
            </a:endParaRPr>
          </a:p>
          <a:p>
            <a:pPr marL="0" lvl="0" indent="0" algn="l" rtl="0">
              <a:spcBef>
                <a:spcPts val="1600"/>
              </a:spcBef>
              <a:spcAft>
                <a:spcPts val="0"/>
              </a:spcAft>
              <a:buNone/>
            </a:pPr>
            <a:r>
              <a:rPr lang="en" sz="1900">
                <a:solidFill>
                  <a:srgbClr val="FF0000"/>
                </a:solidFill>
              </a:rPr>
              <a:t>Submit screenshot of code</a:t>
            </a:r>
            <a:endParaRPr sz="1900">
              <a:solidFill>
                <a:srgbClr val="FF0000"/>
              </a:solidFill>
            </a:endParaRPr>
          </a:p>
          <a:p>
            <a:pPr marL="457200" lvl="0" indent="0" algn="l" rtl="0">
              <a:spcBef>
                <a:spcPts val="1600"/>
              </a:spcBef>
              <a:spcAft>
                <a:spcPts val="1600"/>
              </a:spcAft>
              <a:buNone/>
            </a:pPr>
            <a:endParaRPr sz="19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65"/>
        <p:cNvGrpSpPr/>
        <p:nvPr/>
      </p:nvGrpSpPr>
      <p:grpSpPr>
        <a:xfrm>
          <a:off x="0" y="0"/>
          <a:ext cx="0" cy="0"/>
          <a:chOff x="0" y="0"/>
          <a:chExt cx="0" cy="0"/>
        </a:xfrm>
      </p:grpSpPr>
      <p:sp>
        <p:nvSpPr>
          <p:cNvPr id="366" name="Google Shape;366;p8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Appendix</a:t>
            </a:r>
            <a:endParaRPr sz="3000" b="1">
              <a:solidFill>
                <a:srgbClr val="FFFFFF"/>
              </a:solidFill>
              <a:latin typeface="Open Sans"/>
              <a:ea typeface="Open Sans"/>
              <a:cs typeface="Open Sans"/>
              <a:sym typeface="Open Sans"/>
            </a:endParaRPr>
          </a:p>
          <a:p>
            <a:pPr marL="0" lvl="0" indent="0" algn="l" rtl="0">
              <a:lnSpc>
                <a:spcPct val="150000"/>
              </a:lnSpc>
              <a:spcBef>
                <a:spcPts val="0"/>
              </a:spcBef>
              <a:spcAft>
                <a:spcPts val="0"/>
              </a:spcAft>
              <a:buClr>
                <a:schemeClr val="lt1"/>
              </a:buClr>
              <a:buFont typeface="Open Sans"/>
              <a:buNone/>
            </a:pPr>
            <a:endParaRPr sz="3000" b="1">
              <a:solidFill>
                <a:srgbClr val="FFFFFF"/>
              </a:solidFill>
              <a:latin typeface="Open Sans"/>
              <a:ea typeface="Open Sans"/>
              <a:cs typeface="Open Sans"/>
              <a:sym typeface="Open Sans"/>
            </a:endParaRPr>
          </a:p>
        </p:txBody>
      </p:sp>
      <p:sp>
        <p:nvSpPr>
          <p:cNvPr id="367" name="Google Shape;367;p8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8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Info</a:t>
            </a:r>
            <a:endParaRPr/>
          </a:p>
        </p:txBody>
      </p:sp>
      <p:sp>
        <p:nvSpPr>
          <p:cNvPr id="373" name="Google Shape;373;p81"/>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100"/>
              <a:t>You can include supporting or additional information that supports your previous slides, but isn’t necessary for every person to see that looks at your slides.</a:t>
            </a:r>
            <a:endParaRPr sz="31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5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1: Data Architecture Foundations</a:t>
            </a:r>
            <a:endParaRPr/>
          </a:p>
        </p:txBody>
      </p:sp>
      <p:sp>
        <p:nvSpPr>
          <p:cNvPr id="207" name="Google Shape;207;p55"/>
          <p:cNvSpPr txBox="1">
            <a:spLocks noGrp="1"/>
          </p:cNvSpPr>
          <p:nvPr>
            <p:ph type="body" idx="1"/>
          </p:nvPr>
        </p:nvSpPr>
        <p:spPr>
          <a:xfrm>
            <a:off x="264950" y="2253724"/>
            <a:ext cx="7242600" cy="75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000">
              <a:solidFill>
                <a:schemeClr val="dk1"/>
              </a:solidFill>
              <a:highlight>
                <a:srgbClr val="DBE2E8"/>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Hi,</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have read only access the database. I just don't want them having access to salary information. That needs to be restricted to HR and management level employees only. Management and HR employees should also be the only ones with write access. By our current estimates, 90% of users will be read only.</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As a final consideration. We would like to be able to connect with the payroll department's system in the future. They maintain employee attendance and paid time off information. It would be nice if the two systems could interface in the future</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I am looking forward to working with you and seeing what kind of database you design for us.</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Thanks,</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Sarah Collins</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Head of HR</a:t>
            </a:r>
            <a:endParaRPr sz="11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00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3" name="Google Shape;213;p56"/>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lnSpc>
                <a:spcPct val="100000"/>
              </a:lnSpc>
              <a:spcBef>
                <a:spcPts val="0"/>
              </a:spcBef>
              <a:spcAft>
                <a:spcPts val="0"/>
              </a:spcAft>
              <a:buSzPts val="1900"/>
              <a:buFont typeface="Open Sans"/>
              <a:buChar char="●"/>
            </a:pPr>
            <a:r>
              <a:rPr lang="en" sz="1900" b="1" dirty="0">
                <a:latin typeface="Open Sans"/>
                <a:ea typeface="Open Sans"/>
                <a:cs typeface="Open Sans"/>
                <a:sym typeface="Open Sans"/>
              </a:rPr>
              <a:t>Purpose of the new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Clr>
                <a:schemeClr val="dk1"/>
              </a:buClr>
              <a:buSzPts val="1100"/>
              <a:buFont typeface="Arial"/>
              <a:buNone/>
            </a:pPr>
            <a:r>
              <a:rPr lang="en-GB" sz="1700" dirty="0"/>
              <a:t>Solve current issues with data integrity and data security</a:t>
            </a:r>
            <a:endParaRPr sz="1700" dirty="0"/>
          </a:p>
          <a:p>
            <a:pPr marL="457200" lvl="0" indent="-349250" algn="l" rtl="0">
              <a:spcBef>
                <a:spcPts val="1200"/>
              </a:spcBef>
              <a:spcAft>
                <a:spcPts val="0"/>
              </a:spcAft>
              <a:buSzPts val="1900"/>
              <a:buFont typeface="Open Sans"/>
              <a:buChar char="●"/>
            </a:pPr>
            <a:r>
              <a:rPr lang="en" sz="1900" b="1" dirty="0">
                <a:latin typeface="Open Sans"/>
                <a:ea typeface="Open Sans"/>
                <a:cs typeface="Open Sans"/>
                <a:sym typeface="Open Sans"/>
              </a:rPr>
              <a:t>Describe current data management solution:</a:t>
            </a:r>
            <a:endParaRPr sz="1900" b="1" dirty="0">
              <a:solidFill>
                <a:srgbClr val="000000"/>
              </a:solidFill>
              <a:latin typeface="Arial"/>
              <a:ea typeface="Arial"/>
              <a:cs typeface="Arial"/>
              <a:sym typeface="Arial"/>
            </a:endParaRPr>
          </a:p>
          <a:p>
            <a:pPr marL="457200" lvl="0" indent="0" algn="l" rtl="0">
              <a:spcBef>
                <a:spcPts val="1200"/>
              </a:spcBef>
              <a:spcAft>
                <a:spcPts val="0"/>
              </a:spcAft>
              <a:buNone/>
            </a:pPr>
            <a:r>
              <a:rPr lang="en-GB" sz="1700" dirty="0"/>
              <a:t>Current data management solution is an Excel spreadsheet</a:t>
            </a:r>
            <a:endParaRPr sz="1100" dirty="0">
              <a:solidFill>
                <a:srgbClr val="000000"/>
              </a:solidFill>
              <a:latin typeface="Arial"/>
              <a:ea typeface="Arial"/>
              <a:cs typeface="Arial"/>
              <a:sym typeface="Arial"/>
            </a:endParaRPr>
          </a:p>
          <a:p>
            <a:pPr marL="457200" lvl="0" indent="-349250" algn="l" rtl="0">
              <a:spcBef>
                <a:spcPts val="1200"/>
              </a:spcBef>
              <a:spcAft>
                <a:spcPts val="0"/>
              </a:spcAft>
              <a:buSzPts val="1900"/>
              <a:buFont typeface="Open Sans"/>
              <a:buChar char="●"/>
            </a:pPr>
            <a:r>
              <a:rPr lang="en" sz="1900" b="1" dirty="0">
                <a:latin typeface="Open Sans"/>
                <a:ea typeface="Open Sans"/>
                <a:cs typeface="Open Sans"/>
                <a:sym typeface="Open Sans"/>
              </a:rPr>
              <a:t>Describe current data available:</a:t>
            </a:r>
            <a:endParaRPr sz="1900" b="1" dirty="0">
              <a:latin typeface="Open Sans"/>
              <a:ea typeface="Open Sans"/>
              <a:cs typeface="Open Sans"/>
              <a:sym typeface="Open Sans"/>
            </a:endParaRPr>
          </a:p>
          <a:p>
            <a:pPr marL="0" lvl="0" indent="0" algn="l" rtl="0">
              <a:spcBef>
                <a:spcPts val="1600"/>
              </a:spcBef>
              <a:spcAft>
                <a:spcPts val="0"/>
              </a:spcAft>
              <a:buNone/>
            </a:pPr>
            <a:r>
              <a:rPr lang="en" sz="1900" b="1" dirty="0">
                <a:latin typeface="Open Sans"/>
                <a:ea typeface="Open Sans"/>
                <a:cs typeface="Open Sans"/>
                <a:sym typeface="Open Sans"/>
              </a:rPr>
              <a:t>	</a:t>
            </a:r>
            <a:r>
              <a:rPr lang="en-GB" sz="1900" dirty="0"/>
              <a:t>employee id, name, email, hire data, job title, salary, department, manager, start date, end date, location, address, city, state, education level</a:t>
            </a: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Additional data requests:</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GB" sz="1700" dirty="0"/>
              <a:t>Maintain the data for at least 7 years, as well as design the database to be integrated with the payroll department's system in the future </a:t>
            </a:r>
            <a:endParaRPr sz="1900" dirty="0"/>
          </a:p>
          <a:p>
            <a:pPr marL="457200" lvl="0" indent="0" algn="l" rtl="0">
              <a:spcBef>
                <a:spcPts val="0"/>
              </a:spcBef>
              <a:spcAft>
                <a:spcPts val="0"/>
              </a:spcAft>
              <a:buClr>
                <a:schemeClr val="dk1"/>
              </a:buClr>
              <a:buSzPts val="1100"/>
              <a:buFont typeface="Arial"/>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Who will own/manage data</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GB" sz="1700" dirty="0"/>
              <a:t>The management and HR employees</a:t>
            </a:r>
            <a:endParaRPr sz="1900" dirty="0"/>
          </a:p>
          <a:p>
            <a:pPr marL="457200" lvl="0" indent="0" algn="l" rtl="0">
              <a:lnSpc>
                <a:spcPct val="100000"/>
              </a:lnSpc>
              <a:spcBef>
                <a:spcPts val="0"/>
              </a:spcBef>
              <a:spcAft>
                <a:spcPts val="0"/>
              </a:spcAft>
              <a:buNone/>
            </a:pPr>
            <a:endParaRPr sz="19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Who will have access to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GB" sz="1700" dirty="0"/>
              <a:t>All employees with domain login will have read access (except for salary information). Management and HR will have both read and write access.</a:t>
            </a:r>
            <a:endParaRPr sz="1900" dirty="0"/>
          </a:p>
          <a:p>
            <a:pPr marL="457200" lvl="0" indent="0" algn="l" rtl="0">
              <a:spcBef>
                <a:spcPts val="0"/>
              </a:spcBef>
              <a:spcAft>
                <a:spcPts val="0"/>
              </a:spcAft>
              <a:buClr>
                <a:schemeClr val="dk1"/>
              </a:buClr>
              <a:buSzPts val="1100"/>
              <a:buFont typeface="Arial"/>
              <a:buNone/>
            </a:pPr>
            <a:endParaRPr sz="1900" dirty="0"/>
          </a:p>
          <a:p>
            <a:pPr marL="457200" lvl="0" indent="0" algn="l" rtl="0">
              <a:spcBef>
                <a:spcPts val="1600"/>
              </a:spcBef>
              <a:spcAft>
                <a:spcPts val="1600"/>
              </a:spcAft>
              <a:buNone/>
            </a:pPr>
            <a:endParaRPr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5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9" name="Google Shape;219;p5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Estimated size of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GB" sz="1700" dirty="0"/>
              <a:t>206 rows and 15 columns</a:t>
            </a:r>
            <a:endParaRPr sz="1900" dirty="0"/>
          </a:p>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Estimated annual growth</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GB" sz="1700" dirty="0"/>
              <a:t>20% growth per year for the next 5 years</a:t>
            </a: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Is any of the data sensitive/restricted</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GB" sz="1700" dirty="0"/>
              <a:t>Salary data can be only accessed by management and HR employees</a:t>
            </a:r>
            <a:endParaRPr sz="1900" dirty="0"/>
          </a:p>
          <a:p>
            <a:pPr marL="0" lvl="0" indent="0" algn="l" rtl="0">
              <a:spcBef>
                <a:spcPts val="0"/>
              </a:spcBef>
              <a:spcAft>
                <a:spcPts val="0"/>
              </a:spcAft>
              <a:buNone/>
            </a:pP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endParaRPr sz="1700" dirty="0"/>
          </a:p>
          <a:p>
            <a:pPr marL="457200" lvl="0" indent="0" algn="l" rtl="0">
              <a:lnSpc>
                <a:spcPct val="100000"/>
              </a:lnSpc>
              <a:spcBef>
                <a:spcPts val="0"/>
              </a:spcBef>
              <a:spcAft>
                <a:spcPts val="0"/>
              </a:spcAft>
              <a:buNone/>
            </a:pPr>
            <a:endParaRPr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25" name="Google Shape;225;p5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Justification for the new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GB" sz="1700" dirty="0"/>
              <a:t>Data integrity</a:t>
            </a:r>
          </a:p>
          <a:p>
            <a:pPr marL="457200" lvl="0" indent="0" algn="l" rtl="0">
              <a:lnSpc>
                <a:spcPct val="100000"/>
              </a:lnSpc>
              <a:spcBef>
                <a:spcPts val="1600"/>
              </a:spcBef>
              <a:spcAft>
                <a:spcPts val="0"/>
              </a:spcAft>
              <a:buNone/>
            </a:pPr>
            <a:r>
              <a:rPr lang="en-GB" sz="1700" dirty="0"/>
              <a:t>Data security</a:t>
            </a:r>
            <a:endParaRPr sz="1900" dirty="0"/>
          </a:p>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Database objects</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GB" sz="1700" dirty="0"/>
              <a:t>Tables: </a:t>
            </a:r>
            <a:r>
              <a:rPr lang="en-GB" sz="1700" dirty="0" err="1"/>
              <a:t>education_level</a:t>
            </a:r>
            <a:r>
              <a:rPr lang="en-GB" sz="1700" dirty="0"/>
              <a:t>, employee, manager, employment, location, department, job, salary</a:t>
            </a:r>
          </a:p>
          <a:p>
            <a:pPr marL="457200" lvl="0" indent="0" algn="l" rtl="0">
              <a:lnSpc>
                <a:spcPct val="100000"/>
              </a:lnSpc>
              <a:spcBef>
                <a:spcPts val="1600"/>
              </a:spcBef>
              <a:spcAft>
                <a:spcPts val="0"/>
              </a:spcAft>
              <a:buNone/>
            </a:pPr>
            <a:r>
              <a:rPr lang="en-GB" sz="1700" dirty="0"/>
              <a:t>Views: Manager</a:t>
            </a:r>
            <a:endParaRPr sz="1700" dirty="0"/>
          </a:p>
          <a:p>
            <a:pPr marL="45720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Data ingestion</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Clr>
                <a:schemeClr val="dk1"/>
              </a:buClr>
              <a:buSzPts val="1100"/>
              <a:buFont typeface="Arial"/>
              <a:buNone/>
            </a:pPr>
            <a:r>
              <a:rPr lang="en" sz="1700" dirty="0"/>
              <a:t>ETL</a:t>
            </a:r>
            <a:endParaRPr sz="1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31" name="Google Shape;231;p5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Data governance (Ownership and User access)</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b="1" dirty="0">
                <a:latin typeface="Open Sans"/>
                <a:ea typeface="Open Sans"/>
                <a:cs typeface="Open Sans"/>
                <a:sym typeface="Open Sans"/>
              </a:rPr>
              <a:t>Ownership: </a:t>
            </a:r>
            <a:r>
              <a:rPr lang="en-GB" sz="1700" dirty="0">
                <a:latin typeface="Open Sans"/>
                <a:ea typeface="Open Sans"/>
                <a:cs typeface="Open Sans"/>
                <a:sym typeface="Open Sans"/>
              </a:rPr>
              <a:t>HR employees</a:t>
            </a: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r>
              <a:rPr lang="en" sz="1700" b="1" dirty="0">
                <a:latin typeface="Open Sans"/>
                <a:ea typeface="Open Sans"/>
                <a:cs typeface="Open Sans"/>
                <a:sym typeface="Open Sans"/>
              </a:rPr>
              <a:t>User Access: </a:t>
            </a:r>
            <a:r>
              <a:rPr lang="en-GB" sz="1700" dirty="0"/>
              <a:t>all employees with domain login have read access (except salary info). Management and HR </a:t>
            </a:r>
            <a:endParaRPr sz="1700" dirty="0"/>
          </a:p>
          <a:p>
            <a:pPr marL="457200" lvl="0" indent="0" algn="l" rtl="0">
              <a:lnSpc>
                <a:spcPct val="100000"/>
              </a:lnSpc>
              <a:spcBef>
                <a:spcPts val="0"/>
              </a:spcBef>
              <a:spcAft>
                <a:spcPts val="0"/>
              </a:spcAft>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Scalability </a:t>
            </a:r>
            <a:endParaRPr sz="1900" b="1" dirty="0">
              <a:latin typeface="Open Sans"/>
              <a:ea typeface="Open Sans"/>
              <a:cs typeface="Open Sans"/>
              <a:sym typeface="Open Sans"/>
            </a:endParaRPr>
          </a:p>
          <a:p>
            <a:pPr marL="457200" lvl="0" indent="0" algn="l" rtl="0">
              <a:spcBef>
                <a:spcPts val="1600"/>
              </a:spcBef>
              <a:spcAft>
                <a:spcPts val="0"/>
              </a:spcAft>
              <a:buNone/>
            </a:pPr>
            <a:r>
              <a:rPr lang="en-GB" sz="1900" dirty="0"/>
              <a:t>Replication</a:t>
            </a: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Flexibility</a:t>
            </a:r>
            <a:endParaRPr sz="1900" dirty="0"/>
          </a:p>
          <a:p>
            <a:pPr marL="457200" lvl="0" indent="0" algn="l" rtl="0">
              <a:spcBef>
                <a:spcPts val="1600"/>
              </a:spcBef>
              <a:spcAft>
                <a:spcPts val="0"/>
              </a:spcAft>
              <a:buNone/>
            </a:pPr>
            <a:r>
              <a:rPr lang="en-GB" sz="1900" dirty="0"/>
              <a:t>We could integrate both systems using a direct feed. IT Security will create a functional name to ensure an expired username does not cause overflow errors. </a:t>
            </a: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Storage &amp; retention</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b="1" dirty="0">
                <a:latin typeface="Open Sans"/>
                <a:ea typeface="Open Sans"/>
                <a:cs typeface="Open Sans"/>
                <a:sym typeface="Open Sans"/>
              </a:rPr>
              <a:t>Storage (disk or in-memory): </a:t>
            </a:r>
            <a:r>
              <a:rPr lang="en" sz="1700" dirty="0"/>
              <a:t>disk</a:t>
            </a: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r>
              <a:rPr lang="en" sz="1700" b="1" dirty="0">
                <a:latin typeface="Open Sans"/>
                <a:ea typeface="Open Sans"/>
                <a:cs typeface="Open Sans"/>
                <a:sym typeface="Open Sans"/>
              </a:rPr>
              <a:t>Retention: </a:t>
            </a:r>
            <a:r>
              <a:rPr lang="en-GB" sz="1700" dirty="0"/>
              <a:t>7 years</a:t>
            </a: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Backup</a:t>
            </a:r>
            <a:endParaRPr sz="1900" b="1" dirty="0">
              <a:latin typeface="Open Sans"/>
              <a:ea typeface="Open Sans"/>
              <a:cs typeface="Open Sans"/>
              <a:sym typeface="Open Sans"/>
            </a:endParaRPr>
          </a:p>
          <a:p>
            <a:pPr marL="457200" lvl="0" indent="0" algn="l" rtl="0">
              <a:spcBef>
                <a:spcPts val="1600"/>
              </a:spcBef>
              <a:spcAft>
                <a:spcPts val="0"/>
              </a:spcAft>
              <a:buNone/>
            </a:pPr>
            <a:r>
              <a:rPr lang="en-GB" sz="1700" dirty="0"/>
              <a:t>F</a:t>
            </a:r>
            <a:r>
              <a:rPr lang="en" sz="1700" dirty="0" err="1"/>
              <a:t>ull</a:t>
            </a:r>
            <a:r>
              <a:rPr lang="en" sz="1700" dirty="0"/>
              <a:t> back-up weekly and daily interval back-ups</a:t>
            </a:r>
            <a:endParaRPr sz="1700" dirty="0"/>
          </a:p>
          <a:p>
            <a:pPr marL="457200" lvl="0" indent="0" algn="l" rtl="0">
              <a:lnSpc>
                <a:spcPct val="100000"/>
              </a:lnSpc>
              <a:spcBef>
                <a:spcPts val="1600"/>
              </a:spcBef>
              <a:spcAft>
                <a:spcPts val="0"/>
              </a:spcAft>
              <a:buNone/>
            </a:pPr>
            <a:endParaRPr sz="1700" dirty="0"/>
          </a:p>
          <a:p>
            <a:pPr marL="0" lvl="0" indent="0" algn="l" rtl="0">
              <a:lnSpc>
                <a:spcPct val="100000"/>
              </a:lnSpc>
              <a:spcBef>
                <a:spcPts val="0"/>
              </a:spcBef>
              <a:spcAft>
                <a:spcPts val="0"/>
              </a:spcAft>
              <a:buClr>
                <a:schemeClr val="dk1"/>
              </a:buClr>
              <a:buSzPts val="1100"/>
              <a:buFont typeface="Arial"/>
              <a:buNone/>
            </a:pPr>
            <a:endParaRPr sz="17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5"/>
        <p:cNvGrpSpPr/>
        <p:nvPr/>
      </p:nvGrpSpPr>
      <p:grpSpPr>
        <a:xfrm>
          <a:off x="0" y="0"/>
          <a:ext cx="0" cy="0"/>
          <a:chOff x="0" y="0"/>
          <a:chExt cx="0" cy="0"/>
        </a:xfrm>
      </p:grpSpPr>
      <p:sp>
        <p:nvSpPr>
          <p:cNvPr id="236" name="Google Shape;236;p6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Relational Database Design</a:t>
            </a:r>
            <a:endParaRPr sz="3000">
              <a:solidFill>
                <a:srgbClr val="FFFFFF"/>
              </a:solidFill>
              <a:latin typeface="Open Sans"/>
              <a:ea typeface="Open Sans"/>
              <a:cs typeface="Open Sans"/>
              <a:sym typeface="Open Sans"/>
            </a:endParaRPr>
          </a:p>
        </p:txBody>
      </p:sp>
      <p:sp>
        <p:nvSpPr>
          <p:cNvPr id="237" name="Google Shape;237;p6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4115</TotalTime>
  <Words>2000</Words>
  <Application>Microsoft Macintosh PowerPoint</Application>
  <PresentationFormat>Custom</PresentationFormat>
  <Paragraphs>222</Paragraphs>
  <Slides>32</Slides>
  <Notes>32</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32</vt:i4>
      </vt:variant>
    </vt:vector>
  </HeadingPairs>
  <TitlesOfParts>
    <vt:vector size="41" baseType="lpstr">
      <vt:lpstr>Helvetica Neue</vt:lpstr>
      <vt:lpstr>Open Sans</vt:lpstr>
      <vt:lpstr>Source Code Pro</vt:lpstr>
      <vt:lpstr>Open Sans Light</vt:lpstr>
      <vt:lpstr>Arial</vt:lpstr>
      <vt:lpstr>Simple Light</vt:lpstr>
      <vt:lpstr>Simple Light</vt:lpstr>
      <vt:lpstr>Simple Light</vt:lpstr>
      <vt:lpstr>White</vt:lpstr>
      <vt:lpstr>Tech ABC Corp - HR Database </vt:lpstr>
      <vt:lpstr>Business Scenario</vt:lpstr>
      <vt:lpstr>PowerPoint Presentation</vt:lpstr>
      <vt:lpstr>Step 1: Data Architecture Foundations</vt:lpstr>
      <vt:lpstr>Data Architect Business Requirement</vt:lpstr>
      <vt:lpstr>Data Architect Business Requirement</vt:lpstr>
      <vt:lpstr>Data Architect Technical Requirement</vt:lpstr>
      <vt:lpstr>Data Architect Technical Requirement</vt:lpstr>
      <vt:lpstr>PowerPoint Presentation</vt:lpstr>
      <vt:lpstr>Step 2: Relational Database Design</vt:lpstr>
      <vt:lpstr>ERD</vt:lpstr>
      <vt:lpstr>ERD</vt:lpstr>
      <vt:lpstr>ERD</vt:lpstr>
      <vt:lpstr>PowerPoint Presentation</vt:lpstr>
      <vt:lpstr>Step 3: Create A Physical Database</vt:lpstr>
      <vt:lpstr>DDL</vt:lpstr>
      <vt:lpstr>DDL</vt:lpstr>
      <vt:lpstr>DDL</vt:lpstr>
      <vt:lpstr>CRUD</vt:lpstr>
      <vt:lpstr>CRUD</vt:lpstr>
      <vt:lpstr>CRUD</vt:lpstr>
      <vt:lpstr>CRUD</vt:lpstr>
      <vt:lpstr>CRUD</vt:lpstr>
      <vt:lpstr>CRUD</vt:lpstr>
      <vt:lpstr>CRUD</vt:lpstr>
      <vt:lpstr>PowerPoint Presentation</vt:lpstr>
      <vt:lpstr>Step 4: Above and Beyond</vt:lpstr>
      <vt:lpstr>Standout Suggestion 1</vt:lpstr>
      <vt:lpstr>Standout Suggestion 2</vt:lpstr>
      <vt:lpstr>Standout Suggestion 3</vt:lpstr>
      <vt:lpstr>PowerPoint Presentation</vt:lpstr>
      <vt:lpstr>Additional 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ABC Corp - HR Database </dc:title>
  <cp:lastModifiedBy>Rodriguez Diaz, Adrian, Vodafone</cp:lastModifiedBy>
  <cp:revision>10</cp:revision>
  <dcterms:modified xsi:type="dcterms:W3CDTF">2022-02-14T23:55:59Z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7da11e7-ad83-4459-98c6-12a88e2eac78_Enabled">
    <vt:lpwstr>true</vt:lpwstr>
  </property>
  <property fmtid="{D5CDD505-2E9C-101B-9397-08002B2CF9AE}" pid="3" name="MSIP_Label_17da11e7-ad83-4459-98c6-12a88e2eac78_SetDate">
    <vt:lpwstr>2022-01-19T14:30:22Z</vt:lpwstr>
  </property>
  <property fmtid="{D5CDD505-2E9C-101B-9397-08002B2CF9AE}" pid="4" name="MSIP_Label_17da11e7-ad83-4459-98c6-12a88e2eac78_Method">
    <vt:lpwstr>Privileged</vt:lpwstr>
  </property>
  <property fmtid="{D5CDD505-2E9C-101B-9397-08002B2CF9AE}" pid="5" name="MSIP_Label_17da11e7-ad83-4459-98c6-12a88e2eac78_Name">
    <vt:lpwstr>17da11e7-ad83-4459-98c6-12a88e2eac78</vt:lpwstr>
  </property>
  <property fmtid="{D5CDD505-2E9C-101B-9397-08002B2CF9AE}" pid="6" name="MSIP_Label_17da11e7-ad83-4459-98c6-12a88e2eac78_SiteId">
    <vt:lpwstr>68283f3b-8487-4c86-adb3-a5228f18b893</vt:lpwstr>
  </property>
  <property fmtid="{D5CDD505-2E9C-101B-9397-08002B2CF9AE}" pid="7" name="MSIP_Label_17da11e7-ad83-4459-98c6-12a88e2eac78_ActionId">
    <vt:lpwstr>334e6736-316c-410d-940c-8ac2053a1b2b</vt:lpwstr>
  </property>
  <property fmtid="{D5CDD505-2E9C-101B-9397-08002B2CF9AE}" pid="8" name="MSIP_Label_17da11e7-ad83-4459-98c6-12a88e2eac78_ContentBits">
    <vt:lpwstr>0</vt:lpwstr>
  </property>
</Properties>
</file>