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5119350" cy="10691813"/>
  <p:notesSz cx="7099300" cy="10234613"/>
  <p:defaultTextStyle>
    <a:defPPr>
      <a:defRPr lang="fr-FR"/>
    </a:defPPr>
    <a:lvl1pPr marL="0" algn="l" defTabSz="1209568" rtl="0" eaLnBrk="1" latinLnBrk="0" hangingPunct="1">
      <a:defRPr sz="2381" kern="1200">
        <a:solidFill>
          <a:schemeClr val="tx1"/>
        </a:solidFill>
        <a:latin typeface="+mn-lt"/>
        <a:ea typeface="+mn-ea"/>
        <a:cs typeface="+mn-cs"/>
      </a:defRPr>
    </a:lvl1pPr>
    <a:lvl2pPr marL="604784" algn="l" defTabSz="1209568" rtl="0" eaLnBrk="1" latinLnBrk="0" hangingPunct="1">
      <a:defRPr sz="2381" kern="1200">
        <a:solidFill>
          <a:schemeClr val="tx1"/>
        </a:solidFill>
        <a:latin typeface="+mn-lt"/>
        <a:ea typeface="+mn-ea"/>
        <a:cs typeface="+mn-cs"/>
      </a:defRPr>
    </a:lvl2pPr>
    <a:lvl3pPr marL="1209568" algn="l" defTabSz="1209568" rtl="0" eaLnBrk="1" latinLnBrk="0" hangingPunct="1">
      <a:defRPr sz="2381" kern="1200">
        <a:solidFill>
          <a:schemeClr val="tx1"/>
        </a:solidFill>
        <a:latin typeface="+mn-lt"/>
        <a:ea typeface="+mn-ea"/>
        <a:cs typeface="+mn-cs"/>
      </a:defRPr>
    </a:lvl3pPr>
    <a:lvl4pPr marL="1814352" algn="l" defTabSz="1209568" rtl="0" eaLnBrk="1" latinLnBrk="0" hangingPunct="1">
      <a:defRPr sz="2381" kern="1200">
        <a:solidFill>
          <a:schemeClr val="tx1"/>
        </a:solidFill>
        <a:latin typeface="+mn-lt"/>
        <a:ea typeface="+mn-ea"/>
        <a:cs typeface="+mn-cs"/>
      </a:defRPr>
    </a:lvl4pPr>
    <a:lvl5pPr marL="2419137" algn="l" defTabSz="1209568" rtl="0" eaLnBrk="1" latinLnBrk="0" hangingPunct="1">
      <a:defRPr sz="2381" kern="1200">
        <a:solidFill>
          <a:schemeClr val="tx1"/>
        </a:solidFill>
        <a:latin typeface="+mn-lt"/>
        <a:ea typeface="+mn-ea"/>
        <a:cs typeface="+mn-cs"/>
      </a:defRPr>
    </a:lvl5pPr>
    <a:lvl6pPr marL="3023921" algn="l" defTabSz="1209568" rtl="0" eaLnBrk="1" latinLnBrk="0" hangingPunct="1">
      <a:defRPr sz="2381" kern="1200">
        <a:solidFill>
          <a:schemeClr val="tx1"/>
        </a:solidFill>
        <a:latin typeface="+mn-lt"/>
        <a:ea typeface="+mn-ea"/>
        <a:cs typeface="+mn-cs"/>
      </a:defRPr>
    </a:lvl6pPr>
    <a:lvl7pPr marL="3628705" algn="l" defTabSz="1209568" rtl="0" eaLnBrk="1" latinLnBrk="0" hangingPunct="1">
      <a:defRPr sz="2381" kern="1200">
        <a:solidFill>
          <a:schemeClr val="tx1"/>
        </a:solidFill>
        <a:latin typeface="+mn-lt"/>
        <a:ea typeface="+mn-ea"/>
        <a:cs typeface="+mn-cs"/>
      </a:defRPr>
    </a:lvl7pPr>
    <a:lvl8pPr marL="4233489" algn="l" defTabSz="1209568" rtl="0" eaLnBrk="1" latinLnBrk="0" hangingPunct="1">
      <a:defRPr sz="2381" kern="1200">
        <a:solidFill>
          <a:schemeClr val="tx1"/>
        </a:solidFill>
        <a:latin typeface="+mn-lt"/>
        <a:ea typeface="+mn-ea"/>
        <a:cs typeface="+mn-cs"/>
      </a:defRPr>
    </a:lvl8pPr>
    <a:lvl9pPr marL="4838273" algn="l" defTabSz="1209568" rtl="0" eaLnBrk="1" latinLnBrk="0" hangingPunct="1">
      <a:defRPr sz="238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44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4216"/>
    <a:srgbClr val="009A46"/>
    <a:srgbClr val="EC5F38"/>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43" d="100"/>
          <a:sy n="43" d="100"/>
        </p:scale>
        <p:origin x="1148" y="56"/>
      </p:cViewPr>
      <p:guideLst>
        <p:guide orient="horz" pos="3368"/>
        <p:guide pos="44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fr-FR"/>
              <a:t>Modifiez le style du titre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76DA8A-748E-41B6-8297-0E9D9A9D0C18}"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17780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76DA8A-748E-41B6-8297-0E9D9A9D0C18}"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1851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76DA8A-748E-41B6-8297-0E9D9A9D0C18}"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277334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76DA8A-748E-41B6-8297-0E9D9A9D0C18}"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383641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fr-FR"/>
              <a:t>Modifiez le style du titre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976DA8A-748E-41B6-8297-0E9D9A9D0C18}"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155406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76DA8A-748E-41B6-8297-0E9D9A9D0C18}"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38875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Modifiez les styles du texte du masque</a:t>
            </a:r>
          </a:p>
        </p:txBody>
      </p:sp>
      <p:sp>
        <p:nvSpPr>
          <p:cNvPr id="4" name="Content Placeholder 3"/>
          <p:cNvSpPr>
            <a:spLocks noGrp="1"/>
          </p:cNvSpPr>
          <p:nvPr>
            <p:ph sz="half" idx="2"/>
          </p:nvPr>
        </p:nvSpPr>
        <p:spPr>
          <a:xfrm>
            <a:off x="1041426" y="3905482"/>
            <a:ext cx="6396193" cy="574437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Modifiez les styles du texte du masque</a:t>
            </a:r>
          </a:p>
        </p:txBody>
      </p:sp>
      <p:sp>
        <p:nvSpPr>
          <p:cNvPr id="6" name="Content Placeholder 5"/>
          <p:cNvSpPr>
            <a:spLocks noGrp="1"/>
          </p:cNvSpPr>
          <p:nvPr>
            <p:ph sz="quarter" idx="4"/>
          </p:nvPr>
        </p:nvSpPr>
        <p:spPr>
          <a:xfrm>
            <a:off x="7654172" y="3905482"/>
            <a:ext cx="6427693" cy="574437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76DA8A-748E-41B6-8297-0E9D9A9D0C18}" type="datetimeFigureOut">
              <a:rPr lang="fr-FR" smtClean="0"/>
              <a:t>28/09/2020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76614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76DA8A-748E-41B6-8297-0E9D9A9D0C18}" type="datetimeFigureOut">
              <a:rPr lang="fr-FR" smtClean="0"/>
              <a:t>28/09/2020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6012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6DA8A-748E-41B6-8297-0E9D9A9D0C18}" type="datetimeFigureOut">
              <a:rPr lang="fr-FR" smtClean="0"/>
              <a:t>28/09/2020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387379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fr-FR"/>
              <a:t>Modifiez le style du titre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Modifiez les styles du texte du masque</a:t>
            </a:r>
          </a:p>
        </p:txBody>
      </p:sp>
      <p:sp>
        <p:nvSpPr>
          <p:cNvPr id="5" name="Date Placeholder 4"/>
          <p:cNvSpPr>
            <a:spLocks noGrp="1"/>
          </p:cNvSpPr>
          <p:nvPr>
            <p:ph type="dt" sz="half" idx="10"/>
          </p:nvPr>
        </p:nvSpPr>
        <p:spPr/>
        <p:txBody>
          <a:bodyPr/>
          <a:lstStyle/>
          <a:p>
            <a:fld id="{A976DA8A-748E-41B6-8297-0E9D9A9D0C18}"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3644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fr-FR"/>
              <a:t>Modifiez le style du titre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fr-FR"/>
              <a:t>Cliquez sur l'icône pour ajouter une image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Modifiez les styles du texte du masque</a:t>
            </a:r>
          </a:p>
        </p:txBody>
      </p:sp>
      <p:sp>
        <p:nvSpPr>
          <p:cNvPr id="5" name="Date Placeholder 4"/>
          <p:cNvSpPr>
            <a:spLocks noGrp="1"/>
          </p:cNvSpPr>
          <p:nvPr>
            <p:ph type="dt" sz="half" idx="10"/>
          </p:nvPr>
        </p:nvSpPr>
        <p:spPr/>
        <p:txBody>
          <a:bodyPr/>
          <a:lstStyle/>
          <a:p>
            <a:fld id="{A976DA8A-748E-41B6-8297-0E9D9A9D0C18}"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18BE4F-8A54-4541-9728-CDB2B086E96F}" type="slidenum">
              <a:rPr lang="fr-FR" smtClean="0"/>
              <a:t>‹N°›</a:t>
            </a:fld>
            <a:endParaRPr lang="fr-FR"/>
          </a:p>
        </p:txBody>
      </p:sp>
    </p:spTree>
    <p:extLst>
      <p:ext uri="{BB962C8B-B14F-4D97-AF65-F5344CB8AC3E}">
        <p14:creationId xmlns:p14="http://schemas.microsoft.com/office/powerpoint/2010/main" val="1480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976DA8A-748E-41B6-8297-0E9D9A9D0C18}" type="datetimeFigureOut">
              <a:rPr lang="fr-FR" smtClean="0"/>
              <a:t>28/09/2020</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9A18BE4F-8A54-4541-9728-CDB2B086E96F}" type="slidenum">
              <a:rPr lang="fr-FR" smtClean="0"/>
              <a:t>‹N°›</a:t>
            </a:fld>
            <a:endParaRPr lang="fr-FR"/>
          </a:p>
        </p:txBody>
      </p:sp>
    </p:spTree>
    <p:extLst>
      <p:ext uri="{BB962C8B-B14F-4D97-AF65-F5344CB8AC3E}">
        <p14:creationId xmlns:p14="http://schemas.microsoft.com/office/powerpoint/2010/main" val="2587830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438145" y="297074"/>
            <a:ext cx="5166503" cy="800219"/>
          </a:xfrm>
          <a:prstGeom prst="rect">
            <a:avLst/>
          </a:prstGeom>
          <a:ln w="28575">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600"/>
              </a:spcAft>
            </a:pPr>
            <a:r>
              <a:rPr lang="en-US" sz="2000" b="1" dirty="0">
                <a:solidFill>
                  <a:srgbClr val="E44216"/>
                </a:solidFill>
              </a:rPr>
              <a:t>Threat of new entrants</a:t>
            </a:r>
          </a:p>
          <a:p>
            <a:pPr marL="285750" indent="-285750">
              <a:spcBef>
                <a:spcPts val="600"/>
              </a:spcBef>
              <a:buFont typeface="Arial" panose="020B0604020202020204" pitchFamily="34" charset="0"/>
              <a:buChar char="•"/>
            </a:pPr>
            <a:endParaRPr lang="en-US" sz="1600" dirty="0"/>
          </a:p>
        </p:txBody>
      </p:sp>
      <p:sp>
        <p:nvSpPr>
          <p:cNvPr id="5" name="ZoneTexte 4"/>
          <p:cNvSpPr txBox="1"/>
          <p:nvPr/>
        </p:nvSpPr>
        <p:spPr>
          <a:xfrm>
            <a:off x="4444200" y="7227764"/>
            <a:ext cx="5626899" cy="920380"/>
          </a:xfrm>
          <a:prstGeom prst="rect">
            <a:avLst/>
          </a:prstGeom>
          <a:noFill/>
          <a:ln w="28575">
            <a:solidFill>
              <a:schemeClr val="tx1"/>
            </a:solidFill>
          </a:ln>
        </p:spPr>
        <p:txBody>
          <a:bodyPr wrap="square" rtlCol="0">
            <a:spAutoFit/>
          </a:bodyPr>
          <a:lstStyle/>
          <a:p>
            <a:pPr algn="ctr">
              <a:spcAft>
                <a:spcPts val="600"/>
              </a:spcAft>
            </a:pPr>
            <a:r>
              <a:rPr lang="en-US" sz="2000" b="1" dirty="0">
                <a:solidFill>
                  <a:srgbClr val="E44216"/>
                </a:solidFill>
              </a:rPr>
              <a:t>Threat of substitutes</a:t>
            </a:r>
          </a:p>
          <a:p>
            <a:pPr marL="285750" indent="-285750">
              <a:spcBef>
                <a:spcPts val="600"/>
              </a:spcBef>
              <a:buFont typeface="Arial" panose="020B0604020202020204" pitchFamily="34" charset="0"/>
              <a:buChar char="•"/>
            </a:pPr>
            <a:endParaRPr lang="en-US" i="1" dirty="0"/>
          </a:p>
        </p:txBody>
      </p:sp>
      <p:sp>
        <p:nvSpPr>
          <p:cNvPr id="8" name="ZoneTexte 7"/>
          <p:cNvSpPr txBox="1"/>
          <p:nvPr/>
        </p:nvSpPr>
        <p:spPr>
          <a:xfrm>
            <a:off x="5080730" y="4094535"/>
            <a:ext cx="4700555" cy="843436"/>
          </a:xfrm>
          <a:prstGeom prst="rect">
            <a:avLst/>
          </a:prstGeom>
          <a:noFill/>
          <a:ln w="28575">
            <a:solidFill>
              <a:schemeClr val="tx1"/>
            </a:solidFill>
          </a:ln>
        </p:spPr>
        <p:txBody>
          <a:bodyPr wrap="square" rtlCol="0">
            <a:spAutoFit/>
          </a:bodyPr>
          <a:lstStyle/>
          <a:p>
            <a:pPr algn="ctr">
              <a:spcAft>
                <a:spcPts val="600"/>
              </a:spcAft>
            </a:pPr>
            <a:r>
              <a:rPr lang="en-US" sz="2000" b="1" dirty="0">
                <a:solidFill>
                  <a:srgbClr val="E44216"/>
                </a:solidFill>
              </a:rPr>
              <a:t>Rivalry</a:t>
            </a:r>
          </a:p>
          <a:p>
            <a:pPr marL="285750" indent="-285750">
              <a:buFont typeface="Arial" panose="020B0604020202020204" pitchFamily="34" charset="0"/>
              <a:buChar char="•"/>
            </a:pPr>
            <a:endParaRPr lang="en-US" dirty="0"/>
          </a:p>
        </p:txBody>
      </p:sp>
      <p:sp>
        <p:nvSpPr>
          <p:cNvPr id="13" name="ZoneTexte 12"/>
          <p:cNvSpPr txBox="1"/>
          <p:nvPr/>
        </p:nvSpPr>
        <p:spPr>
          <a:xfrm>
            <a:off x="11638973" y="243701"/>
            <a:ext cx="377026" cy="553998"/>
          </a:xfrm>
          <a:prstGeom prst="rect">
            <a:avLst/>
          </a:prstGeom>
          <a:noFill/>
        </p:spPr>
        <p:txBody>
          <a:bodyPr wrap="square" rtlCol="0">
            <a:spAutoFit/>
          </a:bodyPr>
          <a:lstStyle/>
          <a:p>
            <a:r>
              <a:rPr lang="en-US" sz="3000" b="1" dirty="0">
                <a:solidFill>
                  <a:srgbClr val="009A46"/>
                </a:solidFill>
              </a:rPr>
              <a:t>+</a:t>
            </a:r>
          </a:p>
        </p:txBody>
      </p:sp>
      <p:sp>
        <p:nvSpPr>
          <p:cNvPr id="14" name="ZoneTexte 13"/>
          <p:cNvSpPr txBox="1"/>
          <p:nvPr/>
        </p:nvSpPr>
        <p:spPr>
          <a:xfrm>
            <a:off x="12532352" y="271702"/>
            <a:ext cx="718466" cy="553998"/>
          </a:xfrm>
          <a:prstGeom prst="rect">
            <a:avLst/>
          </a:prstGeom>
          <a:noFill/>
        </p:spPr>
        <p:txBody>
          <a:bodyPr wrap="none" rtlCol="0">
            <a:spAutoFit/>
          </a:bodyPr>
          <a:lstStyle/>
          <a:p>
            <a:r>
              <a:rPr lang="en-US" sz="3000" b="1" dirty="0">
                <a:solidFill>
                  <a:srgbClr val="009A46"/>
                </a:solidFill>
              </a:rPr>
              <a:t>+</a:t>
            </a:r>
            <a:r>
              <a:rPr lang="en-US" sz="3000" dirty="0"/>
              <a:t>/</a:t>
            </a:r>
            <a:r>
              <a:rPr lang="en-US" sz="3000" b="1" dirty="0">
                <a:solidFill>
                  <a:srgbClr val="FF0000"/>
                </a:solidFill>
                <a:latin typeface="Calibri" panose="020F0502020204030204" pitchFamily="34" charset="0"/>
              </a:rPr>
              <a:t>−</a:t>
            </a:r>
            <a:endParaRPr lang="en-US" sz="3000" b="1" dirty="0">
              <a:solidFill>
                <a:srgbClr val="FF0000"/>
              </a:solidFill>
            </a:endParaRPr>
          </a:p>
        </p:txBody>
      </p:sp>
      <p:sp>
        <p:nvSpPr>
          <p:cNvPr id="23" name="ZoneTexte 22">
            <a:extLst>
              <a:ext uri="{FF2B5EF4-FFF2-40B4-BE49-F238E27FC236}">
                <a16:creationId xmlns:a16="http://schemas.microsoft.com/office/drawing/2014/main" id="{6EDB625B-A049-4868-8EF7-ECAAC25AD470}"/>
              </a:ext>
            </a:extLst>
          </p:cNvPr>
          <p:cNvSpPr txBox="1"/>
          <p:nvPr/>
        </p:nvSpPr>
        <p:spPr>
          <a:xfrm>
            <a:off x="13691091" y="243701"/>
            <a:ext cx="377026" cy="553998"/>
          </a:xfrm>
          <a:prstGeom prst="rect">
            <a:avLst/>
          </a:prstGeom>
          <a:noFill/>
        </p:spPr>
        <p:txBody>
          <a:bodyPr wrap="none" rtlCol="0">
            <a:spAutoFit/>
          </a:bodyPr>
          <a:lstStyle/>
          <a:p>
            <a:r>
              <a:rPr lang="en-US" sz="3000" b="1" dirty="0">
                <a:solidFill>
                  <a:srgbClr val="FF0000"/>
                </a:solidFill>
                <a:latin typeface="Calibri" panose="020F0502020204030204" pitchFamily="34" charset="0"/>
              </a:rPr>
              <a:t>−</a:t>
            </a:r>
            <a:endParaRPr lang="en-US" sz="3000" b="1" dirty="0">
              <a:solidFill>
                <a:srgbClr val="FF0000"/>
              </a:solidFill>
            </a:endParaRPr>
          </a:p>
        </p:txBody>
      </p:sp>
      <p:sp>
        <p:nvSpPr>
          <p:cNvPr id="24" name="ZoneTexte 23">
            <a:extLst>
              <a:ext uri="{FF2B5EF4-FFF2-40B4-BE49-F238E27FC236}">
                <a16:creationId xmlns:a16="http://schemas.microsoft.com/office/drawing/2014/main" id="{54D5BC7E-45FC-49B5-8F40-1F1B98B265EA}"/>
              </a:ext>
            </a:extLst>
          </p:cNvPr>
          <p:cNvSpPr txBox="1"/>
          <p:nvPr/>
        </p:nvSpPr>
        <p:spPr>
          <a:xfrm>
            <a:off x="9954644" y="4063430"/>
            <a:ext cx="4700555" cy="843436"/>
          </a:xfrm>
          <a:prstGeom prst="rect">
            <a:avLst/>
          </a:prstGeom>
          <a:noFill/>
          <a:ln w="28575">
            <a:solidFill>
              <a:schemeClr val="tx1"/>
            </a:solidFill>
          </a:ln>
        </p:spPr>
        <p:txBody>
          <a:bodyPr wrap="square" rtlCol="0">
            <a:spAutoFit/>
          </a:bodyPr>
          <a:lstStyle/>
          <a:p>
            <a:pPr algn="ctr">
              <a:spcAft>
                <a:spcPts val="600"/>
              </a:spcAft>
            </a:pPr>
            <a:r>
              <a:rPr lang="en-US" sz="2000" b="1" dirty="0">
                <a:solidFill>
                  <a:srgbClr val="E44216"/>
                </a:solidFill>
              </a:rPr>
              <a:t>Bargaining power of buyers</a:t>
            </a:r>
          </a:p>
          <a:p>
            <a:pPr marL="285750" indent="-285750">
              <a:buFont typeface="Arial" panose="020B0604020202020204" pitchFamily="34" charset="0"/>
              <a:buChar char="•"/>
            </a:pPr>
            <a:endParaRPr lang="en-US" dirty="0"/>
          </a:p>
        </p:txBody>
      </p:sp>
      <p:sp>
        <p:nvSpPr>
          <p:cNvPr id="26" name="ZoneTexte 25">
            <a:extLst>
              <a:ext uri="{FF2B5EF4-FFF2-40B4-BE49-F238E27FC236}">
                <a16:creationId xmlns:a16="http://schemas.microsoft.com/office/drawing/2014/main" id="{48975018-A1E7-47A0-B238-C663BF01EB70}"/>
              </a:ext>
            </a:extLst>
          </p:cNvPr>
          <p:cNvSpPr txBox="1"/>
          <p:nvPr/>
        </p:nvSpPr>
        <p:spPr>
          <a:xfrm>
            <a:off x="206816" y="4109540"/>
            <a:ext cx="4700555" cy="843436"/>
          </a:xfrm>
          <a:prstGeom prst="rect">
            <a:avLst/>
          </a:prstGeom>
          <a:noFill/>
          <a:ln w="28575">
            <a:solidFill>
              <a:schemeClr val="tx1"/>
            </a:solidFill>
          </a:ln>
        </p:spPr>
        <p:txBody>
          <a:bodyPr wrap="square" rtlCol="0">
            <a:spAutoFit/>
          </a:bodyPr>
          <a:lstStyle/>
          <a:p>
            <a:pPr algn="ctr">
              <a:spcAft>
                <a:spcPts val="600"/>
              </a:spcAft>
            </a:pPr>
            <a:r>
              <a:rPr lang="en-US" sz="2000" b="1" dirty="0">
                <a:solidFill>
                  <a:srgbClr val="E44216"/>
                </a:solidFill>
              </a:rPr>
              <a:t>Bargaining power of suppliers</a:t>
            </a:r>
          </a:p>
          <a:p>
            <a:pPr marL="285750" indent="-285750">
              <a:buFont typeface="Arial" panose="020B0604020202020204" pitchFamily="34" charset="0"/>
              <a:buChar char="•"/>
            </a:pPr>
            <a:endParaRPr lang="en-US" dirty="0"/>
          </a:p>
        </p:txBody>
      </p:sp>
      <p:sp>
        <p:nvSpPr>
          <p:cNvPr id="27" name="ZoneTexte 26">
            <a:extLst>
              <a:ext uri="{FF2B5EF4-FFF2-40B4-BE49-F238E27FC236}">
                <a16:creationId xmlns:a16="http://schemas.microsoft.com/office/drawing/2014/main" id="{77205237-1CC2-4D98-8925-0B05CDFEE8B9}"/>
              </a:ext>
            </a:extLst>
          </p:cNvPr>
          <p:cNvSpPr txBox="1"/>
          <p:nvPr/>
        </p:nvSpPr>
        <p:spPr>
          <a:xfrm>
            <a:off x="507999" y="520700"/>
            <a:ext cx="3214143" cy="1594622"/>
          </a:xfrm>
          <a:prstGeom prst="rect">
            <a:avLst/>
          </a:prstGeom>
          <a:solidFill>
            <a:schemeClr val="accent1">
              <a:lumMod val="40000"/>
              <a:lumOff val="60000"/>
            </a:schemeClr>
          </a:solidFill>
          <a:ln>
            <a:solidFill>
              <a:schemeClr val="accent1">
                <a:lumMod val="40000"/>
                <a:lumOff val="60000"/>
              </a:schemeClr>
            </a:solidFill>
          </a:ln>
        </p:spPr>
        <p:txBody>
          <a:bodyPr wrap="square" lIns="180000" tIns="180000" rIns="180000" bIns="180000" rtlCol="0">
            <a:spAutoFit/>
          </a:bodyPr>
          <a:lstStyle/>
          <a:p>
            <a:pPr>
              <a:spcBef>
                <a:spcPts val="1200"/>
              </a:spcBef>
            </a:pPr>
            <a:r>
              <a:rPr lang="en-US" sz="2000" b="1" dirty="0">
                <a:solidFill>
                  <a:schemeClr val="accent1">
                    <a:lumMod val="75000"/>
                  </a:schemeClr>
                </a:solidFill>
              </a:rPr>
              <a:t>Industry:</a:t>
            </a:r>
            <a:r>
              <a:rPr lang="en-US" sz="2000" b="1" dirty="0"/>
              <a:t> </a:t>
            </a:r>
          </a:p>
          <a:p>
            <a:pPr>
              <a:spcBef>
                <a:spcPts val="1200"/>
              </a:spcBef>
            </a:pPr>
            <a:r>
              <a:rPr lang="en-US" sz="2000" b="1" dirty="0">
                <a:solidFill>
                  <a:schemeClr val="accent1">
                    <a:lumMod val="75000"/>
                  </a:schemeClr>
                </a:solidFill>
              </a:rPr>
              <a:t>Geographical scope:</a:t>
            </a:r>
            <a:endParaRPr lang="en-US" sz="2000" dirty="0"/>
          </a:p>
          <a:p>
            <a:pPr>
              <a:spcBef>
                <a:spcPts val="1200"/>
              </a:spcBef>
            </a:pPr>
            <a:r>
              <a:rPr lang="en-US" sz="2000" b="1" dirty="0">
                <a:solidFill>
                  <a:schemeClr val="accent1">
                    <a:lumMod val="75000"/>
                  </a:schemeClr>
                </a:solidFill>
              </a:rPr>
              <a:t>Time:</a:t>
            </a:r>
            <a:endParaRPr lang="en-US" sz="2000" dirty="0"/>
          </a:p>
        </p:txBody>
      </p:sp>
      <p:sp>
        <p:nvSpPr>
          <p:cNvPr id="28" name="ZoneTexte 27">
            <a:extLst>
              <a:ext uri="{FF2B5EF4-FFF2-40B4-BE49-F238E27FC236}">
                <a16:creationId xmlns:a16="http://schemas.microsoft.com/office/drawing/2014/main" id="{AA0A7A59-DB92-497F-9356-094A2DE59638}"/>
              </a:ext>
            </a:extLst>
          </p:cNvPr>
          <p:cNvSpPr txBox="1"/>
          <p:nvPr/>
        </p:nvSpPr>
        <p:spPr>
          <a:xfrm>
            <a:off x="10925280" y="7687954"/>
            <a:ext cx="3855022" cy="1594622"/>
          </a:xfrm>
          <a:prstGeom prst="rect">
            <a:avLst/>
          </a:prstGeom>
          <a:solidFill>
            <a:schemeClr val="accent6">
              <a:lumMod val="20000"/>
              <a:lumOff val="80000"/>
            </a:schemeClr>
          </a:solidFill>
          <a:ln>
            <a:solidFill>
              <a:schemeClr val="accent1">
                <a:lumMod val="40000"/>
                <a:lumOff val="60000"/>
              </a:schemeClr>
            </a:solidFill>
          </a:ln>
        </p:spPr>
        <p:txBody>
          <a:bodyPr wrap="square" lIns="180000" tIns="180000" rIns="180000" bIns="180000" rtlCol="0">
            <a:spAutoFit/>
          </a:bodyPr>
          <a:lstStyle/>
          <a:p>
            <a:pPr>
              <a:spcBef>
                <a:spcPts val="1200"/>
              </a:spcBef>
            </a:pPr>
            <a:r>
              <a:rPr lang="en-US" sz="2000" b="1" dirty="0">
                <a:solidFill>
                  <a:srgbClr val="00B050"/>
                </a:solidFill>
              </a:rPr>
              <a:t>Conclusion:</a:t>
            </a:r>
          </a:p>
          <a:p>
            <a:pPr>
              <a:spcBef>
                <a:spcPts val="1200"/>
              </a:spcBef>
            </a:pPr>
            <a:endParaRPr lang="en-US" sz="2000"/>
          </a:p>
          <a:p>
            <a:pPr>
              <a:spcBef>
                <a:spcPts val="1200"/>
              </a:spcBef>
            </a:pPr>
            <a:endParaRPr lang="en-US" sz="2000" dirty="0"/>
          </a:p>
        </p:txBody>
      </p:sp>
    </p:spTree>
    <p:extLst>
      <p:ext uri="{BB962C8B-B14F-4D97-AF65-F5344CB8AC3E}">
        <p14:creationId xmlns:p14="http://schemas.microsoft.com/office/powerpoint/2010/main" val="168948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9674" y="1268963"/>
            <a:ext cx="12913568" cy="9510296"/>
          </a:xfrm>
          <a:prstGeom prst="rect">
            <a:avLst/>
          </a:prstGeom>
          <a:noFill/>
        </p:spPr>
        <p:txBody>
          <a:bodyPr wrap="square" rtlCol="0">
            <a:spAutoFit/>
          </a:bodyPr>
          <a:lstStyle/>
          <a:p>
            <a:r>
              <a:rPr lang="en-US" sz="1800" b="1" dirty="0"/>
              <a:t>What are your conclusions on this industry? Is it an attractive industry (a good industry to be in)?</a:t>
            </a:r>
          </a:p>
          <a:p>
            <a:endParaRPr lang="en-US" sz="1800" b="1" dirty="0"/>
          </a:p>
          <a:p>
            <a:r>
              <a:rPr lang="en-US" sz="1800" dirty="0"/>
              <a:t>It is a good industry to be in. The concentrate is cheap but hard to imitate, as each company keeps it secret. The company has a substantial bargaining power with suppliers. The bargaining power of CSD producers with respect to buyers tends to be high, except for some of the distributors, such as retailers and fountain outlets, which have a lot of power. Branding and advertising create customer customer loyalty. This, together with widespread distribution of CSDs, considerably limits the threat of substitutes. </a:t>
            </a:r>
          </a:p>
          <a:p>
            <a:endParaRPr lang="en-US" sz="1800" dirty="0"/>
          </a:p>
          <a:p>
            <a:r>
              <a:rPr lang="en-US" sz="1800" dirty="0"/>
              <a:t>In terms of threat of new entrants, entry barriers are quite high, especially for new entrants that would like to become big players. Indeed, new entrants would (1) need massive investments in branding and marketing, and (2) secure shelf space, fountain outlets, and vending machines that are presently “occupied” by the large incumbents. (2) is extremely difficult to achieve because distributors prefer established and well-known brands that will easily be sold.</a:t>
            </a:r>
          </a:p>
          <a:p>
            <a:endParaRPr lang="en-US" sz="1800" dirty="0"/>
          </a:p>
          <a:p>
            <a:r>
              <a:rPr lang="en-US" sz="1800" dirty="0"/>
              <a:t>Finally, we have three very large players, and then smaller players. Because of the high entry barriers, we do not expect the number of players to rise. Concentration could even continue and in the long run we could even end up with only two large players, Coca Cola and PepsiCo.</a:t>
            </a:r>
          </a:p>
          <a:p>
            <a:endParaRPr lang="en-US" sz="1800" dirty="0"/>
          </a:p>
          <a:p>
            <a:r>
              <a:rPr lang="en-US" sz="1800" dirty="0"/>
              <a:t>The concentrate is very cheap, so we could suspect that each of the large players has an incentive to lower the price of its CSDs to increase its market share at the expense of the rivals. However, this is not the case, as profitability is quite high and prices are relatively stable. Therefore, companies are not competing on price. If they did, there could be a price war, with devastating effects on the companies’ profitability. CSD producers know it, and avoid competition on prices.</a:t>
            </a:r>
          </a:p>
          <a:p>
            <a:endParaRPr lang="en-US" sz="1800" dirty="0"/>
          </a:p>
          <a:p>
            <a:r>
              <a:rPr lang="en-US" sz="1800" b="1" dirty="0"/>
              <a:t>Which is the nature of the competition in this industry? More specifically, how do the two largest companies, Coca Cola Company and PepsiCo, compete?</a:t>
            </a:r>
          </a:p>
          <a:p>
            <a:endParaRPr lang="en-US" sz="1800" dirty="0"/>
          </a:p>
          <a:p>
            <a:r>
              <a:rPr lang="en-US" sz="1800" dirty="0"/>
              <a:t>Instead of competing on prices, they compete on product characteristics and distribution channels. Each leader tries to differentiate their products from the other (or the others, since we have also Dr. Pepper-Snapple and other smaller players) and create customer loyalty by investing heavily in branding and marketing. This is especially the case for Coca Cola and PepsiCo, which according to some media outlets have engaged in the «cola wars».</a:t>
            </a:r>
          </a:p>
          <a:p>
            <a:endParaRPr lang="en-US" sz="1800" dirty="0"/>
          </a:p>
          <a:p>
            <a:r>
              <a:rPr lang="en-US" sz="1800" dirty="0"/>
              <a:t>However, even if Coca Cola and PepsiCo are competing on these dimensions, they are careful to maintain rivalry within bounds. Indeed, if rivalry intensified too much the situation could deteriorate and they could end up engaged in a price war, which would be dramatic for their profitability. This is why they try to keep the rivalry within bounds by (1) differentiating their products from one another (please remember Michael Porter’s interview in Session 1), and (2) each focusing its efforts on different distribution channels. Indeed, even if both are present in all distribution channels, PepsiCo is more focused on supermarkets and Coke on fountains and vending machines.</a:t>
            </a:r>
          </a:p>
        </p:txBody>
      </p:sp>
    </p:spTree>
    <p:extLst>
      <p:ext uri="{BB962C8B-B14F-4D97-AF65-F5344CB8AC3E}">
        <p14:creationId xmlns:p14="http://schemas.microsoft.com/office/powerpoint/2010/main" val="96563013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618</Words>
  <Application>Microsoft Office PowerPoint</Application>
  <PresentationFormat>Personnalisé</PresentationFormat>
  <Paragraphs>27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Estefania Amer</dc:creator>
  <cp:lastModifiedBy>Estefania</cp:lastModifiedBy>
  <cp:revision>20</cp:revision>
  <cp:lastPrinted>2020-09-25T16:21:02Z</cp:lastPrinted>
  <dcterms:created xsi:type="dcterms:W3CDTF">2020-09-16T18:08:06Z</dcterms:created>
  <dcterms:modified xsi:type="dcterms:W3CDTF">2020-09-28T11:46:22Z</dcterms:modified>
</cp:coreProperties>
</file>