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5"/>
  </p:notesMasterIdLst>
  <p:sldIdLst>
    <p:sldId id="257" r:id="rId4"/>
    <p:sldId id="268" r:id="rId5"/>
    <p:sldId id="284" r:id="rId6"/>
    <p:sldId id="264" r:id="rId7"/>
    <p:sldId id="290" r:id="rId8"/>
    <p:sldId id="289" r:id="rId9"/>
    <p:sldId id="288" r:id="rId10"/>
    <p:sldId id="285" r:id="rId11"/>
    <p:sldId id="274" r:id="rId12"/>
    <p:sldId id="275" r:id="rId13"/>
    <p:sldId id="278" r:id="rId14"/>
    <p:sldId id="277" r:id="rId15"/>
    <p:sldId id="286" r:id="rId16"/>
    <p:sldId id="271" r:id="rId17"/>
    <p:sldId id="282" r:id="rId18"/>
    <p:sldId id="272" r:id="rId19"/>
    <p:sldId id="281" r:id="rId20"/>
    <p:sldId id="280" r:id="rId21"/>
    <p:sldId id="279" r:id="rId22"/>
    <p:sldId id="291" r:id="rId23"/>
    <p:sldId id="292" r:id="rId24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D55"/>
    <a:srgbClr val="F4B183"/>
    <a:srgbClr val="FF0000"/>
    <a:srgbClr val="C00000"/>
    <a:srgbClr val="3A4A61"/>
    <a:srgbClr val="394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FB6D7-736B-48BD-9071-BA0EF2E3621C}" v="73" dt="2020-10-12T06:12:53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5995" autoAdjust="0"/>
  </p:normalViewPr>
  <p:slideViewPr>
    <p:cSldViewPr snapToGrid="0">
      <p:cViewPr varScale="1">
        <p:scale>
          <a:sx n="91" d="100"/>
          <a:sy n="91" d="100"/>
        </p:scale>
        <p:origin x="36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BB177-64D0-4B29-9B73-3F44212C70A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B9E7-594C-4723-B679-0EB71275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B9E7-594C-4723-B679-0EB7127555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CH" dirty="0"/>
              <a:t>How to </a:t>
            </a:r>
            <a:r>
              <a:rPr lang="fr-CH" dirty="0" err="1"/>
              <a:t>improve</a:t>
            </a:r>
            <a:r>
              <a:rPr lang="fr-CH" dirty="0"/>
              <a:t> </a:t>
            </a:r>
            <a:r>
              <a:rPr lang="fr-CH" dirty="0" err="1"/>
              <a:t>your</a:t>
            </a:r>
            <a:r>
              <a:rPr lang="fr-CH" dirty="0"/>
              <a:t> </a:t>
            </a:r>
            <a:r>
              <a:rPr lang="fr-CH" dirty="0" err="1"/>
              <a:t>credibility</a:t>
            </a:r>
            <a:r>
              <a:rPr lang="fr-CH" dirty="0"/>
              <a:t> ? Outsourcing </a:t>
            </a:r>
            <a:r>
              <a:rPr lang="fr-CH" dirty="0" err="1"/>
              <a:t>hotels</a:t>
            </a:r>
            <a:r>
              <a:rPr lang="fr-CH" dirty="0"/>
              <a:t> management </a:t>
            </a:r>
            <a:r>
              <a:rPr lang="fr-CH" dirty="0" err="1"/>
              <a:t>tasks</a:t>
            </a:r>
            <a:r>
              <a:rPr lang="fr-CH" dirty="0"/>
              <a:t> to </a:t>
            </a:r>
            <a:r>
              <a:rPr lang="fr-CH" dirty="0" err="1"/>
              <a:t>companies</a:t>
            </a:r>
            <a:r>
              <a:rPr lang="fr-CH" dirty="0"/>
              <a:t> </a:t>
            </a:r>
            <a:r>
              <a:rPr lang="fr-CH" dirty="0" err="1"/>
              <a:t>who</a:t>
            </a:r>
            <a:r>
              <a:rPr lang="fr-CH" dirty="0"/>
              <a:t> are </a:t>
            </a:r>
            <a:r>
              <a:rPr lang="fr-CH" dirty="0" err="1"/>
              <a:t>already</a:t>
            </a:r>
            <a:r>
              <a:rPr lang="fr-CH" dirty="0"/>
              <a:t> operating in 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industry</a:t>
            </a:r>
            <a:r>
              <a:rPr lang="fr-CH" dirty="0"/>
              <a:t> </a:t>
            </a:r>
            <a:r>
              <a:rPr lang="fr-CH" dirty="0" err="1"/>
              <a:t>could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the </a:t>
            </a:r>
            <a:r>
              <a:rPr lang="fr-CH" dirty="0" err="1"/>
              <a:t>easiest</a:t>
            </a:r>
            <a:r>
              <a:rPr lang="fr-CH" dirty="0"/>
              <a:t> and </a:t>
            </a:r>
            <a:r>
              <a:rPr lang="fr-CH" dirty="0" err="1"/>
              <a:t>fastest</a:t>
            </a:r>
            <a:r>
              <a:rPr lang="fr-CH" dirty="0"/>
              <a:t> </a:t>
            </a:r>
            <a:r>
              <a:rPr lang="fr-CH" dirty="0" err="1"/>
              <a:t>way</a:t>
            </a:r>
            <a:r>
              <a:rPr lang="fr-CH" dirty="0"/>
              <a:t> to gain </a:t>
            </a:r>
            <a:r>
              <a:rPr lang="fr-CH" dirty="0" err="1"/>
              <a:t>credibility</a:t>
            </a:r>
            <a:r>
              <a:rPr lang="fr-CH" dirty="0"/>
              <a:t> </a:t>
            </a:r>
            <a:r>
              <a:rPr lang="fr-CH" dirty="0" err="1"/>
              <a:t>towards</a:t>
            </a:r>
            <a:r>
              <a:rPr lang="fr-CH" dirty="0"/>
              <a:t> </a:t>
            </a:r>
            <a:r>
              <a:rPr lang="fr-CH" dirty="0" err="1"/>
              <a:t>bankers</a:t>
            </a:r>
            <a:r>
              <a:rPr lang="fr-CH" dirty="0"/>
              <a:t> and </a:t>
            </a:r>
            <a:r>
              <a:rPr lang="fr-CH" dirty="0" err="1"/>
              <a:t>other</a:t>
            </a:r>
            <a:r>
              <a:rPr lang="fr-CH" dirty="0"/>
              <a:t> </a:t>
            </a:r>
            <a:r>
              <a:rPr lang="fr-CH" dirty="0" err="1"/>
              <a:t>partners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you</a:t>
            </a:r>
            <a:r>
              <a:rPr lang="fr-CH" dirty="0"/>
              <a:t> </a:t>
            </a:r>
            <a:r>
              <a:rPr lang="fr-CH" dirty="0" err="1"/>
              <a:t>will</a:t>
            </a:r>
            <a:r>
              <a:rPr lang="fr-CH" dirty="0"/>
              <a:t> </a:t>
            </a:r>
            <a:r>
              <a:rPr lang="fr-CH" dirty="0" err="1"/>
              <a:t>need</a:t>
            </a:r>
            <a:r>
              <a:rPr lang="fr-CH" dirty="0"/>
              <a:t> in the process. </a:t>
            </a:r>
          </a:p>
          <a:p>
            <a:pPr marL="228600" indent="-228600">
              <a:buAutoNum type="arabicParenR"/>
            </a:pPr>
            <a:endParaRPr lang="fr-CH" dirty="0"/>
          </a:p>
          <a:p>
            <a:pPr marL="228600" indent="-228600">
              <a:buAutoNum type="arabicParenR"/>
            </a:pPr>
            <a:r>
              <a:rPr lang="fr-CH" dirty="0"/>
              <a:t>The </a:t>
            </a:r>
            <a:r>
              <a:rPr lang="fr-CH" dirty="0" err="1"/>
              <a:t>slowness</a:t>
            </a:r>
            <a:r>
              <a:rPr lang="fr-CH" dirty="0"/>
              <a:t> of </a:t>
            </a:r>
            <a:r>
              <a:rPr lang="fr-CH" dirty="0" err="1"/>
              <a:t>development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a crucial point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you</a:t>
            </a:r>
            <a:r>
              <a:rPr lang="fr-CH" dirty="0"/>
              <a:t> can not </a:t>
            </a:r>
            <a:r>
              <a:rPr lang="fr-CH" dirty="0" err="1"/>
              <a:t>easily</a:t>
            </a:r>
            <a:r>
              <a:rPr lang="fr-CH" dirty="0"/>
              <a:t> </a:t>
            </a:r>
            <a:r>
              <a:rPr lang="fr-CH" dirty="0" err="1"/>
              <a:t>accelerate</a:t>
            </a:r>
            <a:r>
              <a:rPr lang="fr-CH" dirty="0"/>
              <a:t>, 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why</a:t>
            </a:r>
            <a:r>
              <a:rPr lang="fr-CH" dirty="0"/>
              <a:t>, </a:t>
            </a:r>
            <a:r>
              <a:rPr lang="fr-CH" dirty="0" err="1"/>
              <a:t>our</a:t>
            </a:r>
            <a:r>
              <a:rPr lang="fr-CH" dirty="0"/>
              <a:t> point of </a:t>
            </a:r>
            <a:r>
              <a:rPr lang="fr-CH" dirty="0" err="1"/>
              <a:t>view</a:t>
            </a:r>
            <a:r>
              <a:rPr lang="fr-CH" dirty="0"/>
              <a:t> </a:t>
            </a:r>
            <a:r>
              <a:rPr lang="fr-CH" dirty="0" err="1"/>
              <a:t>toward</a:t>
            </a:r>
            <a:r>
              <a:rPr lang="fr-CH" dirty="0"/>
              <a:t> </a:t>
            </a:r>
            <a:r>
              <a:rPr lang="fr-CH" dirty="0" err="1"/>
              <a:t>your</a:t>
            </a:r>
            <a:r>
              <a:rPr lang="fr-CH" dirty="0"/>
              <a:t> expansions </a:t>
            </a:r>
            <a:r>
              <a:rPr lang="fr-CH" dirty="0" err="1"/>
              <a:t>ideas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to </a:t>
            </a:r>
            <a:r>
              <a:rPr lang="fr-CH" dirty="0" err="1"/>
              <a:t>give</a:t>
            </a:r>
            <a:r>
              <a:rPr lang="fr-CH" dirty="0"/>
              <a:t> up </a:t>
            </a:r>
            <a:r>
              <a:rPr lang="fr-CH" dirty="0" err="1"/>
              <a:t>such</a:t>
            </a:r>
            <a:r>
              <a:rPr lang="fr-CH" dirty="0"/>
              <a:t> </a:t>
            </a:r>
            <a:r>
              <a:rPr lang="fr-CH" dirty="0" err="1"/>
              <a:t>projects</a:t>
            </a:r>
            <a:r>
              <a:rPr lang="fr-CH" dirty="0"/>
              <a:t>. </a:t>
            </a:r>
            <a:r>
              <a:rPr lang="fr-CH" dirty="0" err="1"/>
              <a:t>They</a:t>
            </a:r>
            <a:r>
              <a:rPr lang="fr-CH" dirty="0"/>
              <a:t> </a:t>
            </a:r>
            <a:r>
              <a:rPr lang="fr-CH" dirty="0" err="1"/>
              <a:t>will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too</a:t>
            </a:r>
            <a:r>
              <a:rPr lang="fr-CH" dirty="0"/>
              <a:t> </a:t>
            </a:r>
            <a:r>
              <a:rPr lang="fr-CH" dirty="0" err="1"/>
              <a:t>much</a:t>
            </a:r>
            <a:r>
              <a:rPr lang="fr-CH" dirty="0"/>
              <a:t> time </a:t>
            </a:r>
            <a:r>
              <a:rPr lang="fr-CH" dirty="0" err="1"/>
              <a:t>consuming</a:t>
            </a:r>
            <a:r>
              <a:rPr lang="fr-CH" dirty="0"/>
              <a:t> and </a:t>
            </a:r>
            <a:r>
              <a:rPr lang="fr-CH" dirty="0" err="1"/>
              <a:t>require</a:t>
            </a:r>
            <a:r>
              <a:rPr lang="fr-CH" dirty="0"/>
              <a:t> a lot of </a:t>
            </a:r>
            <a:r>
              <a:rPr lang="fr-CH" dirty="0" err="1"/>
              <a:t>liquidities</a:t>
            </a:r>
            <a:r>
              <a:rPr lang="fr-CH" dirty="0"/>
              <a:t> </a:t>
            </a:r>
            <a:r>
              <a:rPr lang="fr-CH" dirty="0" err="1"/>
              <a:t>without</a:t>
            </a:r>
            <a:r>
              <a:rPr lang="fr-CH" dirty="0"/>
              <a:t> </a:t>
            </a:r>
            <a:r>
              <a:rPr lang="fr-CH" dirty="0" err="1"/>
              <a:t>any</a:t>
            </a:r>
            <a:r>
              <a:rPr lang="fr-CH" dirty="0"/>
              <a:t> short </a:t>
            </a:r>
            <a:r>
              <a:rPr lang="fr-CH" dirty="0" err="1"/>
              <a:t>term</a:t>
            </a:r>
            <a:r>
              <a:rPr lang="fr-CH" dirty="0"/>
              <a:t> return. </a:t>
            </a:r>
          </a:p>
          <a:p>
            <a:pPr marL="228600" indent="-228600">
              <a:buAutoNum type="arabicParenR"/>
            </a:pPr>
            <a:endParaRPr lang="fr-CH" dirty="0"/>
          </a:p>
          <a:p>
            <a:pPr marL="228600" indent="-228600">
              <a:buAutoNum type="arabicParenR"/>
            </a:pPr>
            <a:r>
              <a:rPr lang="fr-CH" dirty="0"/>
              <a:t>As </a:t>
            </a:r>
            <a:r>
              <a:rPr lang="fr-CH" dirty="0" err="1"/>
              <a:t>you</a:t>
            </a:r>
            <a:r>
              <a:rPr lang="fr-CH" dirty="0"/>
              <a:t> have </a:t>
            </a:r>
            <a:r>
              <a:rPr lang="fr-CH" dirty="0" err="1"/>
              <a:t>experienced</a:t>
            </a:r>
            <a:r>
              <a:rPr lang="fr-CH" dirty="0"/>
              <a:t>, outsourcing </a:t>
            </a:r>
            <a:r>
              <a:rPr lang="fr-CH" dirty="0" err="1"/>
              <a:t>some</a:t>
            </a:r>
            <a:r>
              <a:rPr lang="fr-CH" dirty="0"/>
              <a:t> </a:t>
            </a:r>
            <a:r>
              <a:rPr lang="fr-CH" dirty="0" err="1"/>
              <a:t>activities</a:t>
            </a:r>
            <a:r>
              <a:rPr lang="fr-CH" dirty="0"/>
              <a:t> and </a:t>
            </a:r>
            <a:r>
              <a:rPr lang="fr-CH" dirty="0" err="1"/>
              <a:t>dealing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new </a:t>
            </a:r>
            <a:r>
              <a:rPr lang="fr-CH" dirty="0" err="1"/>
              <a:t>partners</a:t>
            </a:r>
            <a:r>
              <a:rPr lang="fr-CH" dirty="0"/>
              <a:t> </a:t>
            </a:r>
            <a:r>
              <a:rPr lang="fr-CH" dirty="0" err="1"/>
              <a:t>might</a:t>
            </a:r>
            <a:r>
              <a:rPr lang="fr-CH" dirty="0"/>
              <a:t> lead to </a:t>
            </a:r>
            <a:r>
              <a:rPr lang="fr-CH" dirty="0" err="1"/>
              <a:t>creavity</a:t>
            </a:r>
            <a:r>
              <a:rPr lang="fr-CH" dirty="0"/>
              <a:t> issues. You </a:t>
            </a:r>
            <a:r>
              <a:rPr lang="fr-CH" dirty="0" err="1"/>
              <a:t>will</a:t>
            </a:r>
            <a:r>
              <a:rPr lang="fr-CH" dirty="0"/>
              <a:t> end up </a:t>
            </a:r>
            <a:r>
              <a:rPr lang="fr-CH" dirty="0" err="1"/>
              <a:t>working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partners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would</a:t>
            </a:r>
            <a:r>
              <a:rPr lang="fr-CH" dirty="0"/>
              <a:t> </a:t>
            </a:r>
            <a:r>
              <a:rPr lang="fr-CH" dirty="0" err="1"/>
              <a:t>want</a:t>
            </a:r>
            <a:r>
              <a:rPr lang="fr-CH" dirty="0"/>
              <a:t> to control and </a:t>
            </a:r>
            <a:r>
              <a:rPr lang="fr-CH" dirty="0" err="1"/>
              <a:t>limit</a:t>
            </a:r>
            <a:r>
              <a:rPr lang="fr-CH" dirty="0"/>
              <a:t> </a:t>
            </a:r>
            <a:r>
              <a:rPr lang="fr-CH" dirty="0" err="1"/>
              <a:t>your</a:t>
            </a:r>
            <a:r>
              <a:rPr lang="fr-CH" dirty="0"/>
              <a:t> </a:t>
            </a:r>
            <a:r>
              <a:rPr lang="fr-CH" dirty="0" err="1"/>
              <a:t>creativity</a:t>
            </a:r>
            <a:r>
              <a:rPr lang="fr-CH" dirty="0"/>
              <a:t> </a:t>
            </a:r>
            <a:r>
              <a:rPr lang="fr-CH" dirty="0" err="1"/>
              <a:t>which</a:t>
            </a:r>
            <a:r>
              <a:rPr lang="fr-CH" dirty="0"/>
              <a:t> </a:t>
            </a:r>
            <a:r>
              <a:rPr lang="fr-CH" dirty="0" err="1"/>
              <a:t>could</a:t>
            </a:r>
            <a:r>
              <a:rPr lang="fr-CH" dirty="0"/>
              <a:t> lead to </a:t>
            </a:r>
            <a:r>
              <a:rPr lang="fr-CH" dirty="0" err="1"/>
              <a:t>negative</a:t>
            </a:r>
            <a:r>
              <a:rPr lang="fr-CH" dirty="0"/>
              <a:t> </a:t>
            </a:r>
            <a:r>
              <a:rPr lang="fr-CH" dirty="0" err="1"/>
              <a:t>advertisement</a:t>
            </a:r>
            <a:r>
              <a:rPr lang="fr-CH" dirty="0"/>
              <a:t> as </a:t>
            </a:r>
            <a:r>
              <a:rPr lang="fr-CH" dirty="0" err="1"/>
              <a:t>spectators</a:t>
            </a:r>
            <a:r>
              <a:rPr lang="fr-CH" dirty="0"/>
              <a:t> </a:t>
            </a:r>
            <a:r>
              <a:rPr lang="fr-CH" dirty="0" err="1"/>
              <a:t>could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disapointed</a:t>
            </a:r>
            <a:r>
              <a:rPr lang="fr-CH" dirty="0"/>
              <a:t> by </a:t>
            </a:r>
            <a:r>
              <a:rPr lang="fr-CH" dirty="0" err="1"/>
              <a:t>your</a:t>
            </a:r>
            <a:r>
              <a:rPr lang="fr-CH" dirty="0"/>
              <a:t> shows as </a:t>
            </a:r>
            <a:r>
              <a:rPr lang="fr-CH" dirty="0" err="1"/>
              <a:t>their</a:t>
            </a:r>
            <a:r>
              <a:rPr lang="fr-CH" dirty="0"/>
              <a:t> </a:t>
            </a:r>
            <a:r>
              <a:rPr lang="fr-CH" dirty="0" err="1"/>
              <a:t>experience</a:t>
            </a:r>
            <a:r>
              <a:rPr lang="fr-CH" dirty="0"/>
              <a:t> </a:t>
            </a:r>
            <a:r>
              <a:rPr lang="fr-CH" dirty="0" err="1"/>
              <a:t>would</a:t>
            </a:r>
            <a:r>
              <a:rPr lang="fr-CH" dirty="0"/>
              <a:t> not match </a:t>
            </a:r>
            <a:r>
              <a:rPr lang="fr-CH" dirty="0" err="1"/>
              <a:t>their</a:t>
            </a:r>
            <a:r>
              <a:rPr lang="fr-CH" dirty="0"/>
              <a:t> </a:t>
            </a:r>
            <a:r>
              <a:rPr lang="fr-CH" dirty="0" err="1"/>
              <a:t>expectancies</a:t>
            </a:r>
            <a:r>
              <a:rPr lang="fr-CH" dirty="0"/>
              <a:t>. You </a:t>
            </a:r>
            <a:r>
              <a:rPr lang="fr-CH" dirty="0" err="1"/>
              <a:t>might</a:t>
            </a:r>
            <a:r>
              <a:rPr lang="fr-CH" dirty="0"/>
              <a:t> lose </a:t>
            </a:r>
            <a:r>
              <a:rPr lang="fr-CH" dirty="0" err="1"/>
              <a:t>your</a:t>
            </a:r>
            <a:r>
              <a:rPr lang="fr-CH" dirty="0"/>
              <a:t> </a:t>
            </a:r>
            <a:r>
              <a:rPr lang="fr-CH" dirty="0" err="1"/>
              <a:t>competitive</a:t>
            </a:r>
            <a:r>
              <a:rPr lang="fr-CH" dirty="0"/>
              <a:t> </a:t>
            </a:r>
            <a:r>
              <a:rPr lang="fr-CH" dirty="0" err="1"/>
              <a:t>advantage</a:t>
            </a:r>
            <a:r>
              <a:rPr lang="fr-CH" dirty="0"/>
              <a:t>.</a:t>
            </a:r>
          </a:p>
          <a:p>
            <a:pPr marL="228600" indent="-228600">
              <a:buAutoNum type="arabicParenR"/>
            </a:pPr>
            <a:endParaRPr lang="fr-CH" dirty="0"/>
          </a:p>
          <a:p>
            <a:pPr marL="228600" indent="-228600">
              <a:buAutoNum type="arabicParenR"/>
            </a:pPr>
            <a:r>
              <a:rPr lang="fr-CH" dirty="0"/>
              <a:t>For </a:t>
            </a:r>
            <a:r>
              <a:rPr lang="fr-CH" dirty="0" err="1"/>
              <a:t>these</a:t>
            </a:r>
            <a:r>
              <a:rPr lang="fr-CH" dirty="0"/>
              <a:t> </a:t>
            </a:r>
            <a:r>
              <a:rPr lang="fr-CH" dirty="0" err="1"/>
              <a:t>reasons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advise</a:t>
            </a:r>
            <a:r>
              <a:rPr lang="fr-CH" dirty="0"/>
              <a:t> </a:t>
            </a:r>
            <a:r>
              <a:rPr lang="fr-CH" dirty="0" err="1"/>
              <a:t>you</a:t>
            </a:r>
            <a:r>
              <a:rPr lang="fr-CH" dirty="0"/>
              <a:t> to stick to </a:t>
            </a:r>
            <a:r>
              <a:rPr lang="fr-CH" dirty="0" err="1"/>
              <a:t>your</a:t>
            </a:r>
            <a:r>
              <a:rPr lang="fr-CH" dirty="0"/>
              <a:t> </a:t>
            </a:r>
            <a:r>
              <a:rPr lang="fr-CH" dirty="0" err="1"/>
              <a:t>actual</a:t>
            </a:r>
            <a:r>
              <a:rPr lang="fr-CH" dirty="0"/>
              <a:t> business model and </a:t>
            </a:r>
            <a:r>
              <a:rPr lang="fr-CH" dirty="0" err="1"/>
              <a:t>stay</a:t>
            </a:r>
            <a:r>
              <a:rPr lang="fr-CH" dirty="0"/>
              <a:t> </a:t>
            </a:r>
            <a:r>
              <a:rPr lang="fr-CH" dirty="0" err="1"/>
              <a:t>away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these</a:t>
            </a:r>
            <a:r>
              <a:rPr lang="fr-CH" dirty="0"/>
              <a:t> types of </a:t>
            </a:r>
            <a:r>
              <a:rPr lang="fr-CH" dirty="0" err="1"/>
              <a:t>projects</a:t>
            </a:r>
            <a:r>
              <a:rPr lang="fr-CH" dirty="0"/>
              <a:t>. You </a:t>
            </a:r>
            <a:r>
              <a:rPr lang="fr-CH" dirty="0" err="1"/>
              <a:t>should</a:t>
            </a:r>
            <a:r>
              <a:rPr lang="fr-CH" dirty="0"/>
              <a:t> </a:t>
            </a:r>
            <a:r>
              <a:rPr lang="fr-CH" dirty="0" err="1"/>
              <a:t>allocate</a:t>
            </a:r>
            <a:r>
              <a:rPr lang="fr-CH" dirty="0"/>
              <a:t> </a:t>
            </a:r>
            <a:r>
              <a:rPr lang="fr-CH" dirty="0" err="1"/>
              <a:t>your</a:t>
            </a:r>
            <a:r>
              <a:rPr lang="fr-CH" dirty="0"/>
              <a:t> ressources to expansion plans </a:t>
            </a:r>
            <a:r>
              <a:rPr lang="fr-CH" dirty="0" err="1"/>
              <a:t>where</a:t>
            </a:r>
            <a:r>
              <a:rPr lang="fr-CH" dirty="0"/>
              <a:t> </a:t>
            </a:r>
            <a:r>
              <a:rPr lang="fr-CH" dirty="0" err="1"/>
              <a:t>your</a:t>
            </a:r>
            <a:r>
              <a:rPr lang="fr-CH" dirty="0"/>
              <a:t> part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fully</a:t>
            </a:r>
            <a:r>
              <a:rPr lang="fr-CH" dirty="0"/>
              <a:t> </a:t>
            </a:r>
            <a:r>
              <a:rPr lang="fr-CH" dirty="0" err="1"/>
              <a:t>focused</a:t>
            </a:r>
            <a:r>
              <a:rPr lang="fr-CH" dirty="0"/>
              <a:t> on </a:t>
            </a:r>
            <a:r>
              <a:rPr lang="fr-CH" dirty="0" err="1"/>
              <a:t>resident</a:t>
            </a:r>
            <a:r>
              <a:rPr lang="fr-CH" dirty="0"/>
              <a:t> shows.</a:t>
            </a:r>
            <a:endParaRPr lang="en-US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B9E7-594C-4723-B679-0EB7127555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6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/>
              <a:t>Warranty</a:t>
            </a:r>
            <a:r>
              <a:rPr lang="fr-CH" dirty="0"/>
              <a:t> to enter a new </a:t>
            </a:r>
            <a:r>
              <a:rPr lang="fr-CH" dirty="0" err="1"/>
              <a:t>market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already</a:t>
            </a:r>
            <a:r>
              <a:rPr lang="fr-CH" dirty="0"/>
              <a:t> </a:t>
            </a:r>
            <a:r>
              <a:rPr lang="fr-CH" dirty="0" err="1"/>
              <a:t>well</a:t>
            </a:r>
            <a:r>
              <a:rPr lang="fr-CH" dirty="0"/>
              <a:t> </a:t>
            </a:r>
            <a:r>
              <a:rPr lang="fr-CH" dirty="0" err="1"/>
              <a:t>equiped</a:t>
            </a:r>
            <a:r>
              <a:rPr lang="fr-CH" dirty="0"/>
              <a:t> for shows and </a:t>
            </a:r>
            <a:r>
              <a:rPr lang="fr-CH" dirty="0" err="1"/>
              <a:t>mega</a:t>
            </a:r>
            <a:r>
              <a:rPr lang="fr-CH" dirty="0"/>
              <a:t> </a:t>
            </a:r>
            <a:r>
              <a:rPr lang="fr-CH" dirty="0" err="1"/>
              <a:t>events</a:t>
            </a:r>
            <a:r>
              <a:rPr lang="fr-CH" dirty="0"/>
              <a:t>. In Vegas, </a:t>
            </a:r>
            <a:r>
              <a:rPr lang="fr-CH" dirty="0" err="1"/>
              <a:t>you</a:t>
            </a:r>
            <a:r>
              <a:rPr lang="fr-CH" dirty="0"/>
              <a:t> </a:t>
            </a:r>
            <a:r>
              <a:rPr lang="fr-CH" dirty="0" err="1"/>
              <a:t>were</a:t>
            </a:r>
            <a:r>
              <a:rPr lang="fr-CH" dirty="0"/>
              <a:t> </a:t>
            </a:r>
            <a:r>
              <a:rPr lang="fr-CH" dirty="0" err="1"/>
              <a:t>there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the </a:t>
            </a:r>
            <a:r>
              <a:rPr lang="fr-CH" dirty="0" err="1"/>
              <a:t>beginning</a:t>
            </a:r>
            <a:r>
              <a:rPr lang="fr-CH" dirty="0"/>
              <a:t> and </a:t>
            </a:r>
            <a:r>
              <a:rPr lang="fr-CH" dirty="0" err="1"/>
              <a:t>helped</a:t>
            </a:r>
            <a:r>
              <a:rPr lang="fr-CH" dirty="0"/>
              <a:t> the </a:t>
            </a:r>
            <a:r>
              <a:rPr lang="fr-CH" dirty="0" err="1"/>
              <a:t>companies</a:t>
            </a:r>
            <a:r>
              <a:rPr lang="fr-CH" dirty="0"/>
              <a:t> to </a:t>
            </a:r>
            <a:r>
              <a:rPr lang="fr-CH" dirty="0" err="1"/>
              <a:t>grow</a:t>
            </a:r>
            <a:r>
              <a:rPr lang="fr-CH" dirty="0"/>
              <a:t> a </a:t>
            </a:r>
            <a:r>
              <a:rPr lang="fr-CH" dirty="0" err="1"/>
              <a:t>mutual</a:t>
            </a:r>
            <a:r>
              <a:rPr lang="fr-CH" dirty="0"/>
              <a:t> confidence </a:t>
            </a:r>
            <a:r>
              <a:rPr lang="fr-CH" dirty="0" err="1"/>
              <a:t>grew</a:t>
            </a:r>
            <a:r>
              <a:rPr lang="fr-CH" dirty="0"/>
              <a:t> over time. In </a:t>
            </a:r>
            <a:r>
              <a:rPr lang="fr-CH" dirty="0" err="1"/>
              <a:t>this</a:t>
            </a:r>
            <a:r>
              <a:rPr lang="fr-CH" dirty="0"/>
              <a:t> case </a:t>
            </a:r>
            <a:r>
              <a:rPr lang="fr-CH" dirty="0" err="1"/>
              <a:t>you</a:t>
            </a:r>
            <a:r>
              <a:rPr lang="fr-CH" dirty="0"/>
              <a:t> </a:t>
            </a:r>
            <a:r>
              <a:rPr lang="fr-CH" dirty="0" err="1"/>
              <a:t>need</a:t>
            </a:r>
            <a:r>
              <a:rPr lang="fr-CH" dirty="0"/>
              <a:t> to </a:t>
            </a:r>
            <a:r>
              <a:rPr lang="fr-CH" dirty="0" err="1"/>
              <a:t>build</a:t>
            </a:r>
            <a:r>
              <a:rPr lang="fr-CH" dirty="0"/>
              <a:t> confidence on the </a:t>
            </a:r>
            <a:r>
              <a:rPr lang="fr-CH" dirty="0" err="1"/>
              <a:t>late</a:t>
            </a:r>
            <a:r>
              <a:rPr lang="fr-CH" dirty="0"/>
              <a:t> run. As </a:t>
            </a:r>
            <a:r>
              <a:rPr lang="fr-CH" dirty="0" err="1"/>
              <a:t>they</a:t>
            </a:r>
            <a:r>
              <a:rPr lang="fr-CH" dirty="0"/>
              <a:t> are </a:t>
            </a:r>
            <a:r>
              <a:rPr lang="fr-CH" dirty="0" err="1"/>
              <a:t>investing</a:t>
            </a:r>
            <a:r>
              <a:rPr lang="fr-CH" dirty="0"/>
              <a:t> 20%, </a:t>
            </a:r>
            <a:r>
              <a:rPr lang="fr-CH" dirty="0" err="1"/>
              <a:t>they</a:t>
            </a:r>
            <a:r>
              <a:rPr lang="fr-CH" dirty="0"/>
              <a:t> are </a:t>
            </a:r>
            <a:r>
              <a:rPr lang="fr-CH" dirty="0" err="1"/>
              <a:t>expecting</a:t>
            </a:r>
            <a:r>
              <a:rPr lang="fr-CH" dirty="0"/>
              <a:t> positive </a:t>
            </a:r>
            <a:r>
              <a:rPr lang="fr-CH" dirty="0" err="1"/>
              <a:t>returns</a:t>
            </a:r>
            <a:r>
              <a:rPr lang="fr-CH" dirty="0"/>
              <a:t>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they</a:t>
            </a:r>
            <a:r>
              <a:rPr lang="fr-CH" dirty="0"/>
              <a:t> </a:t>
            </a:r>
            <a:r>
              <a:rPr lang="fr-CH" dirty="0" err="1"/>
              <a:t>will</a:t>
            </a:r>
            <a:r>
              <a:rPr lang="fr-CH" dirty="0"/>
              <a:t> do </a:t>
            </a:r>
            <a:r>
              <a:rPr lang="fr-CH" dirty="0" err="1"/>
              <a:t>their</a:t>
            </a:r>
            <a:r>
              <a:rPr lang="fr-CH" dirty="0"/>
              <a:t> best to help for </a:t>
            </a:r>
            <a:r>
              <a:rPr lang="fr-CH" dirty="0" err="1"/>
              <a:t>your</a:t>
            </a:r>
            <a:r>
              <a:rPr lang="fr-CH" dirty="0"/>
              <a:t> </a:t>
            </a:r>
            <a:r>
              <a:rPr lang="fr-CH" dirty="0" err="1"/>
              <a:t>success</a:t>
            </a:r>
            <a:r>
              <a:rPr lang="fr-CH" dirty="0"/>
              <a:t>. </a:t>
            </a:r>
            <a:r>
              <a:rPr lang="fr-CH" dirty="0" err="1"/>
              <a:t>Moreover</a:t>
            </a:r>
            <a:r>
              <a:rPr lang="fr-CH" dirty="0"/>
              <a:t>, 20% </a:t>
            </a:r>
            <a:r>
              <a:rPr lang="fr-CH" dirty="0" err="1"/>
              <a:t>isn’t</a:t>
            </a:r>
            <a:r>
              <a:rPr lang="fr-CH" dirty="0"/>
              <a:t> </a:t>
            </a:r>
            <a:r>
              <a:rPr lang="fr-CH" dirty="0" err="1"/>
              <a:t>enough</a:t>
            </a:r>
            <a:r>
              <a:rPr lang="fr-CH" dirty="0"/>
              <a:t> to influence the </a:t>
            </a:r>
            <a:r>
              <a:rPr lang="fr-CH" dirty="0" err="1"/>
              <a:t>company’s</a:t>
            </a:r>
            <a:r>
              <a:rPr lang="fr-CH" dirty="0"/>
              <a:t> </a:t>
            </a:r>
            <a:r>
              <a:rPr lang="fr-CH" dirty="0" err="1"/>
              <a:t>decisions</a:t>
            </a:r>
            <a:r>
              <a:rPr lang="fr-CH" dirty="0"/>
              <a:t>.</a:t>
            </a:r>
          </a:p>
          <a:p>
            <a:endParaRPr lang="fr-CH" dirty="0"/>
          </a:p>
          <a:p>
            <a:r>
              <a:rPr lang="fr-CH" dirty="0"/>
              <a:t>Of course, </a:t>
            </a:r>
            <a:r>
              <a:rPr lang="fr-CH" dirty="0" err="1"/>
              <a:t>making</a:t>
            </a:r>
            <a:r>
              <a:rPr lang="fr-CH" dirty="0"/>
              <a:t> the </a:t>
            </a:r>
            <a:r>
              <a:rPr lang="fr-CH" dirty="0" err="1"/>
              <a:t>largest</a:t>
            </a:r>
            <a:r>
              <a:rPr lang="fr-CH" dirty="0"/>
              <a:t> </a:t>
            </a:r>
            <a:r>
              <a:rPr lang="fr-CH" dirty="0" err="1"/>
              <a:t>specific-investment</a:t>
            </a:r>
            <a:r>
              <a:rPr lang="fr-CH" dirty="0"/>
              <a:t> in the </a:t>
            </a:r>
            <a:r>
              <a:rPr lang="fr-CH" dirty="0" err="1"/>
              <a:t>relationship</a:t>
            </a:r>
            <a:r>
              <a:rPr lang="fr-CH" dirty="0"/>
              <a:t> and the 20% </a:t>
            </a:r>
            <a:r>
              <a:rPr lang="fr-CH" dirty="0" err="1"/>
              <a:t>shares</a:t>
            </a:r>
            <a:r>
              <a:rPr lang="fr-CH" dirty="0"/>
              <a:t> </a:t>
            </a:r>
            <a:r>
              <a:rPr lang="fr-CH" dirty="0" err="1"/>
              <a:t>investment</a:t>
            </a:r>
            <a:r>
              <a:rPr lang="fr-CH" dirty="0"/>
              <a:t> </a:t>
            </a:r>
            <a:r>
              <a:rPr lang="fr-CH" dirty="0" err="1"/>
              <a:t>might</a:t>
            </a:r>
            <a:r>
              <a:rPr lang="fr-CH" dirty="0"/>
              <a:t> look like a </a:t>
            </a:r>
            <a:r>
              <a:rPr lang="fr-CH" dirty="0" err="1"/>
              <a:t>forward</a:t>
            </a:r>
            <a:r>
              <a:rPr lang="fr-CH" dirty="0"/>
              <a:t> </a:t>
            </a:r>
            <a:r>
              <a:rPr lang="fr-CH" dirty="0" err="1"/>
              <a:t>integration</a:t>
            </a:r>
            <a:r>
              <a:rPr lang="fr-CH" dirty="0"/>
              <a:t> move, </a:t>
            </a:r>
            <a:r>
              <a:rPr lang="fr-CH" dirty="0" err="1"/>
              <a:t>however</a:t>
            </a:r>
            <a:r>
              <a:rPr lang="fr-CH" dirty="0"/>
              <a:t>, </a:t>
            </a:r>
            <a:r>
              <a:rPr lang="fr-CH" dirty="0" err="1"/>
              <a:t>your</a:t>
            </a:r>
            <a:r>
              <a:rPr lang="fr-CH" dirty="0"/>
              <a:t> </a:t>
            </a:r>
            <a:r>
              <a:rPr lang="fr-CH" dirty="0" err="1"/>
              <a:t>company’s</a:t>
            </a:r>
            <a:r>
              <a:rPr lang="fr-CH" dirty="0"/>
              <a:t> crucial source of asset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your</a:t>
            </a:r>
            <a:r>
              <a:rPr lang="fr-CH" dirty="0"/>
              <a:t> Human Capital </a:t>
            </a:r>
            <a:r>
              <a:rPr lang="fr-CH" dirty="0" err="1"/>
              <a:t>which</a:t>
            </a:r>
            <a:r>
              <a:rPr lang="fr-CH" dirty="0"/>
              <a:t> </a:t>
            </a:r>
            <a:r>
              <a:rPr lang="fr-CH" dirty="0" err="1"/>
              <a:t>can’t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bought</a:t>
            </a:r>
            <a:r>
              <a:rPr lang="fr-CH" dirty="0"/>
              <a:t>, 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why</a:t>
            </a:r>
            <a:r>
              <a:rPr lang="fr-CH" dirty="0"/>
              <a:t> </a:t>
            </a:r>
            <a:r>
              <a:rPr lang="fr-CH" dirty="0" err="1"/>
              <a:t>you</a:t>
            </a:r>
            <a:r>
              <a:rPr lang="fr-CH" dirty="0"/>
              <a:t> </a:t>
            </a:r>
            <a:r>
              <a:rPr lang="fr-CH" dirty="0" err="1"/>
              <a:t>should</a:t>
            </a:r>
            <a:r>
              <a:rPr lang="fr-CH" dirty="0"/>
              <a:t> </a:t>
            </a:r>
            <a:r>
              <a:rPr lang="fr-CH" dirty="0" err="1"/>
              <a:t>take</a:t>
            </a:r>
            <a:r>
              <a:rPr lang="fr-CH" dirty="0"/>
              <a:t> 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risk</a:t>
            </a:r>
            <a:r>
              <a:rPr lang="fr-CH" dirty="0"/>
              <a:t>. </a:t>
            </a:r>
          </a:p>
          <a:p>
            <a:r>
              <a:rPr lang="fr-CH" dirty="0" err="1"/>
              <a:t>Remains</a:t>
            </a:r>
            <a:r>
              <a:rPr lang="fr-CH" dirty="0"/>
              <a:t> the </a:t>
            </a:r>
            <a:r>
              <a:rPr lang="fr-CH" dirty="0" err="1"/>
              <a:t>majority</a:t>
            </a:r>
            <a:r>
              <a:rPr lang="fr-CH" dirty="0"/>
              <a:t> </a:t>
            </a:r>
            <a:r>
              <a:rPr lang="fr-CH" dirty="0" err="1"/>
              <a:t>shareholders</a:t>
            </a:r>
            <a:r>
              <a:rPr lang="fr-CH" dirty="0"/>
              <a:t>, the </a:t>
            </a:r>
            <a:r>
              <a:rPr lang="fr-CH" dirty="0" err="1"/>
              <a:t>subdiaries</a:t>
            </a:r>
            <a:r>
              <a:rPr lang="fr-CH" dirty="0"/>
              <a:t> </a:t>
            </a:r>
            <a:r>
              <a:rPr lang="fr-CH" dirty="0" err="1"/>
              <a:t>don’t</a:t>
            </a:r>
            <a:r>
              <a:rPr lang="fr-CH" dirty="0"/>
              <a:t> have to </a:t>
            </a:r>
            <a:r>
              <a:rPr lang="fr-CH" dirty="0" err="1"/>
              <a:t>much</a:t>
            </a:r>
            <a:r>
              <a:rPr lang="fr-CH" dirty="0"/>
              <a:t> impact on the management of Cirque du Soleil but </a:t>
            </a:r>
            <a:r>
              <a:rPr lang="fr-CH" dirty="0" err="1"/>
              <a:t>you</a:t>
            </a:r>
            <a:r>
              <a:rPr lang="fr-CH" dirty="0"/>
              <a:t> </a:t>
            </a:r>
            <a:r>
              <a:rPr lang="fr-CH" dirty="0" err="1"/>
              <a:t>shouldn’t</a:t>
            </a:r>
            <a:r>
              <a:rPr lang="fr-CH" dirty="0"/>
              <a:t> </a:t>
            </a:r>
            <a:r>
              <a:rPr lang="fr-CH" dirty="0" err="1"/>
              <a:t>diluate</a:t>
            </a:r>
            <a:r>
              <a:rPr lang="fr-CH" dirty="0"/>
              <a:t> the </a:t>
            </a:r>
            <a:r>
              <a:rPr lang="fr-CH" dirty="0" err="1"/>
              <a:t>share</a:t>
            </a:r>
            <a:r>
              <a:rPr lang="fr-CH" dirty="0"/>
              <a:t> </a:t>
            </a:r>
            <a:r>
              <a:rPr lang="fr-CH" dirty="0" err="1"/>
              <a:t>any</a:t>
            </a:r>
            <a:r>
              <a:rPr lang="fr-CH" dirty="0"/>
              <a:t> </a:t>
            </a:r>
            <a:r>
              <a:rPr lang="fr-CH" dirty="0" err="1"/>
              <a:t>further</a:t>
            </a:r>
            <a:r>
              <a:rPr lang="fr-CH" dirty="0"/>
              <a:t>. 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B9E7-594C-4723-B679-0EB7127555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2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Open new </a:t>
            </a:r>
            <a:r>
              <a:rPr lang="fr-CH" dirty="0" err="1"/>
              <a:t>residents</a:t>
            </a:r>
            <a:r>
              <a:rPr lang="fr-CH" dirty="0"/>
              <a:t> shows </a:t>
            </a:r>
            <a:r>
              <a:rPr lang="fr-CH" dirty="0" err="1"/>
              <a:t>around</a:t>
            </a:r>
            <a:r>
              <a:rPr lang="fr-CH" dirty="0"/>
              <a:t> the world if total </a:t>
            </a:r>
            <a:r>
              <a:rPr lang="fr-CH" dirty="0" err="1"/>
              <a:t>creative</a:t>
            </a:r>
            <a:r>
              <a:rPr lang="fr-CH" dirty="0"/>
              <a:t> control and profitable.</a:t>
            </a:r>
          </a:p>
          <a:p>
            <a:endParaRPr lang="fr-CH" dirty="0"/>
          </a:p>
          <a:p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Maintaining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bit-top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touring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shows and/or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arenas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? Not as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your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main source of revenu but in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order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to gain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visibility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in new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potential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markets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to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see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how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different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cultures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appreciate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your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shows,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then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if the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success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is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real,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resident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shows can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be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considered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. </a:t>
            </a:r>
          </a:p>
          <a:p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According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to us,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your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reputation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is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made,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touring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shows made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you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famous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in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strategic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locations to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obtain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the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great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deals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you’ve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made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with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your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partners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but are not the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most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valuable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. You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should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focus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your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efforts and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investments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in the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resident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show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where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the break-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even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and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occupancy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 are the </a:t>
            </a:r>
            <a:r>
              <a:rPr lang="fr-CH" dirty="0" err="1">
                <a:solidFill>
                  <a:srgbClr val="FF0000"/>
                </a:solidFill>
                <a:highlight>
                  <a:srgbClr val="00FF00"/>
                </a:highlight>
              </a:rPr>
              <a:t>largest</a:t>
            </a:r>
            <a:r>
              <a:rPr lang="fr-CH" dirty="0">
                <a:solidFill>
                  <a:srgbClr val="FF0000"/>
                </a:solidFill>
                <a:highlight>
                  <a:srgbClr val="00FF00"/>
                </a:highlight>
              </a:rPr>
              <a:t>. </a:t>
            </a:r>
          </a:p>
          <a:p>
            <a:endParaRPr lang="fr-CH" dirty="0"/>
          </a:p>
          <a:p>
            <a:r>
              <a:rPr lang="fr-CH" dirty="0"/>
              <a:t>For </a:t>
            </a:r>
            <a:r>
              <a:rPr lang="fr-CH" dirty="0" err="1"/>
              <a:t>each</a:t>
            </a:r>
            <a:r>
              <a:rPr lang="fr-CH" dirty="0"/>
              <a:t> new </a:t>
            </a:r>
            <a:r>
              <a:rPr lang="fr-CH" dirty="0" err="1"/>
              <a:t>resident</a:t>
            </a:r>
            <a:r>
              <a:rPr lang="fr-CH" dirty="0"/>
              <a:t> show </a:t>
            </a:r>
            <a:r>
              <a:rPr lang="fr-CH" dirty="0" err="1"/>
              <a:t>created</a:t>
            </a:r>
            <a:r>
              <a:rPr lang="fr-CH" dirty="0"/>
              <a:t>, </a:t>
            </a:r>
            <a:r>
              <a:rPr lang="fr-CH" dirty="0" err="1"/>
              <a:t>you</a:t>
            </a:r>
            <a:r>
              <a:rPr lang="fr-CH" dirty="0"/>
              <a:t> </a:t>
            </a:r>
            <a:r>
              <a:rPr lang="fr-CH" dirty="0" err="1"/>
              <a:t>should</a:t>
            </a:r>
            <a:r>
              <a:rPr lang="fr-CH" dirty="0"/>
              <a:t> </a:t>
            </a:r>
            <a:r>
              <a:rPr lang="fr-CH" dirty="0" err="1"/>
              <a:t>allocate</a:t>
            </a:r>
            <a:r>
              <a:rPr lang="fr-CH" dirty="0"/>
              <a:t> </a:t>
            </a:r>
            <a:r>
              <a:rPr lang="fr-CH" dirty="0" err="1"/>
              <a:t>your</a:t>
            </a:r>
            <a:r>
              <a:rPr lang="fr-CH" dirty="0"/>
              <a:t> </a:t>
            </a:r>
            <a:r>
              <a:rPr lang="fr-CH" dirty="0" err="1"/>
              <a:t>touring</a:t>
            </a:r>
            <a:r>
              <a:rPr lang="fr-CH" dirty="0"/>
              <a:t> shows’ </a:t>
            </a:r>
            <a:r>
              <a:rPr lang="fr-CH" dirty="0" err="1"/>
              <a:t>human</a:t>
            </a:r>
            <a:r>
              <a:rPr lang="fr-CH" dirty="0"/>
              <a:t> capital (</a:t>
            </a:r>
            <a:r>
              <a:rPr lang="fr-CH" dirty="0" err="1"/>
              <a:t>artists</a:t>
            </a:r>
            <a:r>
              <a:rPr lang="fr-CH" dirty="0"/>
              <a:t>) to </a:t>
            </a:r>
            <a:r>
              <a:rPr lang="fr-CH" dirty="0" err="1"/>
              <a:t>these</a:t>
            </a:r>
            <a:r>
              <a:rPr lang="fr-CH" dirty="0"/>
              <a:t> </a:t>
            </a:r>
            <a:r>
              <a:rPr lang="fr-CH" dirty="0" err="1"/>
              <a:t>resident</a:t>
            </a:r>
            <a:r>
              <a:rPr lang="fr-CH" dirty="0"/>
              <a:t> shows </a:t>
            </a:r>
            <a:r>
              <a:rPr lang="fr-CH" dirty="0" err="1"/>
              <a:t>instead</a:t>
            </a:r>
            <a:r>
              <a:rPr lang="fr-CH" dirty="0"/>
              <a:t> of </a:t>
            </a:r>
            <a:r>
              <a:rPr lang="fr-CH" dirty="0" err="1"/>
              <a:t>hiring</a:t>
            </a:r>
            <a:r>
              <a:rPr lang="fr-CH" dirty="0"/>
              <a:t> and training new people. This </a:t>
            </a:r>
            <a:r>
              <a:rPr lang="fr-CH" dirty="0" err="1"/>
              <a:t>would</a:t>
            </a:r>
            <a:r>
              <a:rPr lang="fr-CH" dirty="0"/>
              <a:t> </a:t>
            </a:r>
            <a:r>
              <a:rPr lang="fr-CH" dirty="0" err="1"/>
              <a:t>result</a:t>
            </a:r>
            <a:r>
              <a:rPr lang="fr-CH" dirty="0"/>
              <a:t> in a </a:t>
            </a:r>
            <a:r>
              <a:rPr lang="fr-CH" dirty="0" err="1"/>
              <a:t>better</a:t>
            </a:r>
            <a:r>
              <a:rPr lang="fr-CH" dirty="0"/>
              <a:t> asset allocation. It </a:t>
            </a:r>
            <a:r>
              <a:rPr lang="fr-CH" dirty="0" err="1"/>
              <a:t>is</a:t>
            </a:r>
            <a:r>
              <a:rPr lang="fr-CH" dirty="0"/>
              <a:t> the best </a:t>
            </a:r>
            <a:r>
              <a:rPr lang="fr-CH" dirty="0" err="1"/>
              <a:t>way</a:t>
            </a:r>
            <a:r>
              <a:rPr lang="fr-CH" dirty="0"/>
              <a:t> to focus on the </a:t>
            </a:r>
            <a:r>
              <a:rPr lang="fr-CH" dirty="0" err="1"/>
              <a:t>most</a:t>
            </a:r>
            <a:r>
              <a:rPr lang="fr-CH" dirty="0"/>
              <a:t> profitable shows. </a:t>
            </a:r>
          </a:p>
          <a:p>
            <a:endParaRPr lang="fr-CH" dirty="0"/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Sell share in company ?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Be forward integrated by a huge hotel company ? Not necessary as long as you maintain healthy relationships with your partners + You don’t have haggling costs so no reason to do so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B9E7-594C-4723-B679-0EB7127555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7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2EF91F2-24A8-43AB-9F31-3B169F6A3C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69" y="1668320"/>
            <a:ext cx="2974113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44A2B7-3C49-4D23-ADF5-19AD7A90473D}"/>
              </a:ext>
            </a:extLst>
          </p:cNvPr>
          <p:cNvSpPr txBox="1"/>
          <p:nvPr userDrawn="1"/>
        </p:nvSpPr>
        <p:spPr>
          <a:xfrm>
            <a:off x="7398610" y="2842514"/>
            <a:ext cx="2216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Bahnschrift SemiBold Condensed" panose="020B0502040204020203" pitchFamily="34" charset="0"/>
              </a:rPr>
              <a:t>Internef</a:t>
            </a:r>
            <a:r>
              <a:rPr lang="en-US" sz="2400" dirty="0">
                <a:latin typeface="Bahnschrift SemiBold Condensed" panose="020B0502040204020203" pitchFamily="34" charset="0"/>
              </a:rPr>
              <a:t> Consulting </a:t>
            </a:r>
          </a:p>
          <a:p>
            <a:pPr algn="ctr"/>
            <a:r>
              <a:rPr lang="en-US" sz="2400" dirty="0">
                <a:latin typeface="Bahnschrift SemiBold Condensed" panose="020B0502040204020203" pitchFamily="34" charset="0"/>
              </a:rPr>
              <a:t>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40E0A-2CFB-4A57-8325-422D11CFCA07}"/>
              </a:ext>
            </a:extLst>
          </p:cNvPr>
          <p:cNvSpPr txBox="1"/>
          <p:nvPr userDrawn="1"/>
        </p:nvSpPr>
        <p:spPr>
          <a:xfrm>
            <a:off x="7521277" y="1496614"/>
            <a:ext cx="19708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latin typeface="Bahnschrift SemiBold Condensed" panose="020B0502040204020203" pitchFamily="34" charset="0"/>
              </a:rPr>
              <a:t>ICG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0AF3A-0BBA-406C-9F3E-38C83E80701A}"/>
              </a:ext>
            </a:extLst>
          </p:cNvPr>
          <p:cNvSpPr txBox="1"/>
          <p:nvPr userDrawn="1"/>
        </p:nvSpPr>
        <p:spPr>
          <a:xfrm>
            <a:off x="1265221" y="3946904"/>
            <a:ext cx="9800893" cy="186204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 Report on Partnerships, Internal </a:t>
            </a:r>
            <a:r>
              <a:rPr lang="en-US" sz="3200" dirty="0" err="1"/>
              <a:t>Organisation</a:t>
            </a:r>
            <a:r>
              <a:rPr lang="en-US" sz="3200" dirty="0"/>
              <a:t> and Future Expansion</a:t>
            </a:r>
          </a:p>
          <a:p>
            <a:pPr algn="ctr"/>
            <a:endParaRPr lang="en-US" sz="2600" dirty="0"/>
          </a:p>
          <a:p>
            <a:pPr algn="ctr"/>
            <a:r>
              <a:rPr lang="en-US" sz="2500" dirty="0"/>
              <a:t>Department of Organizational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A1384-2514-4123-955D-B181C5079E86}"/>
              </a:ext>
            </a:extLst>
          </p:cNvPr>
          <p:cNvSpPr txBox="1"/>
          <p:nvPr userDrawn="1"/>
        </p:nvSpPr>
        <p:spPr>
          <a:xfrm>
            <a:off x="5038070" y="5813838"/>
            <a:ext cx="211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15</a:t>
            </a:r>
            <a:r>
              <a:rPr lang="en-US" sz="1800" baseline="30000" dirty="0"/>
              <a:t>th</a:t>
            </a:r>
            <a:r>
              <a:rPr lang="en-US" sz="1800" dirty="0"/>
              <a:t> of October 2020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08C902-452D-4A8C-968C-686885AFBED1}"/>
              </a:ext>
            </a:extLst>
          </p:cNvPr>
          <p:cNvCxnSpPr/>
          <p:nvPr userDrawn="1"/>
        </p:nvCxnSpPr>
        <p:spPr>
          <a:xfrm>
            <a:off x="6165668" y="1378126"/>
            <a:ext cx="0" cy="2194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31FADA-2D44-4DDF-A01D-7695A4A2122C}"/>
              </a:ext>
            </a:extLst>
          </p:cNvPr>
          <p:cNvCxnSpPr>
            <a:cxnSpLocks/>
          </p:cNvCxnSpPr>
          <p:nvPr userDrawn="1"/>
        </p:nvCxnSpPr>
        <p:spPr>
          <a:xfrm flipH="1">
            <a:off x="5123682" y="5176312"/>
            <a:ext cx="17547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244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C8E6-36B4-465D-AD1E-104A5D06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5CF48-60F4-4112-AD34-D5CCD9B7C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7634-AF2C-482F-A1DE-82CBDE5A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99E38-B913-44C4-AAEC-7B2D29FE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B7A8-611F-4A83-8858-1CE92CD2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92DD-4C54-428C-AB48-41F19E0E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1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D2A37-12D2-44C8-B4A0-4CA132CCE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B729E-348E-4375-8192-7AB773753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1525E-77B3-49E9-B2EE-6D099FBB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5DB4C-EA50-426F-8731-E5008502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3C4C-A214-4FDA-B656-53D91CE8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92DD-4C54-428C-AB48-41F19E0E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4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FED9-B994-4D2B-A795-B88B940F7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5B786-9393-4144-8957-E1E3FDF71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44DA6-041F-4611-85EC-D2539F5D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B2533-4AF2-49AF-A358-813CCD2C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784F6-90D7-4E55-A18E-14971A28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AD45B0-A218-43F5-85DE-9D5DDEB37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82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AE6F-F34F-49CD-BE77-EDAE9AAC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97154-55D4-45D6-BEFB-FF6D7587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5A15-0B56-4420-B94C-366388AB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37ACC-DA83-49A4-B634-EB458BDC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A1C1-5472-498D-8DED-514F6726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AD45B0-A218-43F5-85DE-9D5DDEB37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5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4DD4-EBB9-4249-BD7B-53B009E9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23ACE-5AE3-47F2-889F-808E6ED07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83278-3C61-4BC9-B71A-68096863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BADF0-48F0-4E89-8F80-78017E47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3394-4EDA-4DE0-8458-628189A4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AD45B0-A218-43F5-85DE-9D5DDEB37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2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6DD0-A063-462B-ACE3-81824DEF23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9000"/>
            <a:ext cx="8011886" cy="769992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Presentation Structure</a:t>
            </a:r>
          </a:p>
        </p:txBody>
      </p:sp>
      <p:pic>
        <p:nvPicPr>
          <p:cNvPr id="2052" name="Picture 4" descr="KURIOS : Spectacle de tournée. Voir billets et offres | Cirque du Soleil">
            <a:extLst>
              <a:ext uri="{FF2B5EF4-FFF2-40B4-BE49-F238E27FC236}">
                <a16:creationId xmlns:a16="http://schemas.microsoft.com/office/drawing/2014/main" id="{C8E7FBCC-45E5-4AA5-8D59-263D97C9F4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615410" cy="360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394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8E14-0954-4C53-A392-B425BFB8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C4130-662A-4F8C-8233-D4DC0FFC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5359F-A810-443B-B2E4-881AFDF9B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79EBE-2CC5-468D-80F0-2874C72B6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8E1B2-F036-4486-B572-F8C3C6D78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B62B0-451B-4840-B537-1527984B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2FCFC-2F31-42CE-8FE8-791373DA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91D6C-9FD5-4C6C-8006-FE2EEDB3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AD45B0-A218-43F5-85DE-9D5DDEB37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54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E3B9-FCEC-49DB-AA68-597D093C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09709-88D5-4E08-AED3-986F2E97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A4D29-C453-45D5-AF99-114677F5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A3860-D0A5-45AC-BD0E-E4A11514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AD45B0-A218-43F5-85DE-9D5DDEB37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5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FD3E0-A14B-4A69-BFFC-4EB208DA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69CE6-77A1-4033-BA2A-3C8AFAA7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A3FD8-E061-4422-A1C7-7471D59C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AD45B0-A218-43F5-85DE-9D5DDEB37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52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D3FB-66DE-4D5E-98B4-09E10F48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B9BC-B523-4AA5-827A-288F175B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D3179-D337-452D-9D50-2C9C5A87E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BFDF8-9F53-4961-9DD4-EDF5A22D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DA137-9390-4D26-8AED-8B658E5B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9628B-1F6A-4E4A-89F1-51BD6598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AD45B0-A218-43F5-85DE-9D5DDEB37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8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FCE6-86EB-4CCF-9D98-8DC65E17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B64E1-6C4C-432E-8DB0-9DBEE55D8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A90A-F819-4DAA-B741-203D1800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74398-EABF-4FD8-B2AA-AE350F17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E42D0-BF21-484C-ACAD-7E949B23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92DD-4C54-428C-AB48-41F19E0E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03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2FC8-E16F-4DD1-9B86-19C950DB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45F2F-2629-41C3-9468-CDDBF005A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1D184-EDAA-42A5-8C47-6320F3448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B2774-F89F-438D-B4C3-7E0214A8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3041F-0DE0-42FA-8050-E2675543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28A4B-CC54-4F01-9B4C-5DC3ACE3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AD45B0-A218-43F5-85DE-9D5DDEB37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79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F4CA-27C9-458A-9D74-8939428F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92F13-7A10-420B-A1F8-5934673E2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6CAB-1615-42EC-B66B-0A7DB8A4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C55C9-DA4B-432E-959C-21C6C5C3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1D6A4-ADFA-4F8F-A70E-9E13C806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AD45B0-A218-43F5-85DE-9D5DDEB37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3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3AB07-F421-470F-BA3D-E02B61598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FE945-CD77-431C-9DC7-C740A7E2C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6EC5-CFC0-4859-BAE6-29C318D4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5264C-4CB5-4228-8602-869EC130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43704-007B-4039-9E0B-4C4009CB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AD45B0-A218-43F5-85DE-9D5DDEB37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866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150D-6C4A-48D2-AF5B-C7ACCBF58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42CA0-C2F0-402C-AEB5-4CAC0A484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3C57D-D1D8-4260-B7BF-CBC22018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6A-209A-4EF0-B734-B0F34C52BD7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CE2B7-E355-4D27-8BE4-A231B0CF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EEB42-0775-4372-9021-3C03369D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4436-F126-471E-A592-959EB57D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851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601E-17F8-4F23-BF3B-0E1E5430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9475-416B-436D-A474-45CC1BA4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66DA2-8AE3-4F99-A66A-E92021BD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6A-209A-4EF0-B734-B0F34C52BD7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23184-92CA-423F-81EE-7E2F0067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76608-0AB2-4F26-A04E-7FE23DFC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4436-F126-471E-A592-959EB57D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327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7500-2F0E-4E1D-BC24-E33874BF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A9ADC-6250-4AC4-93C1-FCA049C4F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B6557-8701-4802-91FF-68BCF92E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6A-209A-4EF0-B734-B0F34C52BD7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0628-57BA-44B7-B7F0-BF5E1B69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6EBCB-D59B-44EB-BFDF-718F0084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4436-F126-471E-A592-959EB57D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44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6B3-E9B6-4348-A25C-B3934DCC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387F-669F-426E-B2B4-77FD704F4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8125F-062C-4EA1-ACE0-27F2F0877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E206A-04EB-4ABA-B59A-5AA8158B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6A-209A-4EF0-B734-B0F34C52BD7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5CDAA-952D-4AAE-AF87-592BA28D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1B230-BEF2-42CD-B6B4-FFB5CDC2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4436-F126-471E-A592-959EB57D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64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571A-2C60-4751-8283-3B549FA7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9700-4F4C-4DA1-8348-70ED327A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627A7-4C03-4A2C-95B6-A487B74FA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10001-406D-4889-A536-57A068C73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3B05C-B03A-440D-ACBD-3AB4A5D30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6F175-F963-4363-A07A-342AFFAA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6A-209A-4EF0-B734-B0F34C52BD7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24DDC-4338-4E26-8418-3DC7DD34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0D8D4-7084-4E9E-8BF6-D6C3311D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4436-F126-471E-A592-959EB57D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35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398A-D1E2-4C51-90BF-73FBD0B3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BDDF6-B843-45F7-A7B8-F7CEA257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6A-209A-4EF0-B734-B0F34C52BD7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246DB-F155-4EA4-8937-22C1579E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E0A10-6FC9-472A-B523-FE1128F6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4436-F126-471E-A592-959EB57D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44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33560-9621-4839-8AB4-DA109C4B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6A-209A-4EF0-B734-B0F34C52BD7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0A503-E5EA-43BB-9538-4EA7D4A6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B0E7-A900-4A8E-8DA9-88FDD7B4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4436-F126-471E-A592-959EB57D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C4D7F-CBA1-473F-825A-31C92530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1BF3B-36E8-4FD5-896D-FC35CD177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63691-6891-4B7B-9F35-18E91A1B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97716-6C07-45A1-BFFE-9DABF321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EA915-280D-4230-91D1-4D3CFA5E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92DD-4C54-428C-AB48-41F19E0E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120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D2F5-A56A-4F97-8A95-C4F909F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3127-894A-4EE6-8669-22C754E6A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81DAC-11C0-472E-AC9D-0E50BF54C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B2526-8E41-4495-AD21-849431EE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6A-209A-4EF0-B734-B0F34C52BD7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4BED5-FAC5-42A0-97E8-A33F296A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9ED87-E44A-4D96-AF69-D0E5D345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4436-F126-471E-A592-959EB57D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93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355B-87DB-4629-A228-24FC857C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193C8-8C6E-43A1-A127-6FFFD9CB9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F4B15-CB3A-4A50-9FB1-FF1FA8AA8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3A35E-017C-4F04-B73A-16F5A2E7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6A-209A-4EF0-B734-B0F34C52BD7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2DB37-BB78-4102-ABC4-BD6BE761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5E0D8-8CED-4503-80FA-7ADBA5A4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4436-F126-471E-A592-959EB57D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226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D0F0-A3E2-4A1C-BCC4-C7A8F1DF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2EE58-957A-4ED3-84F3-7E77247F4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7FCD2-2CCB-4F42-A6C9-AC9381E3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6A-209A-4EF0-B734-B0F34C52BD7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A6D9-A63C-42A8-ADE1-5CA5A807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69B1-A767-401F-82AD-C320A80A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4436-F126-471E-A592-959EB57D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689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49764-90B1-4884-8193-D0F091904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8E300-B2AB-456A-94C7-2D2E7CC04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08EAC-CD7E-4AD1-A9B0-26DC4F6A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6A-209A-4EF0-B734-B0F34C52BD7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DDBC-947D-4B22-8831-43C3CDF7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9830-4745-456A-B036-BA8923FB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4436-F126-471E-A592-959EB57D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2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6061-816A-49AE-A1E7-D0140325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F7BA-54A3-4F83-A7E8-321DBB947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8DB67-CC33-480A-AAFA-1B12B5C14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6B8D7-8799-4E39-AE42-5FFFCA5A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C31F3-96F5-4811-AE74-8C3EAE4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07CA8-DE9B-420B-948F-8A144287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92DD-4C54-428C-AB48-41F19E0E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FBE6-AC39-4A5E-B025-4CF51ACB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40D0-D65F-4A42-AA1B-20E5BC19E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59C29-46D9-4D34-B0D3-08EEAFD74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B141B-CB4A-4D1B-8A3A-81083066E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084BE-F72C-417F-A1D0-899127473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24B86-D72F-4A4A-B49C-3900F018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0E0B4-8869-4407-B038-E817915F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AFE79-DCBF-48D6-90AE-B813D849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92DD-4C54-428C-AB48-41F19E0E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2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D191-EA85-42E9-9161-4C600A87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7048F-9331-4C09-A120-9C1C9DB0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6D056-E112-4A1C-9968-D9D7AD46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8A50F-EF0B-4B1A-8514-AA236A03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92DD-4C54-428C-AB48-41F19E0E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3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E7FFB-8A83-41D5-A2D8-D3409D88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97D0A-B179-4445-A1F3-58848167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C11DF-3B7C-4B17-9CC1-1FB977B9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92DD-4C54-428C-AB48-41F19E0E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9D70-DE1A-4AA9-869D-DB219543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C660-5DBF-49FD-8B9F-7EE91A8BC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C4052-F344-4537-9727-C670D3B16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AEE43-EF28-4739-85CE-33E0DEF2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FD95E-49D0-4EA7-9FE0-7EADC2A3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1F90C-1C44-4782-9EE6-406A081A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92DD-4C54-428C-AB48-41F19E0E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3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4782-206C-4D1B-AD43-CE8393FA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F42D4-2E98-4426-8A51-9CC090AC5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660BF-86BB-427D-9FA6-43A1D6279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72958-A459-42C5-A30A-3FC0B327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578DF-0B9F-428A-AF6B-7421C784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1CBC0-B1B6-4C6A-A043-7A2AFE64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92DD-4C54-428C-AB48-41F19E0E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4A354-2F05-4E59-9F5D-9C060B43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C03CA-2681-4EF9-9754-35CBB14A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2EE87-5EEB-436F-889F-C2609EF7F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FC834-F1C5-4B41-8D9F-24844BC9D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C6FC6-BC26-4DD1-AD34-FCC376619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892DD-4C54-428C-AB48-41F19E0E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0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DFAE8-8F83-4F47-9352-CF6EE151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011886" cy="76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698FF-CECE-416C-96AE-909BA991E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3283"/>
            <a:ext cx="10515600" cy="4873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66CF3-9135-4052-80C2-654C87E37169}"/>
              </a:ext>
            </a:extLst>
          </p:cNvPr>
          <p:cNvSpPr/>
          <p:nvPr userDrawn="1"/>
        </p:nvSpPr>
        <p:spPr>
          <a:xfrm>
            <a:off x="0" y="497874"/>
            <a:ext cx="651641" cy="504496"/>
          </a:xfrm>
          <a:prstGeom prst="rect">
            <a:avLst/>
          </a:prstGeom>
          <a:solidFill>
            <a:srgbClr val="1F3D55"/>
          </a:solidFill>
          <a:ln>
            <a:solidFill>
              <a:srgbClr val="394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AD143-6FBF-46AB-A673-97CFE8E8C8EB}"/>
              </a:ext>
            </a:extLst>
          </p:cNvPr>
          <p:cNvSpPr txBox="1"/>
          <p:nvPr userDrawn="1"/>
        </p:nvSpPr>
        <p:spPr>
          <a:xfrm>
            <a:off x="1678577" y="6224451"/>
            <a:ext cx="9712234" cy="483326"/>
          </a:xfrm>
          <a:prstGeom prst="rect">
            <a:avLst/>
          </a:prstGeom>
          <a:solidFill>
            <a:srgbClr val="1F3D55"/>
          </a:solidFill>
          <a:ln>
            <a:solidFill>
              <a:srgbClr val="3A4A6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C20C3D-101E-423E-9FBA-4DF32A12F45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9094" y="5929919"/>
            <a:ext cx="1609483" cy="8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5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CE163-7D3D-4129-B7C8-620B890E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4D86D-9D1D-46EF-8CD6-C81999620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4A64C-10EE-4F85-B738-2918FE71A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DA6A-209A-4EF0-B734-B0F34C52BD7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8CBC7-0EDC-4D6D-87ED-9714A0A6F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5C85A-FEC8-4468-8877-035CD81F7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64436-F126-471E-A592-959EB57D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5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70675A-3B76-451B-ADF7-7BA8315CE40E}"/>
              </a:ext>
            </a:extLst>
          </p:cNvPr>
          <p:cNvSpPr txBox="1"/>
          <p:nvPr/>
        </p:nvSpPr>
        <p:spPr>
          <a:xfrm>
            <a:off x="9845040" y="629940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291634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5E10-3810-4C0C-8EBA-125F0E25F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503" y="2775931"/>
            <a:ext cx="2743592" cy="424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Coordination Issue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33A0F-1246-4CBF-BD68-16644A254FC8}"/>
              </a:ext>
            </a:extLst>
          </p:cNvPr>
          <p:cNvSpPr txBox="1"/>
          <p:nvPr/>
        </p:nvSpPr>
        <p:spPr>
          <a:xfrm>
            <a:off x="9845040" y="629940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8FEC4-AEE0-4622-9BDD-60484E0B7F4F}"/>
              </a:ext>
            </a:extLst>
          </p:cNvPr>
          <p:cNvSpPr txBox="1"/>
          <p:nvPr/>
        </p:nvSpPr>
        <p:spPr>
          <a:xfrm>
            <a:off x="838200" y="418887"/>
            <a:ext cx="1157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… but integration also brings its shares of issues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47AAF4B-7BAB-4AAA-9AB5-D9137BE00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5051" y="1384814"/>
            <a:ext cx="1280160" cy="1280160"/>
          </a:xfrm>
          <a:prstGeom prst="rect">
            <a:avLst/>
          </a:prstGeom>
        </p:spPr>
      </p:pic>
      <p:pic>
        <p:nvPicPr>
          <p:cNvPr id="3078" name="Picture 6" descr="Free Icon | Balance">
            <a:extLst>
              <a:ext uri="{FF2B5EF4-FFF2-40B4-BE49-F238E27FC236}">
                <a16:creationId xmlns:a16="http://schemas.microsoft.com/office/drawing/2014/main" id="{66785576-B425-4032-B53B-D6CAA61BD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20" y="1384814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ownload Direction Comments - Flexibility Icon Png - Full Size PNG Image -  PNGkit">
            <a:extLst>
              <a:ext uri="{FF2B5EF4-FFF2-40B4-BE49-F238E27FC236}">
                <a16:creationId xmlns:a16="http://schemas.microsoft.com/office/drawing/2014/main" id="{256DFEA5-86B6-4CD6-9B2F-6B8B904C0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960" y="1384814"/>
            <a:ext cx="1280160" cy="124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EC0D11-6B8A-4DC3-8D57-7008A582D533}"/>
              </a:ext>
            </a:extLst>
          </p:cNvPr>
          <p:cNvSpPr txBox="1"/>
          <p:nvPr/>
        </p:nvSpPr>
        <p:spPr>
          <a:xfrm>
            <a:off x="4632960" y="3295313"/>
            <a:ext cx="2926080" cy="10156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marL="0" indent="0" algn="ctr">
              <a:buNone/>
            </a:pPr>
            <a:r>
              <a:rPr lang="en-US" sz="2000" dirty="0"/>
              <a:t>Few creative directors + extensive growth strategy = exhausted employees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EA8DE-9756-497F-BC6E-D0AFE40C37B1}"/>
              </a:ext>
            </a:extLst>
          </p:cNvPr>
          <p:cNvSpPr txBox="1"/>
          <p:nvPr/>
        </p:nvSpPr>
        <p:spPr>
          <a:xfrm>
            <a:off x="8470661" y="3299106"/>
            <a:ext cx="2926080" cy="101498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marL="0" indent="0" algn="ctr">
              <a:buNone/>
            </a:pPr>
            <a:r>
              <a:rPr lang="en-US" sz="2000" dirty="0"/>
              <a:t>Key processes not understood by everyone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1A367-8671-4DA0-B8E2-91AEB3F29995}"/>
              </a:ext>
            </a:extLst>
          </p:cNvPr>
          <p:cNvSpPr txBox="1"/>
          <p:nvPr/>
        </p:nvSpPr>
        <p:spPr>
          <a:xfrm>
            <a:off x="795259" y="3266298"/>
            <a:ext cx="2926080" cy="101498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High dependency = lower authority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BF324A-54C8-4ECB-AF4E-189E46FB6A8E}"/>
              </a:ext>
            </a:extLst>
          </p:cNvPr>
          <p:cNvSpPr txBox="1">
            <a:spLocks/>
          </p:cNvSpPr>
          <p:nvPr/>
        </p:nvSpPr>
        <p:spPr>
          <a:xfrm>
            <a:off x="4724204" y="2743866"/>
            <a:ext cx="2743592" cy="104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Abuse of Power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743359-4ABF-4F20-B1F1-A3A0EADB04F0}"/>
              </a:ext>
            </a:extLst>
          </p:cNvPr>
          <p:cNvSpPr txBox="1">
            <a:spLocks/>
          </p:cNvSpPr>
          <p:nvPr/>
        </p:nvSpPr>
        <p:spPr>
          <a:xfrm>
            <a:off x="8561905" y="2758281"/>
            <a:ext cx="2743592" cy="104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Lack of Flexibility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89507-FA57-469D-B7E0-E4769EDB0883}"/>
              </a:ext>
            </a:extLst>
          </p:cNvPr>
          <p:cNvSpPr txBox="1"/>
          <p:nvPr/>
        </p:nvSpPr>
        <p:spPr>
          <a:xfrm>
            <a:off x="1227082" y="5236545"/>
            <a:ext cx="9737835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Moreover, there was a very important risk of hold-up inside your company</a:t>
            </a:r>
          </a:p>
        </p:txBody>
      </p:sp>
    </p:spTree>
    <p:extLst>
      <p:ext uri="{BB962C8B-B14F-4D97-AF65-F5344CB8AC3E}">
        <p14:creationId xmlns:p14="http://schemas.microsoft.com/office/powerpoint/2010/main" val="255697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5E10-3810-4C0C-8EBA-125F0E25F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447" y="2788943"/>
            <a:ext cx="2743592" cy="424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Coordination Issue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33A0F-1246-4CBF-BD68-16644A254FC8}"/>
              </a:ext>
            </a:extLst>
          </p:cNvPr>
          <p:cNvSpPr txBox="1"/>
          <p:nvPr/>
        </p:nvSpPr>
        <p:spPr>
          <a:xfrm>
            <a:off x="9845040" y="629940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8FEC4-AEE0-4622-9BDD-60484E0B7F4F}"/>
              </a:ext>
            </a:extLst>
          </p:cNvPr>
          <p:cNvSpPr txBox="1"/>
          <p:nvPr/>
        </p:nvSpPr>
        <p:spPr>
          <a:xfrm>
            <a:off x="838200" y="418887"/>
            <a:ext cx="1157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Standardized Process : A decision that makes sense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47AAF4B-7BAB-4AAA-9AB5-D9137BE00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4163" y="1403416"/>
            <a:ext cx="1280160" cy="1280160"/>
          </a:xfrm>
          <a:prstGeom prst="rect">
            <a:avLst/>
          </a:prstGeom>
        </p:spPr>
      </p:pic>
      <p:pic>
        <p:nvPicPr>
          <p:cNvPr id="3078" name="Picture 6" descr="Free Icon | Balance">
            <a:extLst>
              <a:ext uri="{FF2B5EF4-FFF2-40B4-BE49-F238E27FC236}">
                <a16:creationId xmlns:a16="http://schemas.microsoft.com/office/drawing/2014/main" id="{66785576-B425-4032-B53B-D6CAA61BD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20" y="1366775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ownload Direction Comments - Flexibility Icon Png - Full Size PNG Image -  PNGkit">
            <a:extLst>
              <a:ext uri="{FF2B5EF4-FFF2-40B4-BE49-F238E27FC236}">
                <a16:creationId xmlns:a16="http://schemas.microsoft.com/office/drawing/2014/main" id="{256DFEA5-86B6-4CD6-9B2F-6B8B904C0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960" y="1370973"/>
            <a:ext cx="1280160" cy="124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EC0D11-6B8A-4DC3-8D57-7008A582D533}"/>
              </a:ext>
            </a:extLst>
          </p:cNvPr>
          <p:cNvSpPr txBox="1"/>
          <p:nvPr/>
        </p:nvSpPr>
        <p:spPr>
          <a:xfrm>
            <a:off x="4632960" y="3281177"/>
            <a:ext cx="2926080" cy="1371600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indent="0" algn="ctr">
              <a:buNone/>
            </a:pPr>
            <a:r>
              <a:rPr lang="en-US" sz="2000" dirty="0"/>
              <a:t>Responsibility is shared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EA8DE-9756-497F-BC6E-D0AFE40C37B1}"/>
              </a:ext>
            </a:extLst>
          </p:cNvPr>
          <p:cNvSpPr txBox="1"/>
          <p:nvPr/>
        </p:nvSpPr>
        <p:spPr>
          <a:xfrm>
            <a:off x="8454717" y="3293240"/>
            <a:ext cx="2926080" cy="1371600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indent="0" algn="ctr">
              <a:buNone/>
            </a:pPr>
            <a:r>
              <a:rPr lang="en-US" sz="2000" dirty="0"/>
              <a:t>Employees can easily take over the process if needed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1A367-8671-4DA0-B8E2-91AEB3F29995}"/>
              </a:ext>
            </a:extLst>
          </p:cNvPr>
          <p:cNvSpPr txBox="1"/>
          <p:nvPr/>
        </p:nvSpPr>
        <p:spPr>
          <a:xfrm>
            <a:off x="902447" y="3281177"/>
            <a:ext cx="2926080" cy="1371600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Knowledge is spread </a:t>
            </a:r>
          </a:p>
          <a:p>
            <a:pPr algn="ctr"/>
            <a:r>
              <a:rPr lang="en-US" sz="2000" dirty="0"/>
              <a:t>-</a:t>
            </a:r>
          </a:p>
          <a:p>
            <a:pPr algn="ctr"/>
            <a:r>
              <a:rPr lang="en-US" sz="2000" dirty="0"/>
              <a:t>Authority increases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BF324A-54C8-4ECB-AF4E-189E46FB6A8E}"/>
              </a:ext>
            </a:extLst>
          </p:cNvPr>
          <p:cNvSpPr txBox="1">
            <a:spLocks/>
          </p:cNvSpPr>
          <p:nvPr/>
        </p:nvSpPr>
        <p:spPr>
          <a:xfrm>
            <a:off x="4724204" y="2770808"/>
            <a:ext cx="2743592" cy="104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Abuse of Power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743359-4ABF-4F20-B1F1-A3A0EADB04F0}"/>
              </a:ext>
            </a:extLst>
          </p:cNvPr>
          <p:cNvSpPr txBox="1">
            <a:spLocks/>
          </p:cNvSpPr>
          <p:nvPr/>
        </p:nvSpPr>
        <p:spPr>
          <a:xfrm>
            <a:off x="8545961" y="2770808"/>
            <a:ext cx="2743592" cy="104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Lack of Flexibility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89507-FA57-469D-B7E0-E4769EDB0883}"/>
              </a:ext>
            </a:extLst>
          </p:cNvPr>
          <p:cNvSpPr txBox="1"/>
          <p:nvPr/>
        </p:nvSpPr>
        <p:spPr>
          <a:xfrm>
            <a:off x="2165131" y="5557903"/>
            <a:ext cx="7861738" cy="46166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power of the “prima </a:t>
            </a:r>
            <a:r>
              <a:rPr lang="en-US" sz="2400" b="1" dirty="0" err="1"/>
              <a:t>dona</a:t>
            </a:r>
            <a:r>
              <a:rPr lang="en-US" sz="2400" b="1" dirty="0"/>
              <a:t>” creators is heavily lowered</a:t>
            </a:r>
          </a:p>
        </p:txBody>
      </p:sp>
    </p:spTree>
    <p:extLst>
      <p:ext uri="{BB962C8B-B14F-4D97-AF65-F5344CB8AC3E}">
        <p14:creationId xmlns:p14="http://schemas.microsoft.com/office/powerpoint/2010/main" val="405766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5E10-3810-4C0C-8EBA-125F0E25F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472"/>
            <a:ext cx="10515600" cy="4873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What ?</a:t>
            </a:r>
          </a:p>
          <a:p>
            <a:pPr marL="0" indent="0">
              <a:buNone/>
            </a:pPr>
            <a:r>
              <a:rPr lang="en-US" sz="2200" dirty="0"/>
              <a:t>Mixing both the advantages of the standardized process while still having one (or few) famous stage director</a:t>
            </a:r>
            <a:endParaRPr lang="en-US" sz="2200" b="1" dirty="0"/>
          </a:p>
          <a:p>
            <a:pPr marL="0" indent="0">
              <a:buNone/>
            </a:pPr>
            <a:endParaRPr lang="en-US" sz="100" b="1" dirty="0"/>
          </a:p>
          <a:p>
            <a:pPr marL="0" indent="0">
              <a:buNone/>
            </a:pPr>
            <a:r>
              <a:rPr lang="en-US" sz="2400" b="1" dirty="0"/>
              <a:t>Why</a:t>
            </a:r>
            <a:r>
              <a:rPr lang="en-US" b="1" dirty="0"/>
              <a:t> 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2400" b="1" dirty="0"/>
              <a:t>How 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Spotlight one of your most talented stage director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The chosen artist will develop a new process that will be shared transparently with all other artists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33A0F-1246-4CBF-BD68-16644A254FC8}"/>
              </a:ext>
            </a:extLst>
          </p:cNvPr>
          <p:cNvSpPr txBox="1"/>
          <p:nvPr/>
        </p:nvSpPr>
        <p:spPr>
          <a:xfrm>
            <a:off x="9845040" y="629940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5EE8B-D352-4898-B584-D90A17923887}"/>
              </a:ext>
            </a:extLst>
          </p:cNvPr>
          <p:cNvSpPr txBox="1"/>
          <p:nvPr/>
        </p:nvSpPr>
        <p:spPr>
          <a:xfrm>
            <a:off x="838200" y="418887"/>
            <a:ext cx="109806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/>
              <a:t>…However, we recommend to develop a </a:t>
            </a:r>
            <a:r>
              <a:rPr lang="en-US" sz="3400" b="1" u="sng" dirty="0"/>
              <a:t>hybrid </a:t>
            </a:r>
            <a:r>
              <a:rPr lang="en-US" sz="3400" b="1" u="sng" dirty="0" err="1"/>
              <a:t>organisation</a:t>
            </a:r>
            <a:endParaRPr lang="en-US" sz="3400" b="1" u="sng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133123C-5FA0-4B84-9117-0CFC8E9C6635}"/>
              </a:ext>
            </a:extLst>
          </p:cNvPr>
          <p:cNvSpPr/>
          <p:nvPr/>
        </p:nvSpPr>
        <p:spPr>
          <a:xfrm>
            <a:off x="8135006" y="3338913"/>
            <a:ext cx="373117" cy="955374"/>
          </a:xfrm>
          <a:prstGeom prst="rightBrace">
            <a:avLst>
              <a:gd name="adj1" fmla="val 35094"/>
              <a:gd name="adj2" fmla="val 48900"/>
            </a:avLst>
          </a:prstGeom>
          <a:noFill/>
          <a:ln w="19050">
            <a:solidFill>
              <a:srgbClr val="1F3D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E8328-B94B-40FC-9729-4DBF6CBB4599}"/>
              </a:ext>
            </a:extLst>
          </p:cNvPr>
          <p:cNvSpPr txBox="1"/>
          <p:nvPr/>
        </p:nvSpPr>
        <p:spPr>
          <a:xfrm>
            <a:off x="8639504" y="3370957"/>
            <a:ext cx="2238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 Dona artists seems to attract massively spectators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AA2511B1-C852-4E94-84FB-937D5B1CA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14777"/>
              </p:ext>
            </p:extLst>
          </p:nvPr>
        </p:nvGraphicFramePr>
        <p:xfrm>
          <a:off x="903889" y="2938709"/>
          <a:ext cx="716542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151">
                  <a:extLst>
                    <a:ext uri="{9D8B030D-6E8A-4147-A177-3AD203B41FA5}">
                      <a16:colId xmlns:a16="http://schemas.microsoft.com/office/drawing/2014/main" val="2399827405"/>
                    </a:ext>
                  </a:extLst>
                </a:gridCol>
                <a:gridCol w="3405352">
                  <a:extLst>
                    <a:ext uri="{9D8B030D-6E8A-4147-A177-3AD203B41FA5}">
                      <a16:colId xmlns:a16="http://schemas.microsoft.com/office/drawing/2014/main" val="543088997"/>
                    </a:ext>
                  </a:extLst>
                </a:gridCol>
                <a:gridCol w="2081925">
                  <a:extLst>
                    <a:ext uri="{9D8B030D-6E8A-4147-A177-3AD203B41FA5}">
                      <a16:colId xmlns:a16="http://schemas.microsoft.com/office/drawing/2014/main" val="1685472482"/>
                    </a:ext>
                  </a:extLst>
                </a:gridCol>
              </a:tblGrid>
              <a:tr h="257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Stage director</a:t>
                      </a:r>
                    </a:p>
                  </a:txBody>
                  <a:tcPr>
                    <a:solidFill>
                      <a:srgbClr val="1F3D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# of shows created (1992 – 2007)</a:t>
                      </a:r>
                    </a:p>
                  </a:txBody>
                  <a:tcPr>
                    <a:solidFill>
                      <a:srgbClr val="1F3D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Tickets sold</a:t>
                      </a:r>
                    </a:p>
                  </a:txBody>
                  <a:tcPr>
                    <a:solidFill>
                      <a:srgbClr val="1F3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664485"/>
                  </a:ext>
                </a:extLst>
              </a:tr>
              <a:tr h="2578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Franco </a:t>
                      </a:r>
                      <a:r>
                        <a:rPr lang="en-US" sz="1600" dirty="0" err="1"/>
                        <a:t>Dragone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 (40%)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50.5 millions (72%)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620722"/>
                  </a:ext>
                </a:extLst>
              </a:tr>
              <a:tr h="2578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Others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 (60%)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19.5 millions (28%)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893500"/>
                  </a:ext>
                </a:extLst>
              </a:tr>
              <a:tr h="25781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Cirque du Soleil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~70 millions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9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54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C569F8-DF7C-4559-98D8-2B2D2FC50760}"/>
              </a:ext>
            </a:extLst>
          </p:cNvPr>
          <p:cNvSpPr/>
          <p:nvPr/>
        </p:nvSpPr>
        <p:spPr>
          <a:xfrm>
            <a:off x="5856118" y="2266404"/>
            <a:ext cx="627018" cy="378823"/>
          </a:xfrm>
          <a:prstGeom prst="rect">
            <a:avLst/>
          </a:prstGeom>
          <a:solidFill>
            <a:srgbClr val="1F3D55">
              <a:alpha val="35000"/>
            </a:srgbClr>
          </a:solidFill>
          <a:ln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6EB5B0-D0C2-4349-8634-D271DFCB83BE}"/>
              </a:ext>
            </a:extLst>
          </p:cNvPr>
          <p:cNvSpPr/>
          <p:nvPr/>
        </p:nvSpPr>
        <p:spPr>
          <a:xfrm>
            <a:off x="5856118" y="3359330"/>
            <a:ext cx="627018" cy="378823"/>
          </a:xfrm>
          <a:prstGeom prst="rect">
            <a:avLst/>
          </a:prstGeom>
          <a:solidFill>
            <a:srgbClr val="1F3D55">
              <a:alpha val="35000"/>
            </a:srgbClr>
          </a:solidFill>
          <a:ln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40E48D-9AE5-4F01-BAF9-17245A93D8AD}"/>
              </a:ext>
            </a:extLst>
          </p:cNvPr>
          <p:cNvSpPr/>
          <p:nvPr/>
        </p:nvSpPr>
        <p:spPr>
          <a:xfrm>
            <a:off x="5856118" y="4452256"/>
            <a:ext cx="627018" cy="378823"/>
          </a:xfrm>
          <a:prstGeom prst="rect">
            <a:avLst/>
          </a:prstGeom>
          <a:solidFill>
            <a:srgbClr val="1F3D55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D9A42-EB0E-4B0A-9A3E-25C3605C60A6}"/>
              </a:ext>
            </a:extLst>
          </p:cNvPr>
          <p:cNvSpPr txBox="1"/>
          <p:nvPr/>
        </p:nvSpPr>
        <p:spPr>
          <a:xfrm>
            <a:off x="6560720" y="2207203"/>
            <a:ext cx="520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alpha val="35000"/>
                  </a:schemeClr>
                </a:solidFill>
              </a:rPr>
              <a:t>Business Model - Resident Shows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23D76-2920-48D9-A2EB-1C4F5164DD25}"/>
              </a:ext>
            </a:extLst>
          </p:cNvPr>
          <p:cNvSpPr txBox="1"/>
          <p:nvPr/>
        </p:nvSpPr>
        <p:spPr>
          <a:xfrm>
            <a:off x="6542248" y="3303875"/>
            <a:ext cx="484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alpha val="35000"/>
                  </a:schemeClr>
                </a:solidFill>
              </a:rPr>
              <a:t>Internal </a:t>
            </a:r>
            <a:r>
              <a:rPr lang="en-US" sz="2800" b="1" dirty="0" err="1">
                <a:solidFill>
                  <a:schemeClr val="tx1">
                    <a:alpha val="35000"/>
                  </a:schemeClr>
                </a:solidFill>
              </a:rPr>
              <a:t>Organisation</a:t>
            </a:r>
            <a:endParaRPr lang="en-US" sz="2800" b="1" dirty="0">
              <a:solidFill>
                <a:schemeClr val="tx1">
                  <a:alpha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B20AC-6AA9-4584-808A-6DF5A9D24D3D}"/>
              </a:ext>
            </a:extLst>
          </p:cNvPr>
          <p:cNvSpPr txBox="1"/>
          <p:nvPr/>
        </p:nvSpPr>
        <p:spPr>
          <a:xfrm>
            <a:off x="6542248" y="4400547"/>
            <a:ext cx="484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Future Expansion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9DF52-F19C-4E2E-8A3C-2A27E722648F}"/>
              </a:ext>
            </a:extLst>
          </p:cNvPr>
          <p:cNvSpPr txBox="1"/>
          <p:nvPr/>
        </p:nvSpPr>
        <p:spPr>
          <a:xfrm>
            <a:off x="9845040" y="629940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43D53-A2DE-450F-BC95-7639AC7EC115}"/>
              </a:ext>
            </a:extLst>
          </p:cNvPr>
          <p:cNvSpPr txBox="1"/>
          <p:nvPr/>
        </p:nvSpPr>
        <p:spPr>
          <a:xfrm>
            <a:off x="809296" y="382101"/>
            <a:ext cx="6605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Presentation’s Structure</a:t>
            </a:r>
          </a:p>
        </p:txBody>
      </p:sp>
    </p:spTree>
    <p:extLst>
      <p:ext uri="{BB962C8B-B14F-4D97-AF65-F5344CB8AC3E}">
        <p14:creationId xmlns:p14="http://schemas.microsoft.com/office/powerpoint/2010/main" val="308677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5E10-3810-4C0C-8EBA-125F0E25F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839" y="4101027"/>
            <a:ext cx="3200400" cy="914400"/>
          </a:xfrm>
        </p:spPr>
        <p:txBody>
          <a:bodyPr anchor="ctr">
            <a:noAutofit/>
          </a:bodyPr>
          <a:lstStyle/>
          <a:p>
            <a:pPr marL="0" lvl="0" indent="0" algn="ctr">
              <a:buNone/>
            </a:pPr>
            <a:r>
              <a:rPr lang="fr-CH" sz="2200" b="1" dirty="0" err="1"/>
              <a:t>Lack</a:t>
            </a:r>
            <a:r>
              <a:rPr lang="fr-CH" sz="2200" b="1" dirty="0"/>
              <a:t> of Creative control</a:t>
            </a:r>
            <a:endParaRPr lang="fr-CH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33A0F-1246-4CBF-BD68-16644A254FC8}"/>
              </a:ext>
            </a:extLst>
          </p:cNvPr>
          <p:cNvSpPr txBox="1"/>
          <p:nvPr/>
        </p:nvSpPr>
        <p:spPr>
          <a:xfrm>
            <a:off x="9845040" y="629940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A5BF2-4BEE-44FA-B29E-29603F405419}"/>
              </a:ext>
            </a:extLst>
          </p:cNvPr>
          <p:cNvSpPr txBox="1"/>
          <p:nvPr/>
        </p:nvSpPr>
        <p:spPr>
          <a:xfrm>
            <a:off x="817180" y="189261"/>
            <a:ext cx="10536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Three main reasons why the London &amp; Montreal Projects did not work</a:t>
            </a:r>
          </a:p>
        </p:txBody>
      </p:sp>
      <p:pic>
        <p:nvPicPr>
          <p:cNvPr id="1026" name="Picture 2" descr="Expertise Icon #318417 - Free Icons Library">
            <a:extLst>
              <a:ext uri="{FF2B5EF4-FFF2-40B4-BE49-F238E27FC236}">
                <a16:creationId xmlns:a16="http://schemas.microsoft.com/office/drawing/2014/main" id="{BF87A579-5E79-446B-97D9-BE0F9355F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105" y="2233627"/>
            <a:ext cx="1701867" cy="170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eedometer - Free icons">
            <a:extLst>
              <a:ext uri="{FF2B5EF4-FFF2-40B4-BE49-F238E27FC236}">
                <a16:creationId xmlns:a16="http://schemas.microsoft.com/office/drawing/2014/main" id="{ED2B579C-7993-4A85-A9DF-CC4D0FFCE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608" y="2400243"/>
            <a:ext cx="1700784" cy="170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46149AC-19AF-43F3-A85B-BFE55DB4F03D}"/>
              </a:ext>
            </a:extLst>
          </p:cNvPr>
          <p:cNvSpPr txBox="1">
            <a:spLocks/>
          </p:cNvSpPr>
          <p:nvPr/>
        </p:nvSpPr>
        <p:spPr>
          <a:xfrm>
            <a:off x="746220" y="4101027"/>
            <a:ext cx="3200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CH" sz="2200" b="1" dirty="0" err="1"/>
              <a:t>Lack</a:t>
            </a:r>
            <a:r>
              <a:rPr lang="fr-CH" sz="2200" b="1" dirty="0"/>
              <a:t> of </a:t>
            </a:r>
            <a:r>
              <a:rPr lang="fr-CH" sz="2200" b="1" dirty="0" err="1"/>
              <a:t>Credibility</a:t>
            </a:r>
            <a:r>
              <a:rPr lang="fr-CH" sz="2200" b="1" dirty="0"/>
              <a:t> /Expertise</a:t>
            </a:r>
            <a:endParaRPr lang="fr-CH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19850F-AEA7-4101-BCA0-4BCC6574C9E5}"/>
              </a:ext>
            </a:extLst>
          </p:cNvPr>
          <p:cNvSpPr txBox="1">
            <a:spLocks/>
          </p:cNvSpPr>
          <p:nvPr/>
        </p:nvSpPr>
        <p:spPr>
          <a:xfrm>
            <a:off x="4495800" y="4101027"/>
            <a:ext cx="3200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CH" sz="2200" b="1" dirty="0" err="1"/>
              <a:t>Slowness</a:t>
            </a:r>
            <a:r>
              <a:rPr lang="fr-CH" sz="2200" b="1" dirty="0"/>
              <a:t> of </a:t>
            </a:r>
            <a:r>
              <a:rPr lang="fr-CH" sz="2200" b="1" dirty="0" err="1"/>
              <a:t>Development</a:t>
            </a:r>
            <a:endParaRPr lang="fr-CH" sz="2200" dirty="0"/>
          </a:p>
        </p:txBody>
      </p:sp>
      <p:pic>
        <p:nvPicPr>
          <p:cNvPr id="1036" name="Picture 12" descr="Download free Hand shake icon">
            <a:extLst>
              <a:ext uri="{FF2B5EF4-FFF2-40B4-BE49-F238E27FC236}">
                <a16:creationId xmlns:a16="http://schemas.microsoft.com/office/drawing/2014/main" id="{80E151A4-3237-4CE2-B190-796967E01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028" y="2400243"/>
            <a:ext cx="1700784" cy="170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93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133A0F-1246-4CBF-BD68-16644A254FC8}"/>
              </a:ext>
            </a:extLst>
          </p:cNvPr>
          <p:cNvSpPr txBox="1"/>
          <p:nvPr/>
        </p:nvSpPr>
        <p:spPr>
          <a:xfrm>
            <a:off x="9845040" y="629940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A5BF2-4BEE-44FA-B29E-29603F405419}"/>
              </a:ext>
            </a:extLst>
          </p:cNvPr>
          <p:cNvSpPr txBox="1"/>
          <p:nvPr/>
        </p:nvSpPr>
        <p:spPr>
          <a:xfrm>
            <a:off x="838200" y="189261"/>
            <a:ext cx="1089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Our recommendation : Stay away from these types of projects…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7ED165-8229-4D42-BC87-49E9591B71B1}"/>
              </a:ext>
            </a:extLst>
          </p:cNvPr>
          <p:cNvSpPr/>
          <p:nvPr/>
        </p:nvSpPr>
        <p:spPr>
          <a:xfrm>
            <a:off x="1914580" y="1985165"/>
            <a:ext cx="2338017" cy="635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>
                  <a:solidFill>
                    <a:srgbClr val="1F3D55"/>
                  </a:solidFill>
                </a:ln>
                <a:solidFill>
                  <a:schemeClr val="tx1"/>
                </a:solidFill>
              </a:rPr>
              <a:t>Better partners 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2FE9F1-7451-4305-9D66-767F160A0E24}"/>
              </a:ext>
            </a:extLst>
          </p:cNvPr>
          <p:cNvSpPr/>
          <p:nvPr/>
        </p:nvSpPr>
        <p:spPr>
          <a:xfrm>
            <a:off x="1914580" y="3243519"/>
            <a:ext cx="2338017" cy="63515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>
                  <a:solidFill>
                    <a:srgbClr val="1F3D55"/>
                  </a:solidFill>
                </a:ln>
                <a:solidFill>
                  <a:schemeClr val="tx1"/>
                </a:solidFill>
              </a:rPr>
              <a:t>Outsourcing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857AD-3303-461F-9D09-823610A4EEC1}"/>
              </a:ext>
            </a:extLst>
          </p:cNvPr>
          <p:cNvSpPr/>
          <p:nvPr/>
        </p:nvSpPr>
        <p:spPr>
          <a:xfrm>
            <a:off x="1914580" y="4501872"/>
            <a:ext cx="2338017" cy="635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>
                  <a:solidFill>
                    <a:srgbClr val="1F3D55"/>
                  </a:solidFill>
                </a:ln>
                <a:solidFill>
                  <a:schemeClr val="tx1"/>
                </a:solidFill>
              </a:rPr>
              <a:t>Quicker process ?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8127228-5A50-486C-9D99-F28F8345C6A4}"/>
              </a:ext>
            </a:extLst>
          </p:cNvPr>
          <p:cNvSpPr/>
          <p:nvPr/>
        </p:nvSpPr>
        <p:spPr>
          <a:xfrm>
            <a:off x="4566525" y="2108678"/>
            <a:ext cx="2507756" cy="377806"/>
          </a:xfrm>
          <a:prstGeom prst="rightArrow">
            <a:avLst/>
          </a:prstGeom>
          <a:solidFill>
            <a:srgbClr val="1F3D55"/>
          </a:solidFill>
          <a:ln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C4C9DCC-9F12-4CC7-92F8-5A1A1FED4E7C}"/>
              </a:ext>
            </a:extLst>
          </p:cNvPr>
          <p:cNvSpPr/>
          <p:nvPr/>
        </p:nvSpPr>
        <p:spPr>
          <a:xfrm>
            <a:off x="4566525" y="3367032"/>
            <a:ext cx="2507756" cy="377806"/>
          </a:xfrm>
          <a:prstGeom prst="rightArrow">
            <a:avLst/>
          </a:prstGeom>
          <a:solidFill>
            <a:srgbClr val="1F3D55"/>
          </a:solidFill>
          <a:ln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1ED54C7-C4DE-415B-A1D4-751AA27C8793}"/>
              </a:ext>
            </a:extLst>
          </p:cNvPr>
          <p:cNvSpPr/>
          <p:nvPr/>
        </p:nvSpPr>
        <p:spPr>
          <a:xfrm>
            <a:off x="4566525" y="4627950"/>
            <a:ext cx="2507756" cy="377806"/>
          </a:xfrm>
          <a:prstGeom prst="rightArrow">
            <a:avLst/>
          </a:prstGeom>
          <a:solidFill>
            <a:srgbClr val="1F3D55"/>
          </a:solidFill>
          <a:ln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E2D637-ECC6-4A4B-8847-BAAE9D7FDCBB}"/>
              </a:ext>
            </a:extLst>
          </p:cNvPr>
          <p:cNvSpPr/>
          <p:nvPr/>
        </p:nvSpPr>
        <p:spPr>
          <a:xfrm>
            <a:off x="7705777" y="1985165"/>
            <a:ext cx="2468880" cy="6351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>
                  <a:solidFill>
                    <a:srgbClr val="1F3D55"/>
                  </a:solidFill>
                </a:ln>
                <a:solidFill>
                  <a:schemeClr val="tx1"/>
                </a:solidFill>
              </a:rPr>
              <a:t>Difficult to achieve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435326-98E1-45E7-9964-7160D3B5F2AD}"/>
              </a:ext>
            </a:extLst>
          </p:cNvPr>
          <p:cNvSpPr/>
          <p:nvPr/>
        </p:nvSpPr>
        <p:spPr>
          <a:xfrm>
            <a:off x="7705777" y="3238358"/>
            <a:ext cx="2468880" cy="63515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>
                  <a:solidFill>
                    <a:srgbClr val="1F3D55"/>
                  </a:solidFill>
                </a:ln>
                <a:solidFill>
                  <a:schemeClr val="tx1"/>
                </a:solidFill>
              </a:rPr>
              <a:t>Too risky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95AD1E-5B60-4DB7-BD79-F4969AA88FAF}"/>
              </a:ext>
            </a:extLst>
          </p:cNvPr>
          <p:cNvSpPr/>
          <p:nvPr/>
        </p:nvSpPr>
        <p:spPr>
          <a:xfrm>
            <a:off x="7705778" y="4496712"/>
            <a:ext cx="2467606" cy="635152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>
                  <a:solidFill>
                    <a:srgbClr val="1F3D55"/>
                  </a:solidFill>
                </a:ln>
                <a:solidFill>
                  <a:schemeClr val="tx1"/>
                </a:solidFill>
              </a:rPr>
              <a:t>Out of your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37213-BCBB-4205-9D1A-F62D7580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7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133A0F-1246-4CBF-BD68-16644A254FC8}"/>
              </a:ext>
            </a:extLst>
          </p:cNvPr>
          <p:cNvSpPr txBox="1"/>
          <p:nvPr/>
        </p:nvSpPr>
        <p:spPr>
          <a:xfrm>
            <a:off x="9845040" y="629940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A5BF2-4BEE-44FA-B29E-29603F405419}"/>
              </a:ext>
            </a:extLst>
          </p:cNvPr>
          <p:cNvSpPr txBox="1"/>
          <p:nvPr/>
        </p:nvSpPr>
        <p:spPr>
          <a:xfrm>
            <a:off x="838200" y="43653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… and focus fully on entering new markets instead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76B917-49BA-413D-9B52-305A79E500CB}"/>
              </a:ext>
            </a:extLst>
          </p:cNvPr>
          <p:cNvSpPr/>
          <p:nvPr/>
        </p:nvSpPr>
        <p:spPr>
          <a:xfrm>
            <a:off x="1362075" y="2118998"/>
            <a:ext cx="4297680" cy="2776851"/>
          </a:xfrm>
          <a:prstGeom prst="rect">
            <a:avLst/>
          </a:prstGeom>
          <a:solidFill>
            <a:schemeClr val="bg1"/>
          </a:solidFill>
          <a:ln w="38100"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Build strong relationships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-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Take moderated risks 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(stake selling)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C6913-2A25-4B4B-AB88-5C875EFC4C12}"/>
              </a:ext>
            </a:extLst>
          </p:cNvPr>
          <p:cNvSpPr/>
          <p:nvPr/>
        </p:nvSpPr>
        <p:spPr>
          <a:xfrm>
            <a:off x="6301740" y="2118998"/>
            <a:ext cx="4297680" cy="2776852"/>
          </a:xfrm>
          <a:prstGeom prst="rect">
            <a:avLst/>
          </a:prstGeom>
          <a:solidFill>
            <a:schemeClr val="bg1"/>
          </a:solidFill>
          <a:ln w="38100"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Apply your knowledge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D194D-D7A6-4C9E-8D74-31E2389F9424}"/>
              </a:ext>
            </a:extLst>
          </p:cNvPr>
          <p:cNvSpPr/>
          <p:nvPr/>
        </p:nvSpPr>
        <p:spPr>
          <a:xfrm>
            <a:off x="1362075" y="5246698"/>
            <a:ext cx="9237345" cy="70186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Strong market researches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4DF18C-E82D-4184-9049-F14B5402CA05}"/>
              </a:ext>
            </a:extLst>
          </p:cNvPr>
          <p:cNvSpPr/>
          <p:nvPr/>
        </p:nvSpPr>
        <p:spPr>
          <a:xfrm>
            <a:off x="1362075" y="1238250"/>
            <a:ext cx="4297680" cy="800100"/>
          </a:xfrm>
          <a:prstGeom prst="rect">
            <a:avLst/>
          </a:prstGeom>
          <a:solidFill>
            <a:srgbClr val="1F3D55"/>
          </a:solidFill>
          <a:ln w="38100"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Dubai Project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C8851C-8059-4A05-B393-CD6C84BD04C2}"/>
              </a:ext>
            </a:extLst>
          </p:cNvPr>
          <p:cNvSpPr/>
          <p:nvPr/>
        </p:nvSpPr>
        <p:spPr>
          <a:xfrm>
            <a:off x="6301740" y="1238250"/>
            <a:ext cx="4297680" cy="800100"/>
          </a:xfrm>
          <a:prstGeom prst="rect">
            <a:avLst/>
          </a:prstGeom>
          <a:solidFill>
            <a:srgbClr val="1F3D55"/>
          </a:solidFill>
          <a:ln w="38100"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Macao Project</a:t>
            </a:r>
          </a:p>
        </p:txBody>
      </p:sp>
    </p:spTree>
    <p:extLst>
      <p:ext uri="{BB962C8B-B14F-4D97-AF65-F5344CB8AC3E}">
        <p14:creationId xmlns:p14="http://schemas.microsoft.com/office/powerpoint/2010/main" val="2014355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5E10-3810-4C0C-8EBA-125F0E25F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753" y="3298548"/>
            <a:ext cx="3698393" cy="528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Better assets allocation 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33A0F-1246-4CBF-BD68-16644A254FC8}"/>
              </a:ext>
            </a:extLst>
          </p:cNvPr>
          <p:cNvSpPr txBox="1"/>
          <p:nvPr/>
        </p:nvSpPr>
        <p:spPr>
          <a:xfrm>
            <a:off x="9845040" y="629940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A5BF2-4BEE-44FA-B29E-29603F405419}"/>
              </a:ext>
            </a:extLst>
          </p:cNvPr>
          <p:cNvSpPr txBox="1"/>
          <p:nvPr/>
        </p:nvSpPr>
        <p:spPr>
          <a:xfrm>
            <a:off x="838199" y="436530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For further expansion plans: Focus on resident shows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FB4A4B-51E4-41B7-845F-BD417154A927}"/>
              </a:ext>
            </a:extLst>
          </p:cNvPr>
          <p:cNvSpPr/>
          <p:nvPr/>
        </p:nvSpPr>
        <p:spPr>
          <a:xfrm>
            <a:off x="2015051" y="1278215"/>
            <a:ext cx="3566160" cy="822960"/>
          </a:xfrm>
          <a:prstGeom prst="rect">
            <a:avLst/>
          </a:prstGeom>
          <a:solidFill>
            <a:schemeClr val="bg1"/>
          </a:solidFill>
          <a:ln w="28575"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Market prospection using touring shows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5B76F-EE45-4E6F-AEC5-31D216617B71}"/>
              </a:ext>
            </a:extLst>
          </p:cNvPr>
          <p:cNvSpPr/>
          <p:nvPr/>
        </p:nvSpPr>
        <p:spPr>
          <a:xfrm>
            <a:off x="2015051" y="2547151"/>
            <a:ext cx="3566160" cy="822960"/>
          </a:xfrm>
          <a:prstGeom prst="rect">
            <a:avLst/>
          </a:prstGeom>
          <a:solidFill>
            <a:schemeClr val="bg1"/>
          </a:solidFill>
          <a:ln w="28575"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Find new profitable location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C46679-28D3-4BA9-9898-491E60692514}"/>
              </a:ext>
            </a:extLst>
          </p:cNvPr>
          <p:cNvSpPr/>
          <p:nvPr/>
        </p:nvSpPr>
        <p:spPr>
          <a:xfrm>
            <a:off x="2015051" y="5085023"/>
            <a:ext cx="3566160" cy="822960"/>
          </a:xfrm>
          <a:prstGeom prst="rect">
            <a:avLst/>
          </a:prstGeom>
          <a:solidFill>
            <a:schemeClr val="bg1"/>
          </a:solidFill>
          <a:ln w="28575"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Allocate touring show resources for the new project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69DF9B-C75D-4564-A646-63F12F6FD0D5}"/>
              </a:ext>
            </a:extLst>
          </p:cNvPr>
          <p:cNvSpPr/>
          <p:nvPr/>
        </p:nvSpPr>
        <p:spPr>
          <a:xfrm>
            <a:off x="2015051" y="3816087"/>
            <a:ext cx="3566160" cy="822960"/>
          </a:xfrm>
          <a:prstGeom prst="rect">
            <a:avLst/>
          </a:prstGeom>
          <a:solidFill>
            <a:schemeClr val="bg1"/>
          </a:solidFill>
          <a:ln w="28575"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Build partnerships with local companies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E684F5B-270D-4D8E-A767-92FE289F0A36}"/>
              </a:ext>
            </a:extLst>
          </p:cNvPr>
          <p:cNvSpPr/>
          <p:nvPr/>
        </p:nvSpPr>
        <p:spPr>
          <a:xfrm rot="5400000">
            <a:off x="3619272" y="2177163"/>
            <a:ext cx="339478" cy="313017"/>
          </a:xfrm>
          <a:prstGeom prst="rightArrow">
            <a:avLst/>
          </a:prstGeom>
          <a:solidFill>
            <a:srgbClr val="1F3D55"/>
          </a:solidFill>
          <a:ln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F64F039-A801-42B8-B517-B77C5FFA7795}"/>
              </a:ext>
            </a:extLst>
          </p:cNvPr>
          <p:cNvSpPr/>
          <p:nvPr/>
        </p:nvSpPr>
        <p:spPr>
          <a:xfrm rot="5400000">
            <a:off x="3615162" y="4705527"/>
            <a:ext cx="339478" cy="313017"/>
          </a:xfrm>
          <a:prstGeom prst="rightArrow">
            <a:avLst/>
          </a:prstGeom>
          <a:solidFill>
            <a:srgbClr val="1F3D55"/>
          </a:solidFill>
          <a:ln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7D58BE8-6D23-4F5B-A8E9-A01DA607D2D9}"/>
              </a:ext>
            </a:extLst>
          </p:cNvPr>
          <p:cNvSpPr/>
          <p:nvPr/>
        </p:nvSpPr>
        <p:spPr>
          <a:xfrm rot="5400000">
            <a:off x="3615162" y="3456591"/>
            <a:ext cx="339478" cy="313017"/>
          </a:xfrm>
          <a:prstGeom prst="rightArrow">
            <a:avLst/>
          </a:prstGeom>
          <a:solidFill>
            <a:srgbClr val="1F3D55"/>
          </a:solidFill>
          <a:ln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8AAD8C6-A68F-42AE-9ADF-0DF7166D25A2}"/>
              </a:ext>
            </a:extLst>
          </p:cNvPr>
          <p:cNvSpPr/>
          <p:nvPr/>
        </p:nvSpPr>
        <p:spPr>
          <a:xfrm>
            <a:off x="6636929" y="3296186"/>
            <a:ext cx="559406" cy="497603"/>
          </a:xfrm>
          <a:prstGeom prst="rightArrow">
            <a:avLst/>
          </a:prstGeom>
          <a:solidFill>
            <a:srgbClr val="1F3D55"/>
          </a:solidFill>
          <a:ln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4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AA5BF2-4BEE-44FA-B29E-29603F405419}"/>
              </a:ext>
            </a:extLst>
          </p:cNvPr>
          <p:cNvSpPr txBox="1"/>
          <p:nvPr/>
        </p:nvSpPr>
        <p:spPr>
          <a:xfrm>
            <a:off x="743196" y="2324637"/>
            <a:ext cx="3932237" cy="202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ea typeface="+mj-ea"/>
                <a:cs typeface="+mj-cs"/>
              </a:rPr>
              <a:t>Q&amp;A session</a:t>
            </a:r>
          </a:p>
        </p:txBody>
      </p:sp>
      <p:pic>
        <p:nvPicPr>
          <p:cNvPr id="4100" name="Picture 4" descr="Le Cirque du Soleil met en ligne ses spectacles">
            <a:extLst>
              <a:ext uri="{FF2B5EF4-FFF2-40B4-BE49-F238E27FC236}">
                <a16:creationId xmlns:a16="http://schemas.microsoft.com/office/drawing/2014/main" id="{2D182600-5B22-4B2F-AACC-679BA98B16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3" r="15085"/>
          <a:stretch/>
        </p:blipFill>
        <p:spPr bwMode="auto">
          <a:xfrm>
            <a:off x="5183188" y="987425"/>
            <a:ext cx="6172200" cy="487362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E1F035-C9BC-4868-9E8F-CACC13ABF5CD}"/>
              </a:ext>
            </a:extLst>
          </p:cNvPr>
          <p:cNvSpPr txBox="1"/>
          <p:nvPr/>
        </p:nvSpPr>
        <p:spPr>
          <a:xfrm>
            <a:off x="9845040" y="629940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19</a:t>
            </a:r>
          </a:p>
        </p:txBody>
      </p:sp>
    </p:spTree>
    <p:extLst>
      <p:ext uri="{BB962C8B-B14F-4D97-AF65-F5344CB8AC3E}">
        <p14:creationId xmlns:p14="http://schemas.microsoft.com/office/powerpoint/2010/main" val="2161264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133A0F-1246-4CBF-BD68-16644A254FC8}"/>
              </a:ext>
            </a:extLst>
          </p:cNvPr>
          <p:cNvSpPr txBox="1"/>
          <p:nvPr/>
        </p:nvSpPr>
        <p:spPr>
          <a:xfrm>
            <a:off x="9845040" y="629940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A5BF2-4BEE-44FA-B29E-29603F405419}"/>
              </a:ext>
            </a:extLst>
          </p:cNvPr>
          <p:cNvSpPr txBox="1"/>
          <p:nvPr/>
        </p:nvSpPr>
        <p:spPr>
          <a:xfrm>
            <a:off x="838200" y="436530"/>
            <a:ext cx="660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ANNEX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6BBF0-8A59-4239-B6ED-43C454125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062" y="1028777"/>
            <a:ext cx="5647221" cy="49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3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C569F8-DF7C-4559-98D8-2B2D2FC50760}"/>
              </a:ext>
            </a:extLst>
          </p:cNvPr>
          <p:cNvSpPr/>
          <p:nvPr/>
        </p:nvSpPr>
        <p:spPr>
          <a:xfrm>
            <a:off x="5856118" y="2266404"/>
            <a:ext cx="627018" cy="378823"/>
          </a:xfrm>
          <a:prstGeom prst="rect">
            <a:avLst/>
          </a:prstGeom>
          <a:solidFill>
            <a:srgbClr val="1F3D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6EB5B0-D0C2-4349-8634-D271DFCB83BE}"/>
              </a:ext>
            </a:extLst>
          </p:cNvPr>
          <p:cNvSpPr/>
          <p:nvPr/>
        </p:nvSpPr>
        <p:spPr>
          <a:xfrm>
            <a:off x="5856118" y="3359330"/>
            <a:ext cx="627018" cy="378823"/>
          </a:xfrm>
          <a:prstGeom prst="rect">
            <a:avLst/>
          </a:prstGeom>
          <a:solidFill>
            <a:srgbClr val="1F3D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40E48D-9AE5-4F01-BAF9-17245A93D8AD}"/>
              </a:ext>
            </a:extLst>
          </p:cNvPr>
          <p:cNvSpPr/>
          <p:nvPr/>
        </p:nvSpPr>
        <p:spPr>
          <a:xfrm>
            <a:off x="5856118" y="4452256"/>
            <a:ext cx="627018" cy="378823"/>
          </a:xfrm>
          <a:prstGeom prst="rect">
            <a:avLst/>
          </a:prstGeom>
          <a:solidFill>
            <a:srgbClr val="1F3D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D9A42-EB0E-4B0A-9A3E-25C3605C60A6}"/>
              </a:ext>
            </a:extLst>
          </p:cNvPr>
          <p:cNvSpPr txBox="1"/>
          <p:nvPr/>
        </p:nvSpPr>
        <p:spPr>
          <a:xfrm>
            <a:off x="6542248" y="2207203"/>
            <a:ext cx="520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Business Model - Resident Shows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23D76-2920-48D9-A2EB-1C4F5164DD25}"/>
              </a:ext>
            </a:extLst>
          </p:cNvPr>
          <p:cNvSpPr txBox="1"/>
          <p:nvPr/>
        </p:nvSpPr>
        <p:spPr>
          <a:xfrm>
            <a:off x="6542248" y="3303875"/>
            <a:ext cx="484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Internal </a:t>
            </a:r>
            <a:r>
              <a:rPr lang="en-US" sz="2800" b="1" dirty="0" err="1"/>
              <a:t>Organisation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B20AC-6AA9-4584-808A-6DF5A9D24D3D}"/>
              </a:ext>
            </a:extLst>
          </p:cNvPr>
          <p:cNvSpPr txBox="1"/>
          <p:nvPr/>
        </p:nvSpPr>
        <p:spPr>
          <a:xfrm>
            <a:off x="6542248" y="4400547"/>
            <a:ext cx="484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Future Expansion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9DF52-F19C-4E2E-8A3C-2A27E722648F}"/>
              </a:ext>
            </a:extLst>
          </p:cNvPr>
          <p:cNvSpPr txBox="1"/>
          <p:nvPr/>
        </p:nvSpPr>
        <p:spPr>
          <a:xfrm>
            <a:off x="9845040" y="629940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43D53-A2DE-450F-BC95-7639AC7EC115}"/>
              </a:ext>
            </a:extLst>
          </p:cNvPr>
          <p:cNvSpPr txBox="1"/>
          <p:nvPr/>
        </p:nvSpPr>
        <p:spPr>
          <a:xfrm>
            <a:off x="809296" y="382101"/>
            <a:ext cx="6605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Presentation’s Structure</a:t>
            </a:r>
          </a:p>
        </p:txBody>
      </p:sp>
    </p:spTree>
    <p:extLst>
      <p:ext uri="{BB962C8B-B14F-4D97-AF65-F5344CB8AC3E}">
        <p14:creationId xmlns:p14="http://schemas.microsoft.com/office/powerpoint/2010/main" val="3822797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133A0F-1246-4CBF-BD68-16644A254FC8}"/>
              </a:ext>
            </a:extLst>
          </p:cNvPr>
          <p:cNvSpPr txBox="1"/>
          <p:nvPr/>
        </p:nvSpPr>
        <p:spPr>
          <a:xfrm>
            <a:off x="9845040" y="629940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A5BF2-4BEE-44FA-B29E-29603F405419}"/>
              </a:ext>
            </a:extLst>
          </p:cNvPr>
          <p:cNvSpPr txBox="1"/>
          <p:nvPr/>
        </p:nvSpPr>
        <p:spPr>
          <a:xfrm>
            <a:off x="838200" y="436530"/>
            <a:ext cx="660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ANNEX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3412F-B5A9-402A-A078-686803D3E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86" y="1082861"/>
            <a:ext cx="6630723" cy="49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80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133A0F-1246-4CBF-BD68-16644A254FC8}"/>
              </a:ext>
            </a:extLst>
          </p:cNvPr>
          <p:cNvSpPr txBox="1"/>
          <p:nvPr/>
        </p:nvSpPr>
        <p:spPr>
          <a:xfrm>
            <a:off x="9845040" y="629940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A5BF2-4BEE-44FA-B29E-29603F405419}"/>
              </a:ext>
            </a:extLst>
          </p:cNvPr>
          <p:cNvSpPr txBox="1"/>
          <p:nvPr/>
        </p:nvSpPr>
        <p:spPr>
          <a:xfrm>
            <a:off x="838200" y="436530"/>
            <a:ext cx="660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ANNEX 3 - 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190D0-870D-4E6B-B541-967278DB5177}"/>
              </a:ext>
            </a:extLst>
          </p:cNvPr>
          <p:cNvSpPr txBox="1"/>
          <p:nvPr/>
        </p:nvSpPr>
        <p:spPr>
          <a:xfrm>
            <a:off x="838200" y="1426029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R. </a:t>
            </a:r>
            <a:r>
              <a:rPr lang="en-US" sz="2200" dirty="0" err="1"/>
              <a:t>Casedeus-Masanell</a:t>
            </a:r>
            <a:r>
              <a:rPr lang="en-US" sz="2200" dirty="0"/>
              <a:t> &amp; M. Aucoin,  </a:t>
            </a:r>
            <a:r>
              <a:rPr lang="en-US" sz="2200" i="1" dirty="0"/>
              <a:t>Cirque du Soleil – The High-Wire Act of Building Sustainable Partnerships</a:t>
            </a:r>
            <a:r>
              <a:rPr lang="en-US" sz="2200" dirty="0"/>
              <a:t>, Harvard Business Review, February 2010</a:t>
            </a:r>
          </a:p>
        </p:txBody>
      </p:sp>
    </p:spTree>
    <p:extLst>
      <p:ext uri="{BB962C8B-B14F-4D97-AF65-F5344CB8AC3E}">
        <p14:creationId xmlns:p14="http://schemas.microsoft.com/office/powerpoint/2010/main" val="12263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C569F8-DF7C-4559-98D8-2B2D2FC50760}"/>
              </a:ext>
            </a:extLst>
          </p:cNvPr>
          <p:cNvSpPr/>
          <p:nvPr/>
        </p:nvSpPr>
        <p:spPr>
          <a:xfrm>
            <a:off x="5856118" y="2266404"/>
            <a:ext cx="627018" cy="378823"/>
          </a:xfrm>
          <a:prstGeom prst="rect">
            <a:avLst/>
          </a:prstGeom>
          <a:solidFill>
            <a:srgbClr val="1F3D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6EB5B0-D0C2-4349-8634-D271DFCB83BE}"/>
              </a:ext>
            </a:extLst>
          </p:cNvPr>
          <p:cNvSpPr/>
          <p:nvPr/>
        </p:nvSpPr>
        <p:spPr>
          <a:xfrm>
            <a:off x="5856118" y="3359330"/>
            <a:ext cx="627018" cy="378823"/>
          </a:xfrm>
          <a:prstGeom prst="rect">
            <a:avLst/>
          </a:prstGeom>
          <a:solidFill>
            <a:srgbClr val="1F3D55">
              <a:alpha val="35000"/>
            </a:srgbClr>
          </a:solidFill>
          <a:ln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40E48D-9AE5-4F01-BAF9-17245A93D8AD}"/>
              </a:ext>
            </a:extLst>
          </p:cNvPr>
          <p:cNvSpPr/>
          <p:nvPr/>
        </p:nvSpPr>
        <p:spPr>
          <a:xfrm>
            <a:off x="5856118" y="4452256"/>
            <a:ext cx="627018" cy="378823"/>
          </a:xfrm>
          <a:prstGeom prst="rect">
            <a:avLst/>
          </a:prstGeom>
          <a:solidFill>
            <a:srgbClr val="1F3D55">
              <a:alpha val="35000"/>
            </a:srgbClr>
          </a:solidFill>
          <a:ln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D9A42-EB0E-4B0A-9A3E-25C3605C60A6}"/>
              </a:ext>
            </a:extLst>
          </p:cNvPr>
          <p:cNvSpPr txBox="1"/>
          <p:nvPr/>
        </p:nvSpPr>
        <p:spPr>
          <a:xfrm>
            <a:off x="6542248" y="2207203"/>
            <a:ext cx="520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Business Model - Resident Shows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23D76-2920-48D9-A2EB-1C4F5164DD25}"/>
              </a:ext>
            </a:extLst>
          </p:cNvPr>
          <p:cNvSpPr txBox="1"/>
          <p:nvPr/>
        </p:nvSpPr>
        <p:spPr>
          <a:xfrm>
            <a:off x="6542248" y="3303875"/>
            <a:ext cx="484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alpha val="35000"/>
                  </a:schemeClr>
                </a:solidFill>
              </a:rPr>
              <a:t>Internal </a:t>
            </a:r>
            <a:r>
              <a:rPr lang="en-US" sz="2800" b="1" dirty="0" err="1">
                <a:solidFill>
                  <a:schemeClr val="tx1">
                    <a:alpha val="35000"/>
                  </a:schemeClr>
                </a:solidFill>
              </a:rPr>
              <a:t>Organisation</a:t>
            </a:r>
            <a:endParaRPr lang="en-US" sz="2800" b="1" dirty="0">
              <a:solidFill>
                <a:schemeClr val="tx1">
                  <a:alpha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B20AC-6AA9-4584-808A-6DF5A9D24D3D}"/>
              </a:ext>
            </a:extLst>
          </p:cNvPr>
          <p:cNvSpPr txBox="1"/>
          <p:nvPr/>
        </p:nvSpPr>
        <p:spPr>
          <a:xfrm>
            <a:off x="6542248" y="4400547"/>
            <a:ext cx="484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alpha val="35000"/>
                  </a:schemeClr>
                </a:solidFill>
              </a:rPr>
              <a:t>Future Expansion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9DF52-F19C-4E2E-8A3C-2A27E722648F}"/>
              </a:ext>
            </a:extLst>
          </p:cNvPr>
          <p:cNvSpPr txBox="1"/>
          <p:nvPr/>
        </p:nvSpPr>
        <p:spPr>
          <a:xfrm>
            <a:off x="9845040" y="629940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43D53-A2DE-450F-BC95-7639AC7EC115}"/>
              </a:ext>
            </a:extLst>
          </p:cNvPr>
          <p:cNvSpPr txBox="1"/>
          <p:nvPr/>
        </p:nvSpPr>
        <p:spPr>
          <a:xfrm>
            <a:off x="809296" y="382101"/>
            <a:ext cx="6605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Presentation’s Structure</a:t>
            </a:r>
          </a:p>
        </p:txBody>
      </p:sp>
    </p:spTree>
    <p:extLst>
      <p:ext uri="{BB962C8B-B14F-4D97-AF65-F5344CB8AC3E}">
        <p14:creationId xmlns:p14="http://schemas.microsoft.com/office/powerpoint/2010/main" val="45965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133A0F-1246-4CBF-BD68-16644A254FC8}"/>
              </a:ext>
            </a:extLst>
          </p:cNvPr>
          <p:cNvSpPr txBox="1"/>
          <p:nvPr/>
        </p:nvSpPr>
        <p:spPr>
          <a:xfrm>
            <a:off x="9845040" y="629940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607F0-606C-47BB-BADD-E89EB0F71F7D}"/>
              </a:ext>
            </a:extLst>
          </p:cNvPr>
          <p:cNvSpPr txBox="1"/>
          <p:nvPr/>
        </p:nvSpPr>
        <p:spPr>
          <a:xfrm>
            <a:off x="838200" y="458301"/>
            <a:ext cx="993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The business model offers numerous advantages…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4AB56D-0F4F-4462-AC06-22559868B196}"/>
              </a:ext>
            </a:extLst>
          </p:cNvPr>
          <p:cNvSpPr/>
          <p:nvPr/>
        </p:nvSpPr>
        <p:spPr>
          <a:xfrm>
            <a:off x="1927596" y="1646079"/>
            <a:ext cx="3840480" cy="640080"/>
          </a:xfrm>
          <a:prstGeom prst="rect">
            <a:avLst/>
          </a:prstGeom>
          <a:solidFill>
            <a:srgbClr val="1F3D55"/>
          </a:solidFill>
          <a:ln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Large partners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85B06-6824-44D4-9F7A-FB69196C403D}"/>
              </a:ext>
            </a:extLst>
          </p:cNvPr>
          <p:cNvSpPr/>
          <p:nvPr/>
        </p:nvSpPr>
        <p:spPr>
          <a:xfrm>
            <a:off x="1927596" y="3836976"/>
            <a:ext cx="3840480" cy="640080"/>
          </a:xfrm>
          <a:prstGeom prst="rect">
            <a:avLst/>
          </a:prstGeom>
          <a:solidFill>
            <a:srgbClr val="1F3D55"/>
          </a:solidFill>
          <a:ln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Exclusive show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DFE2EF-1D71-4ED1-9737-8E0198260505}"/>
              </a:ext>
            </a:extLst>
          </p:cNvPr>
          <p:cNvSpPr/>
          <p:nvPr/>
        </p:nvSpPr>
        <p:spPr>
          <a:xfrm>
            <a:off x="6004560" y="1646079"/>
            <a:ext cx="3840480" cy="640080"/>
          </a:xfrm>
          <a:prstGeom prst="rect">
            <a:avLst/>
          </a:prstGeom>
          <a:solidFill>
            <a:srgbClr val="1F3D55"/>
          </a:solidFill>
          <a:ln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Efficiency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DFA0D-9C6B-4E07-8D97-97FEB38C109A}"/>
              </a:ext>
            </a:extLst>
          </p:cNvPr>
          <p:cNvSpPr/>
          <p:nvPr/>
        </p:nvSpPr>
        <p:spPr>
          <a:xfrm>
            <a:off x="6004560" y="3836976"/>
            <a:ext cx="3840480" cy="640080"/>
          </a:xfrm>
          <a:prstGeom prst="rect">
            <a:avLst/>
          </a:prstGeom>
          <a:solidFill>
            <a:srgbClr val="1F3D55"/>
          </a:solidFill>
          <a:ln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profitable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813C35-438C-4E85-ACF5-0086B58FA0ED}"/>
              </a:ext>
            </a:extLst>
          </p:cNvPr>
          <p:cNvSpPr/>
          <p:nvPr/>
        </p:nvSpPr>
        <p:spPr>
          <a:xfrm>
            <a:off x="1927596" y="2336769"/>
            <a:ext cx="3840480" cy="1226706"/>
          </a:xfrm>
          <a:prstGeom prst="rect">
            <a:avLst/>
          </a:prstGeom>
          <a:solidFill>
            <a:schemeClr val="bg1"/>
          </a:solidFill>
          <a:ln w="28575"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 financial capabilities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Huge customer base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9A4C42-5343-40A5-8CBF-E0E95C54BC61}"/>
              </a:ext>
            </a:extLst>
          </p:cNvPr>
          <p:cNvSpPr/>
          <p:nvPr/>
        </p:nvSpPr>
        <p:spPr>
          <a:xfrm>
            <a:off x="6004560" y="4531254"/>
            <a:ext cx="3840480" cy="1226706"/>
          </a:xfrm>
          <a:prstGeom prst="rect">
            <a:avLst/>
          </a:prstGeom>
          <a:solidFill>
            <a:schemeClr val="bg1"/>
          </a:solidFill>
          <a:ln w="28575"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Lower break-even point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2B2CC1-4D25-448A-BCEE-08D7D01BA458}"/>
              </a:ext>
            </a:extLst>
          </p:cNvPr>
          <p:cNvSpPr/>
          <p:nvPr/>
        </p:nvSpPr>
        <p:spPr>
          <a:xfrm>
            <a:off x="1927596" y="4531254"/>
            <a:ext cx="3840480" cy="1226706"/>
          </a:xfrm>
          <a:prstGeom prst="rect">
            <a:avLst/>
          </a:prstGeom>
          <a:solidFill>
            <a:schemeClr val="bg1"/>
          </a:solidFill>
          <a:ln w="28575"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Uniqueness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Luxurious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2F5FA1-0083-4F5C-8EDA-014A9D547136}"/>
              </a:ext>
            </a:extLst>
          </p:cNvPr>
          <p:cNvSpPr/>
          <p:nvPr/>
        </p:nvSpPr>
        <p:spPr>
          <a:xfrm>
            <a:off x="6004560" y="2336769"/>
            <a:ext cx="3840480" cy="1226706"/>
          </a:xfrm>
          <a:prstGeom prst="rect">
            <a:avLst/>
          </a:prstGeom>
          <a:solidFill>
            <a:schemeClr val="bg1"/>
          </a:solidFill>
          <a:ln w="28575"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each other R&amp;Cs</a:t>
            </a:r>
          </a:p>
        </p:txBody>
      </p:sp>
    </p:spTree>
    <p:extLst>
      <p:ext uri="{BB962C8B-B14F-4D97-AF65-F5344CB8AC3E}">
        <p14:creationId xmlns:p14="http://schemas.microsoft.com/office/powerpoint/2010/main" val="326808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133A0F-1246-4CBF-BD68-16644A254FC8}"/>
              </a:ext>
            </a:extLst>
          </p:cNvPr>
          <p:cNvSpPr txBox="1"/>
          <p:nvPr/>
        </p:nvSpPr>
        <p:spPr>
          <a:xfrm>
            <a:off x="9845040" y="629940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D318F-14D8-44E5-B660-4CD160C97692}"/>
              </a:ext>
            </a:extLst>
          </p:cNvPr>
          <p:cNvSpPr txBox="1"/>
          <p:nvPr/>
        </p:nvSpPr>
        <p:spPr>
          <a:xfrm>
            <a:off x="838200" y="189261"/>
            <a:ext cx="10439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… But the level of dependency with your partners is risky… 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F322973-CF6E-402B-B523-A59265A65D98}"/>
              </a:ext>
            </a:extLst>
          </p:cNvPr>
          <p:cNvSpPr txBox="1">
            <a:spLocks/>
          </p:cNvSpPr>
          <p:nvPr/>
        </p:nvSpPr>
        <p:spPr>
          <a:xfrm>
            <a:off x="2383221" y="2042111"/>
            <a:ext cx="1197864" cy="1200329"/>
          </a:xfrm>
          <a:prstGeom prst="rect">
            <a:avLst/>
          </a:prstGeom>
          <a:solidFill>
            <a:srgbClr val="1F3D55"/>
          </a:solidFill>
          <a:ln w="12700" cap="flat" cmpd="sng" algn="ctr">
            <a:solidFill>
              <a:srgbClr val="1F3D55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b="1" dirty="0"/>
              <a:t>Cirque du Soleil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4F78C024-377E-48E0-9646-B60CDBC02A81}"/>
              </a:ext>
            </a:extLst>
          </p:cNvPr>
          <p:cNvSpPr txBox="1">
            <a:spLocks/>
          </p:cNvSpPr>
          <p:nvPr/>
        </p:nvSpPr>
        <p:spPr>
          <a:xfrm>
            <a:off x="7901151" y="2042111"/>
            <a:ext cx="1197864" cy="1200329"/>
          </a:xfrm>
          <a:prstGeom prst="rect">
            <a:avLst/>
          </a:prstGeom>
          <a:solidFill>
            <a:srgbClr val="1F3D55"/>
          </a:solidFill>
          <a:ln w="12700" cap="flat" cmpd="sng" algn="ctr">
            <a:solidFill>
              <a:srgbClr val="1F3D55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b="1" dirty="0"/>
              <a:t>Resident Show Partner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750A712-681A-4A83-A687-1E6C58D0394E}"/>
              </a:ext>
            </a:extLst>
          </p:cNvPr>
          <p:cNvSpPr/>
          <p:nvPr/>
        </p:nvSpPr>
        <p:spPr>
          <a:xfrm>
            <a:off x="3767959" y="2154621"/>
            <a:ext cx="4009696" cy="488731"/>
          </a:xfrm>
          <a:prstGeom prst="rightArrow">
            <a:avLst/>
          </a:prstGeom>
          <a:noFill/>
          <a:ln w="28575"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Create specific &amp; unique show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1E3EA18F-048B-4E0E-88FA-928FABA5EBD8}"/>
              </a:ext>
            </a:extLst>
          </p:cNvPr>
          <p:cNvSpPr/>
          <p:nvPr/>
        </p:nvSpPr>
        <p:spPr>
          <a:xfrm>
            <a:off x="3704581" y="2642274"/>
            <a:ext cx="4009696" cy="484632"/>
          </a:xfrm>
          <a:prstGeom prst="leftArrow">
            <a:avLst/>
          </a:prstGeom>
          <a:noFill/>
          <a:ln w="28575"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Build specific theatres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6EDE80-949B-40E7-B281-26E591C8DC5A}"/>
              </a:ext>
            </a:extLst>
          </p:cNvPr>
          <p:cNvSpPr txBox="1"/>
          <p:nvPr/>
        </p:nvSpPr>
        <p:spPr>
          <a:xfrm>
            <a:off x="3450020" y="3777992"/>
            <a:ext cx="4645573" cy="430887"/>
          </a:xfrm>
          <a:prstGeom prst="rect">
            <a:avLst/>
          </a:prstGeom>
          <a:noFill/>
          <a:ln w="28575">
            <a:solidFill>
              <a:srgbClr val="1F3D5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Both have power on one another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8831CE-4845-44BF-B4C3-36FC846BB06D}"/>
              </a:ext>
            </a:extLst>
          </p:cNvPr>
          <p:cNvSpPr txBox="1"/>
          <p:nvPr/>
        </p:nvSpPr>
        <p:spPr>
          <a:xfrm>
            <a:off x="2697373" y="5031754"/>
            <a:ext cx="6150865" cy="7694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Partners have more amplitudes to absorb the impact of losing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191891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133A0F-1246-4CBF-BD68-16644A254FC8}"/>
              </a:ext>
            </a:extLst>
          </p:cNvPr>
          <p:cNvSpPr txBox="1"/>
          <p:nvPr/>
        </p:nvSpPr>
        <p:spPr>
          <a:xfrm>
            <a:off x="9845040" y="629940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5A4AD6-68D0-4C4C-BCF6-6AF9F203EE39}"/>
              </a:ext>
            </a:extLst>
          </p:cNvPr>
          <p:cNvSpPr/>
          <p:nvPr/>
        </p:nvSpPr>
        <p:spPr>
          <a:xfrm>
            <a:off x="3179902" y="2949730"/>
            <a:ext cx="1280160" cy="640080"/>
          </a:xfrm>
          <a:prstGeom prst="rect">
            <a:avLst/>
          </a:prstGeom>
          <a:solidFill>
            <a:srgbClr val="1F3D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Venue 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4958DA-DB07-453D-AF47-A4D6006141D1}"/>
              </a:ext>
            </a:extLst>
          </p:cNvPr>
          <p:cNvCxnSpPr>
            <a:cxnSpLocks/>
          </p:cNvCxnSpPr>
          <p:nvPr/>
        </p:nvCxnSpPr>
        <p:spPr>
          <a:xfrm>
            <a:off x="5665601" y="1692166"/>
            <a:ext cx="0" cy="2988323"/>
          </a:xfrm>
          <a:prstGeom prst="line">
            <a:avLst/>
          </a:prstGeom>
          <a:ln w="28575">
            <a:solidFill>
              <a:srgbClr val="1F3D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2122758-458D-48B3-AA67-099159B29978}"/>
              </a:ext>
            </a:extLst>
          </p:cNvPr>
          <p:cNvSpPr/>
          <p:nvPr/>
        </p:nvSpPr>
        <p:spPr>
          <a:xfrm>
            <a:off x="854489" y="3003202"/>
            <a:ext cx="1005840" cy="5486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Show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85BE1D-F88D-4CB6-A333-371B7434B1C7}"/>
              </a:ext>
            </a:extLst>
          </p:cNvPr>
          <p:cNvCxnSpPr>
            <a:cxnSpLocks/>
          </p:cNvCxnSpPr>
          <p:nvPr/>
        </p:nvCxnSpPr>
        <p:spPr>
          <a:xfrm>
            <a:off x="1981724" y="3269770"/>
            <a:ext cx="1124608" cy="77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0DB63AD-40BF-4913-9767-979BD1FBABE2}"/>
              </a:ext>
            </a:extLst>
          </p:cNvPr>
          <p:cNvSpPr/>
          <p:nvPr/>
        </p:nvSpPr>
        <p:spPr>
          <a:xfrm>
            <a:off x="6476208" y="3007931"/>
            <a:ext cx="1005840" cy="5486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Show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7CEDDD-8587-4209-8E5E-EEE17525F5D8}"/>
              </a:ext>
            </a:extLst>
          </p:cNvPr>
          <p:cNvSpPr/>
          <p:nvPr/>
        </p:nvSpPr>
        <p:spPr>
          <a:xfrm>
            <a:off x="8577225" y="1759691"/>
            <a:ext cx="1280160" cy="640080"/>
          </a:xfrm>
          <a:prstGeom prst="rect">
            <a:avLst/>
          </a:prstGeom>
          <a:solidFill>
            <a:srgbClr val="1F3D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Venue 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D428B8-4C04-4CFC-BFE0-58051F9DE7AF}"/>
              </a:ext>
            </a:extLst>
          </p:cNvPr>
          <p:cNvSpPr/>
          <p:nvPr/>
        </p:nvSpPr>
        <p:spPr>
          <a:xfrm>
            <a:off x="8586425" y="4135837"/>
            <a:ext cx="1280160" cy="640080"/>
          </a:xfrm>
          <a:prstGeom prst="rect">
            <a:avLst/>
          </a:prstGeom>
          <a:solidFill>
            <a:srgbClr val="1F3D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Venue 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45F0EF-8912-45EB-9015-5778ABF508F5}"/>
              </a:ext>
            </a:extLst>
          </p:cNvPr>
          <p:cNvSpPr/>
          <p:nvPr/>
        </p:nvSpPr>
        <p:spPr>
          <a:xfrm>
            <a:off x="8577225" y="3345412"/>
            <a:ext cx="1280160" cy="640080"/>
          </a:xfrm>
          <a:prstGeom prst="rect">
            <a:avLst/>
          </a:prstGeom>
          <a:solidFill>
            <a:srgbClr val="1F3D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Venue 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D03124-8707-4DC4-BE15-7DBF9C862E44}"/>
              </a:ext>
            </a:extLst>
          </p:cNvPr>
          <p:cNvSpPr/>
          <p:nvPr/>
        </p:nvSpPr>
        <p:spPr>
          <a:xfrm>
            <a:off x="8577225" y="2554987"/>
            <a:ext cx="1280160" cy="640080"/>
          </a:xfrm>
          <a:prstGeom prst="rect">
            <a:avLst/>
          </a:prstGeom>
          <a:solidFill>
            <a:srgbClr val="1F3D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Venue 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C27F554-D2E1-4F89-9EBC-108545B31000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7610014" y="2875027"/>
            <a:ext cx="967211" cy="351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FA3D3-8B24-4A6F-84BC-BBE66E2F36B2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610014" y="3432447"/>
            <a:ext cx="967211" cy="233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F8C828-E93B-4914-9557-6F9D27177E1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7482048" y="3626479"/>
            <a:ext cx="1104377" cy="829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E0AC9F5-EA52-41B4-A0BE-1948E3D49C5D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7531447" y="2079731"/>
            <a:ext cx="1045778" cy="869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6F2C890-9A0C-438F-960E-2EDA0C68693A}"/>
              </a:ext>
            </a:extLst>
          </p:cNvPr>
          <p:cNvSpPr txBox="1"/>
          <p:nvPr/>
        </p:nvSpPr>
        <p:spPr>
          <a:xfrm>
            <a:off x="4460062" y="2738684"/>
            <a:ext cx="531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$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059045-A0E8-4347-A1BF-CCD76C44761C}"/>
              </a:ext>
            </a:extLst>
          </p:cNvPr>
          <p:cNvSpPr txBox="1"/>
          <p:nvPr/>
        </p:nvSpPr>
        <p:spPr>
          <a:xfrm>
            <a:off x="9866585" y="1772485"/>
            <a:ext cx="53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$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2AA31E-D66B-48AD-965C-8438549AFB06}"/>
              </a:ext>
            </a:extLst>
          </p:cNvPr>
          <p:cNvSpPr txBox="1"/>
          <p:nvPr/>
        </p:nvSpPr>
        <p:spPr>
          <a:xfrm>
            <a:off x="9866585" y="2587441"/>
            <a:ext cx="53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$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3912EC-0013-4A0A-BC81-9F0561304AA9}"/>
              </a:ext>
            </a:extLst>
          </p:cNvPr>
          <p:cNvSpPr txBox="1"/>
          <p:nvPr/>
        </p:nvSpPr>
        <p:spPr>
          <a:xfrm>
            <a:off x="9866585" y="3361639"/>
            <a:ext cx="53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$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4A29677-E9FF-40A0-AB76-8B616ACB9C1F}"/>
              </a:ext>
            </a:extLst>
          </p:cNvPr>
          <p:cNvSpPr txBox="1"/>
          <p:nvPr/>
        </p:nvSpPr>
        <p:spPr>
          <a:xfrm>
            <a:off x="9866585" y="4135837"/>
            <a:ext cx="53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$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915087-C60D-4D55-A987-50D1960B48FC}"/>
              </a:ext>
            </a:extLst>
          </p:cNvPr>
          <p:cNvSpPr txBox="1"/>
          <p:nvPr/>
        </p:nvSpPr>
        <p:spPr>
          <a:xfrm>
            <a:off x="854489" y="1708600"/>
            <a:ext cx="20179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/>
              <a:t>Unique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F89B77-D180-4D40-BCC6-E5B5BD51A83D}"/>
              </a:ext>
            </a:extLst>
          </p:cNvPr>
          <p:cNvSpPr txBox="1"/>
          <p:nvPr/>
        </p:nvSpPr>
        <p:spPr>
          <a:xfrm>
            <a:off x="6242087" y="1710399"/>
            <a:ext cx="20179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/>
              <a:t>Multiple</a:t>
            </a:r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A6BF3DAA-7387-4C33-9D1F-F8AB82E87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116" y="2878587"/>
            <a:ext cx="782365" cy="782365"/>
          </a:xfrm>
          <a:prstGeom prst="rect">
            <a:avLst/>
          </a:prstGeom>
        </p:spPr>
      </p:pic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E16CD4D2-083E-4FAA-A69A-A1B0441C4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8577" y="1869947"/>
            <a:ext cx="460843" cy="460843"/>
          </a:xfrm>
          <a:prstGeom prst="rect">
            <a:avLst/>
          </a:prstGeom>
        </p:spPr>
      </p:pic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7D524B7D-11BD-425A-90F1-B4360086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7279" y="2691146"/>
            <a:ext cx="460843" cy="460843"/>
          </a:xfrm>
          <a:prstGeom prst="rect">
            <a:avLst/>
          </a:prstGeom>
        </p:spPr>
      </p:pic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608E55BE-9AE5-4A47-AC43-EABB10704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8609" y="3462254"/>
            <a:ext cx="460843" cy="460843"/>
          </a:xfrm>
          <a:prstGeom prst="rect">
            <a:avLst/>
          </a:prstGeom>
        </p:spPr>
      </p:pic>
      <p:pic>
        <p:nvPicPr>
          <p:cNvPr id="10" name="Graphic 9" descr="Man">
            <a:extLst>
              <a:ext uri="{FF2B5EF4-FFF2-40B4-BE49-F238E27FC236}">
                <a16:creationId xmlns:a16="http://schemas.microsoft.com/office/drawing/2014/main" id="{36F8A321-9603-4BFA-8100-57DDD4E82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2826" y="4236452"/>
            <a:ext cx="460843" cy="4608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AEB33A-3C05-480C-BCCA-AC38C0DB85AF}"/>
              </a:ext>
            </a:extLst>
          </p:cNvPr>
          <p:cNvSpPr txBox="1"/>
          <p:nvPr/>
        </p:nvSpPr>
        <p:spPr>
          <a:xfrm>
            <a:off x="838199" y="451182"/>
            <a:ext cx="1092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… as well as the loss of opportunity.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01DD6-8507-473C-95F5-94584F0AD04A}"/>
              </a:ext>
            </a:extLst>
          </p:cNvPr>
          <p:cNvSpPr txBox="1"/>
          <p:nvPr/>
        </p:nvSpPr>
        <p:spPr>
          <a:xfrm>
            <a:off x="1214712" y="5447482"/>
            <a:ext cx="10165362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sym typeface="Wingdings" panose="05000000000000000000" pitchFamily="2" charset="2"/>
              </a:rPr>
              <a:t> </a:t>
            </a:r>
            <a:r>
              <a:rPr lang="en-US" sz="2200" b="1" dirty="0"/>
              <a:t>Does it really make sense financially and on a business development point of view ?</a:t>
            </a:r>
          </a:p>
        </p:txBody>
      </p:sp>
    </p:spTree>
    <p:extLst>
      <p:ext uri="{BB962C8B-B14F-4D97-AF65-F5344CB8AC3E}">
        <p14:creationId xmlns:p14="http://schemas.microsoft.com/office/powerpoint/2010/main" val="89676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133A0F-1246-4CBF-BD68-16644A254FC8}"/>
              </a:ext>
            </a:extLst>
          </p:cNvPr>
          <p:cNvSpPr txBox="1"/>
          <p:nvPr/>
        </p:nvSpPr>
        <p:spPr>
          <a:xfrm>
            <a:off x="9845040" y="629940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D318F-14D8-44E5-B660-4CD160C97692}"/>
              </a:ext>
            </a:extLst>
          </p:cNvPr>
          <p:cNvSpPr txBox="1"/>
          <p:nvPr/>
        </p:nvSpPr>
        <p:spPr>
          <a:xfrm>
            <a:off x="838199" y="451182"/>
            <a:ext cx="1092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Overall, this business model is a good one, maintain it 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5A207-3958-4205-B107-ECD240B8D113}"/>
              </a:ext>
            </a:extLst>
          </p:cNvPr>
          <p:cNvSpPr/>
          <p:nvPr/>
        </p:nvSpPr>
        <p:spPr>
          <a:xfrm>
            <a:off x="1631861" y="2001908"/>
            <a:ext cx="3657600" cy="1371600"/>
          </a:xfrm>
          <a:prstGeom prst="rect">
            <a:avLst/>
          </a:prstGeom>
          <a:solidFill>
            <a:schemeClr val="bg1"/>
          </a:solidFill>
          <a:ln w="28575"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High investment on both sides 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=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better not to integrate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DB74D2-B2DA-42AA-93F2-5C56A8F68330}"/>
              </a:ext>
            </a:extLst>
          </p:cNvPr>
          <p:cNvSpPr/>
          <p:nvPr/>
        </p:nvSpPr>
        <p:spPr>
          <a:xfrm>
            <a:off x="6902538" y="2001908"/>
            <a:ext cx="3657600" cy="1371600"/>
          </a:xfrm>
          <a:prstGeom prst="rect">
            <a:avLst/>
          </a:prstGeom>
          <a:solidFill>
            <a:schemeClr val="bg1"/>
          </a:solidFill>
          <a:ln w="28575"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Loose-Loose</a:t>
            </a:r>
            <a:r>
              <a:rPr lang="en-US" sz="2200" dirty="0">
                <a:solidFill>
                  <a:schemeClr val="tx1"/>
                </a:solidFill>
              </a:rPr>
              <a:t> situation in case of conflict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BBA12F-6731-403F-8A05-A7854FE07C7B}"/>
              </a:ext>
            </a:extLst>
          </p:cNvPr>
          <p:cNvSpPr/>
          <p:nvPr/>
        </p:nvSpPr>
        <p:spPr>
          <a:xfrm>
            <a:off x="3389585" y="4045554"/>
            <a:ext cx="5412828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1F3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u="sng" dirty="0">
                <a:solidFill>
                  <a:schemeClr val="tx1"/>
                </a:solidFill>
              </a:rPr>
              <a:t>Trust</a:t>
            </a:r>
            <a:r>
              <a:rPr lang="en-US" sz="2200" b="1" dirty="0">
                <a:solidFill>
                  <a:schemeClr val="tx1"/>
                </a:solidFill>
              </a:rPr>
              <a:t> is a key asset in the relationship</a:t>
            </a:r>
          </a:p>
          <a:p>
            <a:pPr algn="ctr"/>
            <a:r>
              <a:rPr lang="en-US" sz="2200" b="1" dirty="0">
                <a:solidFill>
                  <a:schemeClr val="tx1"/>
                </a:solidFill>
                <a:sym typeface="Wingdings" panose="05000000000000000000" pitchFamily="2" charset="2"/>
              </a:rPr>
              <a:t> Cherish it !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2FA07B-F72A-40ED-B452-85E12DC86630}"/>
              </a:ext>
            </a:extLst>
          </p:cNvPr>
          <p:cNvSpPr txBox="1"/>
          <p:nvPr/>
        </p:nvSpPr>
        <p:spPr>
          <a:xfrm>
            <a:off x="5736020" y="2302987"/>
            <a:ext cx="719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3900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C569F8-DF7C-4559-98D8-2B2D2FC50760}"/>
              </a:ext>
            </a:extLst>
          </p:cNvPr>
          <p:cNvSpPr/>
          <p:nvPr/>
        </p:nvSpPr>
        <p:spPr>
          <a:xfrm>
            <a:off x="5856118" y="2266404"/>
            <a:ext cx="627018" cy="378823"/>
          </a:xfrm>
          <a:prstGeom prst="rect">
            <a:avLst/>
          </a:prstGeom>
          <a:solidFill>
            <a:srgbClr val="1F3D55">
              <a:alpha val="35000"/>
            </a:srgbClr>
          </a:solidFill>
          <a:ln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6EB5B0-D0C2-4349-8634-D271DFCB83BE}"/>
              </a:ext>
            </a:extLst>
          </p:cNvPr>
          <p:cNvSpPr/>
          <p:nvPr/>
        </p:nvSpPr>
        <p:spPr>
          <a:xfrm>
            <a:off x="5856118" y="3359330"/>
            <a:ext cx="627018" cy="378823"/>
          </a:xfrm>
          <a:prstGeom prst="rect">
            <a:avLst/>
          </a:prstGeom>
          <a:solidFill>
            <a:srgbClr val="1F3D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40E48D-9AE5-4F01-BAF9-17245A93D8AD}"/>
              </a:ext>
            </a:extLst>
          </p:cNvPr>
          <p:cNvSpPr/>
          <p:nvPr/>
        </p:nvSpPr>
        <p:spPr>
          <a:xfrm>
            <a:off x="5856118" y="4452256"/>
            <a:ext cx="627018" cy="378823"/>
          </a:xfrm>
          <a:prstGeom prst="rect">
            <a:avLst/>
          </a:prstGeom>
          <a:solidFill>
            <a:srgbClr val="1F3D55">
              <a:alpha val="35000"/>
            </a:srgbClr>
          </a:solidFill>
          <a:ln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D9A42-EB0E-4B0A-9A3E-25C3605C60A6}"/>
              </a:ext>
            </a:extLst>
          </p:cNvPr>
          <p:cNvSpPr txBox="1"/>
          <p:nvPr/>
        </p:nvSpPr>
        <p:spPr>
          <a:xfrm>
            <a:off x="6560720" y="2207203"/>
            <a:ext cx="520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alpha val="35000"/>
                  </a:schemeClr>
                </a:solidFill>
              </a:rPr>
              <a:t>Business Model - Resident Shows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23D76-2920-48D9-A2EB-1C4F5164DD25}"/>
              </a:ext>
            </a:extLst>
          </p:cNvPr>
          <p:cNvSpPr txBox="1"/>
          <p:nvPr/>
        </p:nvSpPr>
        <p:spPr>
          <a:xfrm>
            <a:off x="6542248" y="3303875"/>
            <a:ext cx="484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Internal </a:t>
            </a:r>
            <a:r>
              <a:rPr lang="en-US" sz="2800" b="1" dirty="0" err="1"/>
              <a:t>Organisation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B20AC-6AA9-4584-808A-6DF5A9D24D3D}"/>
              </a:ext>
            </a:extLst>
          </p:cNvPr>
          <p:cNvSpPr txBox="1"/>
          <p:nvPr/>
        </p:nvSpPr>
        <p:spPr>
          <a:xfrm>
            <a:off x="6542248" y="4400547"/>
            <a:ext cx="484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alpha val="35000"/>
                  </a:schemeClr>
                </a:solidFill>
              </a:rPr>
              <a:t>Future Expansion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9DF52-F19C-4E2E-8A3C-2A27E722648F}"/>
              </a:ext>
            </a:extLst>
          </p:cNvPr>
          <p:cNvSpPr txBox="1"/>
          <p:nvPr/>
        </p:nvSpPr>
        <p:spPr>
          <a:xfrm>
            <a:off x="9845040" y="629940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43D53-A2DE-450F-BC95-7639AC7EC115}"/>
              </a:ext>
            </a:extLst>
          </p:cNvPr>
          <p:cNvSpPr txBox="1"/>
          <p:nvPr/>
        </p:nvSpPr>
        <p:spPr>
          <a:xfrm>
            <a:off x="809296" y="382101"/>
            <a:ext cx="6605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Presentation’s Structure</a:t>
            </a:r>
          </a:p>
        </p:txBody>
      </p:sp>
    </p:spTree>
    <p:extLst>
      <p:ext uri="{BB962C8B-B14F-4D97-AF65-F5344CB8AC3E}">
        <p14:creationId xmlns:p14="http://schemas.microsoft.com/office/powerpoint/2010/main" val="70736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5E10-3810-4C0C-8EBA-125F0E25F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52" y="1441007"/>
            <a:ext cx="10569048" cy="44868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/>
              <a:t>Outsourcing this key department would bring severe negative effects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200" b="1" dirty="0"/>
              <a:t> </a:t>
            </a:r>
            <a:r>
              <a:rPr lang="en-US" sz="2200" b="1" dirty="0">
                <a:sym typeface="Wingdings" panose="05000000000000000000" pitchFamily="2" charset="2"/>
              </a:rPr>
              <a:t> </a:t>
            </a:r>
            <a:r>
              <a:rPr lang="en-US" sz="2200" b="1" dirty="0"/>
              <a:t>Dependency and lack of authority would be too important for a safe outsourced relationship</a:t>
            </a:r>
            <a:r>
              <a:rPr lang="en-US" sz="2200" dirty="0"/>
              <a:t>	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914400" lvl="2" indent="0" algn="just">
              <a:buNone/>
            </a:pPr>
            <a:r>
              <a:rPr lang="en-US" sz="2200" dirty="0">
                <a:sym typeface="Wingdings" panose="05000000000000000000" pitchFamily="2" charset="2"/>
              </a:rPr>
              <a:t>	</a:t>
            </a:r>
          </a:p>
          <a:p>
            <a:pPr marL="914400" lvl="2" indent="0" algn="just">
              <a:buNone/>
            </a:pPr>
            <a:r>
              <a:rPr lang="en-US" sz="2200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33A0F-1246-4CBF-BD68-16644A254FC8}"/>
              </a:ext>
            </a:extLst>
          </p:cNvPr>
          <p:cNvSpPr txBox="1"/>
          <p:nvPr/>
        </p:nvSpPr>
        <p:spPr>
          <a:xfrm>
            <a:off x="9845040" y="629940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8FEC4-AEE0-4622-9BDD-60484E0B7F4F}"/>
              </a:ext>
            </a:extLst>
          </p:cNvPr>
          <p:cNvSpPr txBox="1"/>
          <p:nvPr/>
        </p:nvSpPr>
        <p:spPr>
          <a:xfrm>
            <a:off x="838200" y="287508"/>
            <a:ext cx="10239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Integrated creative process is recommended, unlike outsourced variant…</a:t>
            </a:r>
          </a:p>
        </p:txBody>
      </p:sp>
      <p:pic>
        <p:nvPicPr>
          <p:cNvPr id="2050" name="Picture 2" descr="Free Icon | Contract">
            <a:extLst>
              <a:ext uri="{FF2B5EF4-FFF2-40B4-BE49-F238E27FC236}">
                <a16:creationId xmlns:a16="http://schemas.microsoft.com/office/drawing/2014/main" id="{D205C938-EC3D-4D34-934F-C74E25B53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12" y="2607177"/>
            <a:ext cx="1591590" cy="159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vest, investment, money, business icon">
            <a:extLst>
              <a:ext uri="{FF2B5EF4-FFF2-40B4-BE49-F238E27FC236}">
                <a16:creationId xmlns:a16="http://schemas.microsoft.com/office/drawing/2014/main" id="{17BA21E6-0380-4A7A-BD1A-38257B0DE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952" y="2315898"/>
            <a:ext cx="1959359" cy="195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D9C26D-9A3D-4437-B098-C751ACD011D2}"/>
              </a:ext>
            </a:extLst>
          </p:cNvPr>
          <p:cNvSpPr txBox="1"/>
          <p:nvPr/>
        </p:nvSpPr>
        <p:spPr>
          <a:xfrm>
            <a:off x="2941170" y="4515152"/>
            <a:ext cx="27948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/>
              <a:t>Constant renegotiations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78C88-F798-4AFC-9444-03936371976D}"/>
              </a:ext>
            </a:extLst>
          </p:cNvPr>
          <p:cNvSpPr txBox="1"/>
          <p:nvPr/>
        </p:nvSpPr>
        <p:spPr>
          <a:xfrm>
            <a:off x="6488376" y="4361264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No incentive to invest resources</a:t>
            </a:r>
          </a:p>
        </p:txBody>
      </p:sp>
    </p:spTree>
    <p:extLst>
      <p:ext uri="{BB962C8B-B14F-4D97-AF65-F5344CB8AC3E}">
        <p14:creationId xmlns:p14="http://schemas.microsoft.com/office/powerpoint/2010/main" val="347810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11DF2A1-07B7-45DA-BC5F-9815FEDF0309}" vid="{6B890A72-B040-43F6-9B12-8ED21A1A559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11DF2A1-07B7-45DA-BC5F-9815FEDF0309}" vid="{4B0A3EC0-87E5-4F27-95A6-2C3AFADE6CA1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Microsoft Office PowerPoint</Application>
  <PresentationFormat>Widescreen</PresentationFormat>
  <Paragraphs>194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Bahnschrift SemiBold Condensed</vt:lpstr>
      <vt:lpstr>Calibri</vt:lpstr>
      <vt:lpstr>Calibri Light</vt:lpstr>
      <vt:lpstr>Wingdings</vt:lpstr>
      <vt:lpstr>Office Theme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Sanchez</dc:creator>
  <cp:lastModifiedBy>Lucas Sanchez</cp:lastModifiedBy>
  <cp:revision>58</cp:revision>
  <cp:lastPrinted>2020-10-14T08:35:01Z</cp:lastPrinted>
  <dcterms:created xsi:type="dcterms:W3CDTF">2020-10-11T20:48:04Z</dcterms:created>
  <dcterms:modified xsi:type="dcterms:W3CDTF">2020-10-14T15:52:43Z</dcterms:modified>
</cp:coreProperties>
</file>