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69" r:id="rId5"/>
    <p:sldId id="270" r:id="rId6"/>
    <p:sldId id="271" r:id="rId7"/>
    <p:sldId id="261" r:id="rId8"/>
    <p:sldId id="272" r:id="rId9"/>
    <p:sldId id="263" r:id="rId10"/>
    <p:sldId id="264" r:id="rId11"/>
    <p:sldId id="273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iLZ5mXw/PznJKSdh33MsCEkZ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  <a:srgbClr val="7F7F7F"/>
    <a:srgbClr val="666666"/>
    <a:srgbClr val="48544F"/>
    <a:srgbClr val="7889A3"/>
    <a:srgbClr val="E2A98A"/>
    <a:srgbClr val="B1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99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22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46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02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36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EDECE4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635"/>
              </a:buClr>
              <a:buSzPts val="5900"/>
              <a:buFont typeface="Corbel"/>
              <a:buNone/>
              <a:defRPr sz="5900" b="0">
                <a:solidFill>
                  <a:srgbClr val="4D46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897B5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897B5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3906981" y="1852122"/>
            <a:ext cx="2458230" cy="200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3"/>
          </p:nvPr>
        </p:nvSpPr>
        <p:spPr>
          <a:xfrm>
            <a:off x="6491805" y="1852122"/>
            <a:ext cx="2458230" cy="200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4"/>
          </p:nvPr>
        </p:nvSpPr>
        <p:spPr>
          <a:xfrm>
            <a:off x="9076629" y="1852122"/>
            <a:ext cx="2458230" cy="200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5"/>
          </p:nvPr>
        </p:nvSpPr>
        <p:spPr>
          <a:xfrm>
            <a:off x="3887792" y="3971924"/>
            <a:ext cx="2477419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6"/>
          </p:nvPr>
        </p:nvSpPr>
        <p:spPr>
          <a:xfrm>
            <a:off x="6472616" y="3971925"/>
            <a:ext cx="2477419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7"/>
          </p:nvPr>
        </p:nvSpPr>
        <p:spPr>
          <a:xfrm>
            <a:off x="9070240" y="3971924"/>
            <a:ext cx="2458230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6F664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A99D7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A99D7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 amt="95000"/>
          </a:blip>
          <a:srcRect/>
          <a:stretch/>
        </p:blipFill>
        <p:spPr>
          <a:xfrm>
            <a:off x="0" y="-149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-76199" y="757424"/>
            <a:ext cx="4642200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472825" y="1138625"/>
            <a:ext cx="35448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orbel"/>
              <a:buNone/>
            </a:pPr>
            <a:r>
              <a:rPr lang="fr-FR" sz="3959" b="1">
                <a:latin typeface="Corbel" panose="020B0503020204020204" pitchFamily="34" charset="0"/>
              </a:rPr>
              <a:t>Cirque du Soleil </a:t>
            </a:r>
            <a:br>
              <a:rPr lang="fr-FR" sz="3959">
                <a:latin typeface="Corbel" panose="020B0503020204020204" pitchFamily="34" charset="0"/>
              </a:rPr>
            </a:br>
            <a:r>
              <a:rPr lang="fr-FR" sz="3959">
                <a:latin typeface="Corbel" panose="020B0503020204020204" pitchFamily="34" charset="0"/>
              </a:rPr>
              <a:t>Business Strategy Proposition</a:t>
            </a:r>
            <a:endParaRPr>
              <a:latin typeface="Corbel" panose="020B0503020204020204" pitchFamily="34" charset="0"/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470176" y="4604675"/>
            <a:ext cx="19044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2"/>
              <a:buNone/>
            </a:pPr>
            <a:endParaRPr sz="1800"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72"/>
              <a:buNone/>
            </a:pPr>
            <a:r>
              <a:rPr lang="fr-FR" sz="1800">
                <a:latin typeface="Corbel" panose="020B0503020204020204" pitchFamily="34" charset="0"/>
              </a:rPr>
              <a:t>October 15, 2020</a:t>
            </a:r>
            <a:endParaRPr sz="1800">
              <a:latin typeface="Corbel" panose="020B0503020204020204" pitchFamily="34" charset="0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5058697" y="6314475"/>
            <a:ext cx="69414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I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.</a:t>
            </a: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Cohen, T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.</a:t>
            </a: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Kreutschy, 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A. Pannequin, </a:t>
            </a: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Y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.</a:t>
            </a: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Stehle, D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.</a:t>
            </a:r>
            <a:r>
              <a:rPr lang="fr-FR" sz="1800" b="1" i="0" u="none" strike="noStrike" cap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Szenes, </a:t>
            </a:r>
            <a:r>
              <a:rPr lang="fr-FR" sz="18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M. Wicki</a:t>
            </a:r>
            <a:endParaRPr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/>
          <p:nvPr/>
        </p:nvSpPr>
        <p:spPr>
          <a:xfrm>
            <a:off x="1" y="753035"/>
            <a:ext cx="3435724" cy="5345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fr-FR">
                <a:solidFill>
                  <a:schemeClr val="lt1"/>
                </a:solidFill>
                <a:latin typeface="Corbel" panose="020B0503020204020204" pitchFamily="34" charset="0"/>
              </a:rPr>
              <a:t>Expansions plans </a:t>
            </a:r>
            <a:endParaRPr>
              <a:solidFill>
                <a:schemeClr val="lt1"/>
              </a:solidFill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br>
              <a:rPr lang="fr-FR">
                <a:solidFill>
                  <a:schemeClr val="lt1"/>
                </a:solidFill>
                <a:latin typeface="Corbel" panose="020B0503020204020204" pitchFamily="34" charset="0"/>
              </a:rPr>
            </a:br>
            <a:r>
              <a:rPr lang="fr-FR" sz="2800">
                <a:latin typeface="Corbel" panose="020B0503020204020204" pitchFamily="34" charset="0"/>
              </a:rPr>
              <a:t>Our general recommendations</a:t>
            </a:r>
            <a:endParaRPr sz="2800">
              <a:solidFill>
                <a:schemeClr val="lt1"/>
              </a:solidFill>
              <a:latin typeface="Corbel" panose="020B0503020204020204" pitchFamily="34" charset="0"/>
            </a:endParaRPr>
          </a:p>
        </p:txBody>
      </p:sp>
      <p:grpSp>
        <p:nvGrpSpPr>
          <p:cNvPr id="263" name="Google Shape;263;p10"/>
          <p:cNvGrpSpPr/>
          <p:nvPr/>
        </p:nvGrpSpPr>
        <p:grpSpPr>
          <a:xfrm>
            <a:off x="3490105" y="606078"/>
            <a:ext cx="3972135" cy="5602514"/>
            <a:chOff x="4129" y="0"/>
            <a:chExt cx="3972135" cy="5602514"/>
          </a:xfrm>
        </p:grpSpPr>
        <p:sp>
          <p:nvSpPr>
            <p:cNvPr id="264" name="Google Shape;264;p10"/>
            <p:cNvSpPr/>
            <p:nvPr/>
          </p:nvSpPr>
          <p:spPr>
            <a:xfrm>
              <a:off x="4129" y="0"/>
              <a:ext cx="3972135" cy="5602514"/>
            </a:xfrm>
            <a:prstGeom prst="roundRect">
              <a:avLst>
                <a:gd name="adj" fmla="val 10000"/>
              </a:avLst>
            </a:prstGeom>
            <a:solidFill>
              <a:srgbClr val="DEE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65" name="Google Shape;265;p10"/>
            <p:cNvSpPr txBox="1"/>
            <p:nvPr/>
          </p:nvSpPr>
          <p:spPr>
            <a:xfrm>
              <a:off x="4129" y="0"/>
              <a:ext cx="3972135" cy="168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9050" tIns="179050" rIns="179050" bIns="17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Corbel"/>
                <a:buNone/>
              </a:pPr>
              <a:r>
                <a:rPr lang="fr-FR" sz="40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Resident show</a:t>
              </a:r>
              <a:endParaRPr sz="4000">
                <a:latin typeface="Corbel" panose="020B0503020204020204" pitchFamily="34" charset="0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401342" y="1681232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433579" y="1713469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New partnership with economic centers of Europe &amp; Asia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01342" y="2951236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433579" y="2983473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High purchasing power customer segment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01342" y="4221239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433579" y="4253476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Increase tickets’ price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" name="Google Shape;263;p10">
            <a:extLst>
              <a:ext uri="{FF2B5EF4-FFF2-40B4-BE49-F238E27FC236}">
                <a16:creationId xmlns:a16="http://schemas.microsoft.com/office/drawing/2014/main" id="{0C95CB04-356E-B34E-A433-E42705AE5B6D}"/>
              </a:ext>
            </a:extLst>
          </p:cNvPr>
          <p:cNvGrpSpPr/>
          <p:nvPr/>
        </p:nvGrpSpPr>
        <p:grpSpPr>
          <a:xfrm>
            <a:off x="7764279" y="606078"/>
            <a:ext cx="3972135" cy="5602514"/>
            <a:chOff x="4278303" y="0"/>
            <a:chExt cx="3972135" cy="5602514"/>
          </a:xfrm>
        </p:grpSpPr>
        <p:sp>
          <p:nvSpPr>
            <p:cNvPr id="22" name="Google Shape;272;p10">
              <a:extLst>
                <a:ext uri="{FF2B5EF4-FFF2-40B4-BE49-F238E27FC236}">
                  <a16:creationId xmlns:a16="http://schemas.microsoft.com/office/drawing/2014/main" id="{D76958C4-0373-264A-BE69-A2803E63D1A8}"/>
                </a:ext>
              </a:extLst>
            </p:cNvPr>
            <p:cNvSpPr/>
            <p:nvPr/>
          </p:nvSpPr>
          <p:spPr>
            <a:xfrm>
              <a:off x="4278303" y="0"/>
              <a:ext cx="3972135" cy="5602514"/>
            </a:xfrm>
            <a:prstGeom prst="roundRect">
              <a:avLst>
                <a:gd name="adj" fmla="val 10000"/>
              </a:avLst>
            </a:prstGeom>
            <a:solidFill>
              <a:srgbClr val="DEE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3" name="Google Shape;273;p10">
              <a:extLst>
                <a:ext uri="{FF2B5EF4-FFF2-40B4-BE49-F238E27FC236}">
                  <a16:creationId xmlns:a16="http://schemas.microsoft.com/office/drawing/2014/main" id="{FCC2261D-31CE-9A4C-B0A2-42F7ED014FEF}"/>
                </a:ext>
              </a:extLst>
            </p:cNvPr>
            <p:cNvSpPr txBox="1"/>
            <p:nvPr/>
          </p:nvSpPr>
          <p:spPr>
            <a:xfrm>
              <a:off x="4278303" y="0"/>
              <a:ext cx="3972135" cy="1680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9050" tIns="179050" rIns="179050" bIns="17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Corbel"/>
                <a:buNone/>
              </a:pPr>
              <a:r>
                <a:rPr lang="fr-FR" sz="40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Touring show</a:t>
              </a:r>
              <a:endParaRPr sz="4000">
                <a:latin typeface="Corbel" panose="020B0503020204020204" pitchFamily="34" charset="0"/>
              </a:endParaRPr>
            </a:p>
          </p:txBody>
        </p:sp>
        <p:sp>
          <p:nvSpPr>
            <p:cNvPr id="24" name="Google Shape;274;p10">
              <a:extLst>
                <a:ext uri="{FF2B5EF4-FFF2-40B4-BE49-F238E27FC236}">
                  <a16:creationId xmlns:a16="http://schemas.microsoft.com/office/drawing/2014/main" id="{0900C53B-2BD4-5F4E-A1CF-036D95100EAF}"/>
                </a:ext>
              </a:extLst>
            </p:cNvPr>
            <p:cNvSpPr/>
            <p:nvPr/>
          </p:nvSpPr>
          <p:spPr>
            <a:xfrm>
              <a:off x="4671388" y="1681232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5" name="Google Shape;275;p10">
              <a:extLst>
                <a:ext uri="{FF2B5EF4-FFF2-40B4-BE49-F238E27FC236}">
                  <a16:creationId xmlns:a16="http://schemas.microsoft.com/office/drawing/2014/main" id="{52459302-BE4A-514A-BB8A-8260AE23BAD6}"/>
                </a:ext>
              </a:extLst>
            </p:cNvPr>
            <p:cNvSpPr txBox="1"/>
            <p:nvPr/>
          </p:nvSpPr>
          <p:spPr>
            <a:xfrm>
              <a:off x="4703625" y="1713469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Scaling down 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76;p10">
              <a:extLst>
                <a:ext uri="{FF2B5EF4-FFF2-40B4-BE49-F238E27FC236}">
                  <a16:creationId xmlns:a16="http://schemas.microsoft.com/office/drawing/2014/main" id="{36454F8C-EAC8-0949-8779-3CDD9E4887AC}"/>
                </a:ext>
              </a:extLst>
            </p:cNvPr>
            <p:cNvSpPr/>
            <p:nvPr/>
          </p:nvSpPr>
          <p:spPr>
            <a:xfrm>
              <a:off x="4671388" y="2951236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7" name="Google Shape;277;p10">
              <a:extLst>
                <a:ext uri="{FF2B5EF4-FFF2-40B4-BE49-F238E27FC236}">
                  <a16:creationId xmlns:a16="http://schemas.microsoft.com/office/drawing/2014/main" id="{D964B510-814F-EC42-9668-1F9B04DFEB1A}"/>
                </a:ext>
              </a:extLst>
            </p:cNvPr>
            <p:cNvSpPr txBox="1"/>
            <p:nvPr/>
          </p:nvSpPr>
          <p:spPr>
            <a:xfrm>
              <a:off x="4703625" y="2983473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457200" lvl="0" indent="-3619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Char char="●"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Accessible shows </a:t>
              </a:r>
              <a:endParaRPr sz="21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lvl="0" indent="-3619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Char char="●"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Promotion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78;p10">
              <a:extLst>
                <a:ext uri="{FF2B5EF4-FFF2-40B4-BE49-F238E27FC236}">
                  <a16:creationId xmlns:a16="http://schemas.microsoft.com/office/drawing/2014/main" id="{C32AF50F-87AA-B74A-B0B1-80771CF7B9FF}"/>
                </a:ext>
              </a:extLst>
            </p:cNvPr>
            <p:cNvSpPr/>
            <p:nvPr/>
          </p:nvSpPr>
          <p:spPr>
            <a:xfrm>
              <a:off x="4671388" y="4221239"/>
              <a:ext cx="3177708" cy="1100669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9" name="Google Shape;279;p10">
              <a:extLst>
                <a:ext uri="{FF2B5EF4-FFF2-40B4-BE49-F238E27FC236}">
                  <a16:creationId xmlns:a16="http://schemas.microsoft.com/office/drawing/2014/main" id="{2771EE8A-71AC-CC4F-BD1D-4DC5B9F6CA04}"/>
                </a:ext>
              </a:extLst>
            </p:cNvPr>
            <p:cNvSpPr txBox="1"/>
            <p:nvPr/>
          </p:nvSpPr>
          <p:spPr>
            <a:xfrm>
              <a:off x="4703625" y="4253476"/>
              <a:ext cx="3113234" cy="1036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32375" rIns="431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endParaRPr sz="1700" b="0" i="0" u="none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21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Decrease tickets’ price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orbel"/>
                <a:buNone/>
              </a:pP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4348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/>
          <p:nvPr/>
        </p:nvSpPr>
        <p:spPr>
          <a:xfrm>
            <a:off x="4864" y="760354"/>
            <a:ext cx="3443591" cy="5325894"/>
          </a:xfrm>
          <a:prstGeom prst="rect">
            <a:avLst/>
          </a:prstGeom>
          <a:solidFill>
            <a:srgbClr val="9BBEBD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/>
              <a:t>Ansoff matrix</a:t>
            </a:r>
            <a:endParaRPr/>
          </a:p>
        </p:txBody>
      </p:sp>
      <p:pic>
        <p:nvPicPr>
          <p:cNvPr id="286" name="Google Shape;2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575" y="130175"/>
            <a:ext cx="8256451" cy="6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 t="8308" b="1685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2"/>
          <p:cNvSpPr/>
          <p:nvPr/>
        </p:nvSpPr>
        <p:spPr>
          <a:xfrm>
            <a:off x="0" y="763621"/>
            <a:ext cx="3443591" cy="5325894"/>
          </a:xfrm>
          <a:prstGeom prst="rect">
            <a:avLst/>
          </a:prstGeom>
          <a:solidFill>
            <a:srgbClr val="ACA286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93" name="Google Shape;293;p12"/>
          <p:cNvSpPr txBox="1">
            <a:spLocks noGrp="1"/>
          </p:cNvSpPr>
          <p:nvPr>
            <p:ph type="title"/>
          </p:nvPr>
        </p:nvSpPr>
        <p:spPr>
          <a:xfrm>
            <a:off x="252919" y="896471"/>
            <a:ext cx="2935124" cy="482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br>
              <a:rPr lang="fr-FR">
                <a:latin typeface="Corbel" panose="020B0503020204020204" pitchFamily="34" charset="0"/>
              </a:rPr>
            </a:br>
            <a:br>
              <a:rPr lang="fr-FR">
                <a:latin typeface="Corbel" panose="020B0503020204020204" pitchFamily="34" charset="0"/>
              </a:rPr>
            </a:br>
            <a:br>
              <a:rPr lang="fr-FR">
                <a:latin typeface="Corbel" panose="020B0503020204020204" pitchFamily="34" charset="0"/>
              </a:rPr>
            </a:br>
            <a:r>
              <a:rPr lang="fr-FR" sz="4000">
                <a:latin typeface="Corbel" panose="020B0503020204020204" pitchFamily="34" charset="0"/>
              </a:rPr>
              <a:t>Conclusion</a:t>
            </a:r>
            <a:br>
              <a:rPr lang="fr-FR">
                <a:latin typeface="Corbel" panose="020B0503020204020204" pitchFamily="34" charset="0"/>
              </a:rPr>
            </a:br>
            <a:br>
              <a:rPr lang="fr-FR">
                <a:latin typeface="Corbel" panose="020B0503020204020204" pitchFamily="34" charset="0"/>
              </a:rPr>
            </a:br>
            <a:br>
              <a:rPr lang="fr-FR">
                <a:latin typeface="Corbel" panose="020B0503020204020204" pitchFamily="34" charset="0"/>
              </a:rPr>
            </a:br>
            <a:endParaRPr>
              <a:latin typeface="Corbel" panose="020B0503020204020204" pitchFamily="34" charset="0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3696500" y="3718676"/>
            <a:ext cx="8495400" cy="2370900"/>
          </a:xfrm>
          <a:prstGeom prst="rect">
            <a:avLst/>
          </a:prstGeom>
          <a:solidFill>
            <a:schemeClr val="dk1">
              <a:alpha val="95686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rbel"/>
              <a:buChar char="●"/>
            </a:pPr>
            <a:r>
              <a:rPr lang="fr-FR" sz="26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Creativity</a:t>
            </a:r>
            <a:endParaRPr sz="2200">
              <a:latin typeface="Corbel" panose="020B0503020204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rbel"/>
              <a:buChar char="●"/>
            </a:pPr>
            <a:r>
              <a:rPr lang="fr-FR" sz="26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Partnership with </a:t>
            </a:r>
            <a:r>
              <a:rPr lang="fr-FR" sz="26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local</a:t>
            </a:r>
            <a:r>
              <a:rPr lang="fr-FR" sz="26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hotels </a:t>
            </a:r>
            <a:endParaRPr sz="26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orbel"/>
              <a:buChar char="●"/>
            </a:pPr>
            <a:r>
              <a:rPr lang="fr-FR" sz="2600" b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Keep your shares </a:t>
            </a: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0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fr-FR">
                <a:latin typeface="Corbel" panose="020B0503020204020204" pitchFamily="34" charset="0"/>
              </a:rPr>
              <a:t>Thank you </a:t>
            </a:r>
            <a:br>
              <a:rPr lang="fr-FR">
                <a:latin typeface="Corbel" panose="020B0503020204020204" pitchFamily="34" charset="0"/>
              </a:rPr>
            </a:br>
            <a:r>
              <a:rPr lang="fr-FR">
                <a:latin typeface="Corbel" panose="020B0503020204020204" pitchFamily="34" charset="0"/>
              </a:rPr>
              <a:t>for your attention!</a:t>
            </a:r>
            <a:endParaRPr>
              <a:latin typeface="Corbel" panose="020B0503020204020204" pitchFamily="34" charset="0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763621"/>
            <a:ext cx="3443591" cy="5325894"/>
          </a:xfrm>
          <a:prstGeom prst="rect">
            <a:avLst/>
          </a:prstGeom>
          <a:solidFill>
            <a:srgbClr val="DEC5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 b="1">
                <a:latin typeface="Corbel" panose="020B0503020204020204" pitchFamily="34" charset="0"/>
              </a:rPr>
              <a:t>Dangers</a:t>
            </a:r>
            <a:r>
              <a:rPr lang="fr-FR">
                <a:latin typeface="Corbel" panose="020B0503020204020204" pitchFamily="34" charset="0"/>
              </a:rPr>
              <a:t> with your actual business model</a:t>
            </a:r>
            <a:endParaRPr sz="2800">
              <a:latin typeface="Corbel" panose="020B0503020204020204" pitchFamily="34" charset="0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4460606" y="1239053"/>
            <a:ext cx="6534064" cy="4370749"/>
            <a:chOff x="318452" y="295743"/>
            <a:chExt cx="6534064" cy="4370749"/>
          </a:xfrm>
        </p:grpSpPr>
        <p:sp>
          <p:nvSpPr>
            <p:cNvPr id="126" name="Google Shape;126;p2"/>
            <p:cNvSpPr/>
            <p:nvPr/>
          </p:nvSpPr>
          <p:spPr>
            <a:xfrm>
              <a:off x="1307778" y="295743"/>
              <a:ext cx="2112091" cy="17764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7998" b="-7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18452" y="915453"/>
              <a:ext cx="1461215" cy="1398807"/>
            </a:xfrm>
            <a:prstGeom prst="rect">
              <a:avLst/>
            </a:prstGeom>
            <a:solidFill>
              <a:schemeClr val="accent4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18452" y="915453"/>
              <a:ext cx="1461215" cy="1398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rbel"/>
                <a:buNone/>
              </a:pPr>
              <a:r>
                <a:rPr lang="fr-FR" sz="17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Negotiating</a:t>
              </a:r>
              <a:r>
                <a:rPr lang="fr-FR" sz="17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power</a:t>
              </a:r>
              <a:endParaRPr dirty="0">
                <a:latin typeface="Corbel" panose="020B0503020204020204" pitchFamily="34" charset="0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40425" y="295903"/>
              <a:ext cx="2112091" cy="17764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7998" b="-7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746625" y="915934"/>
              <a:ext cx="1440680" cy="1398166"/>
            </a:xfrm>
            <a:prstGeom prst="rect">
              <a:avLst/>
            </a:prstGeom>
            <a:solidFill>
              <a:schemeClr val="accent2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3746625" y="915934"/>
              <a:ext cx="1440680" cy="1398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rbel"/>
                <a:buNone/>
              </a:pPr>
              <a:r>
                <a:rPr lang="fr-FR" sz="16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Relationship specific investment</a:t>
              </a:r>
              <a:endParaRPr sz="16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47620" y="2648971"/>
              <a:ext cx="2112091" cy="17764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4464" t="-1581" r="6875" b="-8351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0023" y="3240189"/>
              <a:ext cx="1426211" cy="1426303"/>
            </a:xfrm>
            <a:prstGeom prst="rect">
              <a:avLst/>
            </a:prstGeom>
            <a:solidFill>
              <a:schemeClr val="accen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320023" y="3240189"/>
              <a:ext cx="1426211" cy="142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500" b="0" i="0" u="none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Incompleteness of contract</a:t>
              </a:r>
              <a:endParaRPr sz="15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679884" y="2643341"/>
              <a:ext cx="2112091" cy="17764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7998" b="-7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730694" y="3267532"/>
              <a:ext cx="1469400" cy="1389845"/>
            </a:xfrm>
            <a:prstGeom prst="rect">
              <a:avLst/>
            </a:prstGeom>
            <a:solidFill>
              <a:srgbClr val="C7995C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3730694" y="3267532"/>
              <a:ext cx="1469400" cy="138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lang="fr-FR" sz="1700" b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Hold Up</a:t>
              </a:r>
              <a:endParaRPr sz="1700">
                <a:latin typeface="Corbel" panose="020B0503020204020204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0" y="-19877"/>
            <a:ext cx="1295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/>
          <p:nvPr/>
        </p:nvSpPr>
        <p:spPr>
          <a:xfrm>
            <a:off x="1" y="753035"/>
            <a:ext cx="3435724" cy="5345205"/>
          </a:xfrm>
          <a:prstGeom prst="rect">
            <a:avLst/>
          </a:prstGeom>
          <a:solidFill>
            <a:srgbClr val="DEC5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fr-FR" b="1">
                <a:solidFill>
                  <a:schemeClr val="lt1"/>
                </a:solidFill>
                <a:latin typeface="Corbel" panose="020B0503020204020204" pitchFamily="34" charset="0"/>
              </a:rPr>
              <a:t>Advantages</a:t>
            </a:r>
            <a:r>
              <a:rPr lang="fr-FR">
                <a:solidFill>
                  <a:schemeClr val="lt1"/>
                </a:solidFill>
                <a:latin typeface="Corbel" panose="020B0503020204020204" pitchFamily="34" charset="0"/>
              </a:rPr>
              <a:t> with your actual business model</a:t>
            </a:r>
            <a:endParaRPr sz="2800">
              <a:solidFill>
                <a:schemeClr val="lt1"/>
              </a:solidFill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endParaRPr>
              <a:latin typeface="Corbel" panose="020B0503020204020204" pitchFamily="34" charset="0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4145114" y="1199508"/>
            <a:ext cx="7080902" cy="1198203"/>
            <a:chOff x="9092" y="0"/>
            <a:chExt cx="7080902" cy="1198203"/>
          </a:xfrm>
        </p:grpSpPr>
        <p:sp>
          <p:nvSpPr>
            <p:cNvPr id="146" name="Google Shape;146;p3"/>
            <p:cNvSpPr/>
            <p:nvPr/>
          </p:nvSpPr>
          <p:spPr>
            <a:xfrm>
              <a:off x="9092" y="0"/>
              <a:ext cx="7080902" cy="119820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alpha val="78823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44186" y="35094"/>
              <a:ext cx="7010714" cy="1128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lang="fr-FR" sz="24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Share of financial risks</a:t>
              </a:r>
              <a:endParaRPr sz="24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4145115" y="4281622"/>
            <a:ext cx="7080902" cy="1071170"/>
            <a:chOff x="4546" y="1742226"/>
            <a:chExt cx="7080902" cy="1553693"/>
          </a:xfrm>
        </p:grpSpPr>
        <p:sp>
          <p:nvSpPr>
            <p:cNvPr id="151" name="Google Shape;151;p3"/>
            <p:cNvSpPr/>
            <p:nvPr/>
          </p:nvSpPr>
          <p:spPr>
            <a:xfrm>
              <a:off x="4546" y="1742226"/>
              <a:ext cx="7080902" cy="155369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alpha val="78823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50052" y="1787732"/>
              <a:ext cx="6989890" cy="150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“Open-book” </a:t>
              </a:r>
              <a:r>
                <a:rPr lang="fr-FR" sz="24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contract</a:t>
              </a: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→ </a:t>
              </a:r>
              <a:r>
                <a:rPr lang="fr-FR" sz="24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creativity</a:t>
              </a: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r>
                <a:rPr lang="fr-FR" sz="24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freedom</a:t>
              </a: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endParaRPr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13" name="Google Shape;150;p3">
            <a:extLst>
              <a:ext uri="{FF2B5EF4-FFF2-40B4-BE49-F238E27FC236}">
                <a16:creationId xmlns:a16="http://schemas.microsoft.com/office/drawing/2014/main" id="{540E3800-289D-7B4C-9302-616115407E49}"/>
              </a:ext>
            </a:extLst>
          </p:cNvPr>
          <p:cNvGrpSpPr/>
          <p:nvPr/>
        </p:nvGrpSpPr>
        <p:grpSpPr>
          <a:xfrm>
            <a:off x="4145114" y="2742998"/>
            <a:ext cx="7080902" cy="1198203"/>
            <a:chOff x="4546" y="1742226"/>
            <a:chExt cx="7080902" cy="1553693"/>
          </a:xfrm>
        </p:grpSpPr>
        <p:sp>
          <p:nvSpPr>
            <p:cNvPr id="14" name="Google Shape;151;p3">
              <a:extLst>
                <a:ext uri="{FF2B5EF4-FFF2-40B4-BE49-F238E27FC236}">
                  <a16:creationId xmlns:a16="http://schemas.microsoft.com/office/drawing/2014/main" id="{DA23CE40-ACFE-B24C-A9BF-E2409EBAA076}"/>
                </a:ext>
              </a:extLst>
            </p:cNvPr>
            <p:cNvSpPr/>
            <p:nvPr/>
          </p:nvSpPr>
          <p:spPr>
            <a:xfrm>
              <a:off x="4546" y="1742226"/>
              <a:ext cx="7080902" cy="155369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alpha val="78823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5" name="Google Shape;152;p3">
              <a:extLst>
                <a:ext uri="{FF2B5EF4-FFF2-40B4-BE49-F238E27FC236}">
                  <a16:creationId xmlns:a16="http://schemas.microsoft.com/office/drawing/2014/main" id="{1F9E5796-44E2-A741-A509-0EA9C7C3B8DE}"/>
                </a:ext>
              </a:extLst>
            </p:cNvPr>
            <p:cNvSpPr txBox="1"/>
            <p:nvPr/>
          </p:nvSpPr>
          <p:spPr>
            <a:xfrm>
              <a:off x="50052" y="1787732"/>
              <a:ext cx="6989890" cy="1508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Strategic locations → </a:t>
              </a:r>
              <a:r>
                <a:rPr lang="fr-FR" sz="24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customer’s</a:t>
              </a: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r>
                <a:rPr lang="fr-FR" sz="24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loyalty</a:t>
              </a:r>
              <a:r>
                <a:rPr lang="fr-FR" sz="24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369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4864" y="760354"/>
            <a:ext cx="3443591" cy="5325894"/>
          </a:xfrm>
          <a:prstGeom prst="rect">
            <a:avLst/>
          </a:prstGeom>
          <a:solidFill>
            <a:srgbClr val="DEC59C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101426" y="829875"/>
            <a:ext cx="3443700" cy="3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fr-FR" sz="3100">
                <a:solidFill>
                  <a:schemeClr val="lt1"/>
                </a:solidFill>
                <a:latin typeface="Corbel" panose="020B0503020204020204" pitchFamily="34" charset="0"/>
              </a:rPr>
              <a:t>Recommendations concerning your business model</a:t>
            </a:r>
            <a:endParaRPr sz="2700">
              <a:solidFill>
                <a:schemeClr val="lt1"/>
              </a:solidFill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 sz="3600">
              <a:latin typeface="Corbel" panose="020B0503020204020204" pitchFamily="34" charset="0"/>
            </a:endParaRPr>
          </a:p>
        </p:txBody>
      </p:sp>
      <p:grpSp>
        <p:nvGrpSpPr>
          <p:cNvPr id="159" name="Google Shape;159;p4"/>
          <p:cNvGrpSpPr/>
          <p:nvPr/>
        </p:nvGrpSpPr>
        <p:grpSpPr>
          <a:xfrm>
            <a:off x="3737700" y="992886"/>
            <a:ext cx="7768580" cy="2963100"/>
            <a:chOff x="-23" y="2098"/>
            <a:chExt cx="7768580" cy="2963100"/>
          </a:xfrm>
        </p:grpSpPr>
        <p:sp>
          <p:nvSpPr>
            <p:cNvPr id="160" name="Google Shape;160;p4"/>
            <p:cNvSpPr/>
            <p:nvPr/>
          </p:nvSpPr>
          <p:spPr>
            <a:xfrm rot="10800000">
              <a:off x="-23" y="2098"/>
              <a:ext cx="7768500" cy="29631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B09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rbel" panose="020B0503020204020204" pitchFamily="34" charset="0"/>
              </a:endParaRPr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2193"/>
              <a:ext cx="77685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lang="fr-FR" sz="30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Creating its own venues </a:t>
              </a:r>
              <a:r>
                <a:rPr lang="fr-FR" sz="24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→</a:t>
              </a:r>
              <a:r>
                <a:rPr lang="fr-FR" sz="30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Vertical integration </a:t>
              </a:r>
              <a:endParaRPr sz="30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0" y="1042208"/>
              <a:ext cx="1942200" cy="885900"/>
            </a:xfrm>
            <a:prstGeom prst="rect">
              <a:avLst/>
            </a:prstGeom>
            <a:solidFill>
              <a:srgbClr val="FF5050">
                <a:alpha val="89800"/>
              </a:srgbClr>
            </a:solidFill>
            <a:ln w="9525" cap="flat" cmpd="sng">
              <a:solidFill>
                <a:srgbClr val="EBDFD1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0" y="1042208"/>
              <a:ext cx="1942200" cy="885900"/>
            </a:xfrm>
            <a:prstGeom prst="rect">
              <a:avLst/>
            </a:prstGeom>
            <a:solidFill>
              <a:srgbClr val="E1A98A"/>
            </a:solidFill>
            <a:ln>
              <a:noFill/>
            </a:ln>
          </p:spPr>
          <p:txBody>
            <a:bodyPr spcFirstLastPara="1" wrap="square" lIns="135125" tIns="24125" rIns="135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rbel"/>
                <a:buNone/>
              </a:pPr>
              <a:r>
                <a:rPr lang="fr-FR" sz="1900" dirty="0" err="1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Difficulties</a:t>
              </a:r>
              <a:r>
                <a:rPr lang="fr-FR" sz="1900" dirty="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to </a:t>
              </a:r>
              <a:r>
                <a:rPr lang="fr-FR" sz="1900" dirty="0" err="1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find</a:t>
              </a:r>
              <a:r>
                <a:rPr lang="fr-FR" sz="1900" dirty="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a </a:t>
              </a:r>
              <a:r>
                <a:rPr lang="fr-FR" sz="1900" dirty="0" err="1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strategic</a:t>
              </a:r>
              <a:r>
                <a:rPr lang="fr-FR" sz="1900" dirty="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location</a:t>
              </a:r>
              <a:endParaRPr dirty="0">
                <a:latin typeface="Corbel" panose="020B0503020204020204" pitchFamily="34" charset="0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942119" y="1042208"/>
              <a:ext cx="1942200" cy="885900"/>
            </a:xfrm>
            <a:prstGeom prst="rect">
              <a:avLst/>
            </a:prstGeom>
            <a:solidFill>
              <a:srgbClr val="FF5050">
                <a:alpha val="89800"/>
              </a:srgbClr>
            </a:solidFill>
            <a:ln w="9525" cap="flat" cmpd="sng">
              <a:solidFill>
                <a:srgbClr val="EBDFD1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942119" y="1042208"/>
              <a:ext cx="1942200" cy="885900"/>
            </a:xfrm>
            <a:prstGeom prst="rect">
              <a:avLst/>
            </a:prstGeom>
            <a:solidFill>
              <a:srgbClr val="E1A98A"/>
            </a:solidFill>
            <a:ln>
              <a:noFill/>
            </a:ln>
          </p:spPr>
          <p:txBody>
            <a:bodyPr spcFirstLastPara="1" wrap="square" lIns="135125" tIns="24125" rIns="135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rbel"/>
                <a:buNone/>
              </a:pPr>
              <a:r>
                <a:rPr lang="fr-FR" sz="19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Very costly solution</a:t>
              </a: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884238" y="1042208"/>
              <a:ext cx="1942200" cy="885900"/>
            </a:xfrm>
            <a:prstGeom prst="rect">
              <a:avLst/>
            </a:prstGeom>
            <a:solidFill>
              <a:srgbClr val="FF5050">
                <a:alpha val="89800"/>
              </a:srgbClr>
            </a:solidFill>
            <a:ln w="9525" cap="flat" cmpd="sng">
              <a:solidFill>
                <a:srgbClr val="EBDFD1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3884238" y="1042208"/>
              <a:ext cx="1942200" cy="885900"/>
            </a:xfrm>
            <a:prstGeom prst="rect">
              <a:avLst/>
            </a:prstGeom>
            <a:solidFill>
              <a:srgbClr val="E1A98A"/>
            </a:solidFill>
            <a:ln>
              <a:noFill/>
            </a:ln>
          </p:spPr>
          <p:txBody>
            <a:bodyPr spcFirstLastPara="1" wrap="square" lIns="135125" tIns="24125" rIns="135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rbel"/>
                <a:buNone/>
              </a:pPr>
              <a:r>
                <a:rPr lang="fr-FR" sz="19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Competition</a:t>
              </a: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826357" y="1042208"/>
              <a:ext cx="1942200" cy="885900"/>
            </a:xfrm>
            <a:prstGeom prst="rect">
              <a:avLst/>
            </a:prstGeom>
            <a:solidFill>
              <a:srgbClr val="A6D161">
                <a:alpha val="89800"/>
              </a:srgbClr>
            </a:solidFill>
            <a:ln w="9525" cap="flat" cmpd="sng">
              <a:solidFill>
                <a:srgbClr val="EBDFD1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5826357" y="1042208"/>
              <a:ext cx="1942200" cy="885900"/>
            </a:xfrm>
            <a:prstGeom prst="rect">
              <a:avLst/>
            </a:prstGeom>
            <a:solidFill>
              <a:srgbClr val="C4C9A4"/>
            </a:solidFill>
            <a:ln>
              <a:noFill/>
            </a:ln>
          </p:spPr>
          <p:txBody>
            <a:bodyPr spcFirstLastPara="1" wrap="square" lIns="135125" tIns="24125" rIns="135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rbel"/>
                <a:buNone/>
              </a:pPr>
              <a:r>
                <a:rPr lang="fr-FR" sz="19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No more hold-up problems</a:t>
              </a:r>
              <a:endParaRPr>
                <a:latin typeface="Corbel" panose="020B0503020204020204" pitchFamily="34" charset="0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5005538" y="4473100"/>
            <a:ext cx="5232900" cy="15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endParaRPr sz="36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fr-FR" sz="36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Keep</a:t>
            </a:r>
            <a:r>
              <a:rPr lang="fr-FR" sz="36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36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your</a:t>
            </a:r>
            <a:r>
              <a:rPr lang="fr-FR" sz="36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36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actual</a:t>
            </a:r>
            <a:r>
              <a:rPr lang="fr-FR" sz="36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model </a:t>
            </a:r>
            <a:endParaRPr dirty="0"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8CD868A-D7C9-3A41-B2DB-A61D1259B5C9}"/>
              </a:ext>
            </a:extLst>
          </p:cNvPr>
          <p:cNvGrpSpPr/>
          <p:nvPr/>
        </p:nvGrpSpPr>
        <p:grpSpPr>
          <a:xfrm>
            <a:off x="3737700" y="4473100"/>
            <a:ext cx="7768500" cy="1602322"/>
            <a:chOff x="3737700" y="4473100"/>
            <a:chExt cx="7768500" cy="16023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7A6017-E4B2-FF48-B08B-C6EB243ECB47}"/>
                </a:ext>
              </a:extLst>
            </p:cNvPr>
            <p:cNvSpPr/>
            <p:nvPr/>
          </p:nvSpPr>
          <p:spPr>
            <a:xfrm>
              <a:off x="3737700" y="4542422"/>
              <a:ext cx="7768500" cy="1533000"/>
            </a:xfrm>
            <a:prstGeom prst="rect">
              <a:avLst/>
            </a:prstGeom>
            <a:solidFill>
              <a:srgbClr val="B19F87"/>
            </a:solidFill>
            <a:ln>
              <a:solidFill>
                <a:srgbClr val="B19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orbel" panose="020B0503020204020204" pitchFamily="34" charset="0"/>
              </a:endParaRPr>
            </a:p>
          </p:txBody>
        </p:sp>
        <p:sp>
          <p:nvSpPr>
            <p:cNvPr id="17" name="Google Shape;171;p4">
              <a:extLst>
                <a:ext uri="{FF2B5EF4-FFF2-40B4-BE49-F238E27FC236}">
                  <a16:creationId xmlns:a16="http://schemas.microsoft.com/office/drawing/2014/main" id="{AA1A3770-63D4-B14A-B815-7DAB3E46390B}"/>
                </a:ext>
              </a:extLst>
            </p:cNvPr>
            <p:cNvSpPr txBox="1"/>
            <p:nvPr/>
          </p:nvSpPr>
          <p:spPr>
            <a:xfrm>
              <a:off x="5005538" y="4473100"/>
              <a:ext cx="5232900" cy="15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orbel"/>
                <a:buNone/>
              </a:pPr>
              <a:endParaRPr sz="36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orbel"/>
                <a:buNone/>
              </a:pPr>
              <a:r>
                <a:rPr lang="fr-FR" sz="36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Keep</a:t>
              </a:r>
              <a:r>
                <a:rPr lang="fr-FR" sz="36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r>
                <a:rPr lang="fr-FR" sz="36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your</a:t>
              </a:r>
              <a:r>
                <a:rPr lang="fr-FR" sz="36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r>
                <a:rPr lang="fr-FR" sz="36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actual</a:t>
              </a:r>
              <a:r>
                <a:rPr lang="fr-FR" sz="36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model </a:t>
              </a:r>
              <a:endParaRPr dirty="0"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8620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 dirty="0" err="1">
                <a:latin typeface="Corbel" panose="020B0503020204020204" pitchFamily="34" charset="0"/>
              </a:rPr>
              <a:t>Internal</a:t>
            </a:r>
            <a:r>
              <a:rPr lang="fr-FR" dirty="0">
                <a:latin typeface="Corbel" panose="020B0503020204020204" pitchFamily="34" charset="0"/>
              </a:rPr>
              <a:t> </a:t>
            </a:r>
            <a:r>
              <a:rPr lang="fr-FR" dirty="0" err="1">
                <a:latin typeface="Corbel" panose="020B0503020204020204" pitchFamily="34" charset="0"/>
              </a:rPr>
              <a:t>Organization</a:t>
            </a:r>
            <a:endParaRPr dirty="0">
              <a:latin typeface="Corbel" panose="020B0503020204020204" pitchFamily="34" charset="0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>
            <a:off x="3872411" y="863788"/>
            <a:ext cx="3521868" cy="5121275"/>
            <a:chOff x="3661" y="0"/>
            <a:chExt cx="3521868" cy="5121275"/>
          </a:xfrm>
        </p:grpSpPr>
        <p:sp>
          <p:nvSpPr>
            <p:cNvPr id="178" name="Google Shape;178;p5"/>
            <p:cNvSpPr/>
            <p:nvPr/>
          </p:nvSpPr>
          <p:spPr>
            <a:xfrm>
              <a:off x="3661" y="0"/>
              <a:ext cx="3521868" cy="5121275"/>
            </a:xfrm>
            <a:prstGeom prst="roundRect">
              <a:avLst>
                <a:gd name="adj" fmla="val 10000"/>
              </a:avLst>
            </a:prstGeom>
            <a:solidFill>
              <a:srgbClr val="DEE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3661" y="0"/>
              <a:ext cx="3521868" cy="1536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300"/>
                <a:buFont typeface="Corbel"/>
                <a:buNone/>
              </a:pPr>
              <a:r>
                <a:rPr lang="fr-FR" sz="42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Old policy</a:t>
              </a:r>
              <a:endParaRPr sz="4200">
                <a:latin typeface="Corbel" panose="020B0503020204020204" pitchFamily="34" charset="0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55848" y="1536820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385316" y="1566288"/>
              <a:ext cx="2758559" cy="9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High </a:t>
              </a:r>
              <a:r>
                <a:rPr lang="fr-FR" sz="17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Creativity</a:t>
              </a:r>
              <a:endParaRPr sz="1700" dirty="0">
                <a:latin typeface="Corbel" panose="020B0503020204020204" pitchFamily="34" charset="0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5848" y="2697734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385316" y="2727202"/>
              <a:ext cx="2758559" cy="9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 b="0" i="0" u="none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Relation-specific investments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55848" y="3858648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385316" y="3888116"/>
              <a:ext cx="2758559" cy="9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</a:t>
              </a:r>
              <a:r>
                <a:rPr lang="fr-FR" sz="1700" b="0" i="0" u="none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reativity and thus success of shows came from only certain people 🡪 risk of hold-up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" name="Google Shape;177;p5">
            <a:extLst>
              <a:ext uri="{FF2B5EF4-FFF2-40B4-BE49-F238E27FC236}">
                <a16:creationId xmlns:a16="http://schemas.microsoft.com/office/drawing/2014/main" id="{BB7F7821-42FD-BE4E-A72C-1D37A7E6196D}"/>
              </a:ext>
            </a:extLst>
          </p:cNvPr>
          <p:cNvGrpSpPr/>
          <p:nvPr/>
        </p:nvGrpSpPr>
        <p:grpSpPr>
          <a:xfrm>
            <a:off x="7658420" y="863788"/>
            <a:ext cx="3521868" cy="5121275"/>
            <a:chOff x="3789670" y="0"/>
            <a:chExt cx="3521868" cy="5121275"/>
          </a:xfrm>
        </p:grpSpPr>
        <p:sp>
          <p:nvSpPr>
            <p:cNvPr id="22" name="Google Shape;186;p5">
              <a:extLst>
                <a:ext uri="{FF2B5EF4-FFF2-40B4-BE49-F238E27FC236}">
                  <a16:creationId xmlns:a16="http://schemas.microsoft.com/office/drawing/2014/main" id="{6CE8DE62-295C-AC4E-8624-951FC64C36F6}"/>
                </a:ext>
              </a:extLst>
            </p:cNvPr>
            <p:cNvSpPr/>
            <p:nvPr/>
          </p:nvSpPr>
          <p:spPr>
            <a:xfrm>
              <a:off x="3789670" y="0"/>
              <a:ext cx="3521868" cy="5121275"/>
            </a:xfrm>
            <a:prstGeom prst="roundRect">
              <a:avLst>
                <a:gd name="adj" fmla="val 10000"/>
              </a:avLst>
            </a:prstGeom>
            <a:solidFill>
              <a:srgbClr val="DEE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3" name="Google Shape;187;p5">
              <a:extLst>
                <a:ext uri="{FF2B5EF4-FFF2-40B4-BE49-F238E27FC236}">
                  <a16:creationId xmlns:a16="http://schemas.microsoft.com/office/drawing/2014/main" id="{EEFD6C70-E226-0443-9733-18F071F205FA}"/>
                </a:ext>
              </a:extLst>
            </p:cNvPr>
            <p:cNvSpPr txBox="1"/>
            <p:nvPr/>
          </p:nvSpPr>
          <p:spPr>
            <a:xfrm>
              <a:off x="3789670" y="0"/>
              <a:ext cx="3521868" cy="1536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300"/>
                <a:buFont typeface="Corbel"/>
                <a:buNone/>
              </a:pPr>
              <a:r>
                <a:rPr lang="fr-FR" sz="4200">
                  <a:solidFill>
                    <a:schemeClr val="dk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New policy</a:t>
              </a:r>
              <a:endParaRPr sz="4200">
                <a:latin typeface="Corbel" panose="020B0503020204020204" pitchFamily="34" charset="0"/>
              </a:endParaRPr>
            </a:p>
          </p:txBody>
        </p:sp>
        <p:sp>
          <p:nvSpPr>
            <p:cNvPr id="24" name="Google Shape;188;p5">
              <a:extLst>
                <a:ext uri="{FF2B5EF4-FFF2-40B4-BE49-F238E27FC236}">
                  <a16:creationId xmlns:a16="http://schemas.microsoft.com/office/drawing/2014/main" id="{379548E4-C24E-BE40-94BD-05DC1634E8B2}"/>
                </a:ext>
              </a:extLst>
            </p:cNvPr>
            <p:cNvSpPr/>
            <p:nvPr/>
          </p:nvSpPr>
          <p:spPr>
            <a:xfrm>
              <a:off x="4141856" y="1536820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5" name="Google Shape;189;p5">
              <a:extLst>
                <a:ext uri="{FF2B5EF4-FFF2-40B4-BE49-F238E27FC236}">
                  <a16:creationId xmlns:a16="http://schemas.microsoft.com/office/drawing/2014/main" id="{8B454E16-093E-924A-8040-03B836347068}"/>
                </a:ext>
              </a:extLst>
            </p:cNvPr>
            <p:cNvSpPr txBox="1"/>
            <p:nvPr/>
          </p:nvSpPr>
          <p:spPr>
            <a:xfrm>
              <a:off x="4171324" y="1566288"/>
              <a:ext cx="2758559" cy="9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Standardization of the creative process </a:t>
              </a: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190;p5">
              <a:extLst>
                <a:ext uri="{FF2B5EF4-FFF2-40B4-BE49-F238E27FC236}">
                  <a16:creationId xmlns:a16="http://schemas.microsoft.com/office/drawing/2014/main" id="{3409A22A-61A7-2A45-B277-EC5AF758637A}"/>
                </a:ext>
              </a:extLst>
            </p:cNvPr>
            <p:cNvSpPr/>
            <p:nvPr/>
          </p:nvSpPr>
          <p:spPr>
            <a:xfrm>
              <a:off x="4141856" y="2697734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7" name="Google Shape;191;p5">
              <a:extLst>
                <a:ext uri="{FF2B5EF4-FFF2-40B4-BE49-F238E27FC236}">
                  <a16:creationId xmlns:a16="http://schemas.microsoft.com/office/drawing/2014/main" id="{6BCD7802-2068-8747-B055-9544E3B5CB20}"/>
                </a:ext>
              </a:extLst>
            </p:cNvPr>
            <p:cNvSpPr txBox="1"/>
            <p:nvPr/>
          </p:nvSpPr>
          <p:spPr>
            <a:xfrm>
              <a:off x="4171324" y="2727202"/>
              <a:ext cx="2758559" cy="94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Creativity due to their organization</a:t>
              </a:r>
              <a:endParaRPr sz="1700">
                <a:latin typeface="Corbel" panose="020B0503020204020204" pitchFamily="34" charset="0"/>
              </a:endParaRPr>
            </a:p>
          </p:txBody>
        </p:sp>
        <p:sp>
          <p:nvSpPr>
            <p:cNvPr id="28" name="Google Shape;192;p5">
              <a:extLst>
                <a:ext uri="{FF2B5EF4-FFF2-40B4-BE49-F238E27FC236}">
                  <a16:creationId xmlns:a16="http://schemas.microsoft.com/office/drawing/2014/main" id="{3E2D90C1-5AC4-2F47-88A2-8B6B4FE327F3}"/>
                </a:ext>
              </a:extLst>
            </p:cNvPr>
            <p:cNvSpPr/>
            <p:nvPr/>
          </p:nvSpPr>
          <p:spPr>
            <a:xfrm>
              <a:off x="4141856" y="3858648"/>
              <a:ext cx="2817495" cy="1006125"/>
            </a:xfrm>
            <a:prstGeom prst="roundRect">
              <a:avLst>
                <a:gd name="adj" fmla="val 10000"/>
              </a:avLst>
            </a:prstGeom>
            <a:solidFill>
              <a:srgbClr val="9B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9" name="Google Shape;193;p5">
              <a:extLst>
                <a:ext uri="{FF2B5EF4-FFF2-40B4-BE49-F238E27FC236}">
                  <a16:creationId xmlns:a16="http://schemas.microsoft.com/office/drawing/2014/main" id="{9B96142A-CDF5-524A-B69D-E63658E604E2}"/>
                </a:ext>
              </a:extLst>
            </p:cNvPr>
            <p:cNvSpPr txBox="1"/>
            <p:nvPr/>
          </p:nvSpPr>
          <p:spPr>
            <a:xfrm>
              <a:off x="4197524" y="3997491"/>
              <a:ext cx="2758500" cy="9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lang="fr-FR" sz="17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</a:t>
              </a:r>
              <a:r>
                <a:rPr lang="fr-FR" sz="1700" b="0" i="0" u="none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ould lead to failure of the general vision</a:t>
              </a:r>
              <a:endParaRPr sz="1700">
                <a:latin typeface="Corbel" panose="020B0503020204020204" pitchFamily="3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endParaRPr sz="170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4" name="Google Shape;194;p5"/>
          <p:cNvSpPr/>
          <p:nvPr/>
        </p:nvSpPr>
        <p:spPr>
          <a:xfrm>
            <a:off x="7059613" y="1726492"/>
            <a:ext cx="933600" cy="4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99D7B"/>
          </a:solidFill>
          <a:ln w="10775" cap="flat" cmpd="sng">
            <a:solidFill>
              <a:srgbClr val="A99D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464159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 panose="020B0503020204020204" pitchFamily="34" charset="0"/>
            </a:endParaRPr>
          </a:p>
        </p:txBody>
      </p:sp>
      <p:pic>
        <p:nvPicPr>
          <p:cNvPr id="203" name="Google Shape;20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 amt="46000"/>
          </a:blip>
          <a:srcRect t="9091" r="9113"/>
          <a:stretch/>
        </p:blipFill>
        <p:spPr>
          <a:xfrm>
            <a:off x="21" y="-1"/>
            <a:ext cx="12189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31115F35-9F6E-6E43-BA28-D86DE18B295A}"/>
              </a:ext>
            </a:extLst>
          </p:cNvPr>
          <p:cNvGrpSpPr/>
          <p:nvPr/>
        </p:nvGrpSpPr>
        <p:grpSpPr>
          <a:xfrm>
            <a:off x="4066575" y="317600"/>
            <a:ext cx="5511600" cy="2967300"/>
            <a:chOff x="4066575" y="317600"/>
            <a:chExt cx="5511600" cy="2967300"/>
          </a:xfrm>
        </p:grpSpPr>
        <p:sp>
          <p:nvSpPr>
            <p:cNvPr id="204" name="Google Shape;204;p6"/>
            <p:cNvSpPr/>
            <p:nvPr/>
          </p:nvSpPr>
          <p:spPr>
            <a:xfrm>
              <a:off x="4066575" y="317600"/>
              <a:ext cx="5511600" cy="2967300"/>
            </a:xfrm>
            <a:prstGeom prst="rect">
              <a:avLst/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4113975" y="317600"/>
              <a:ext cx="5385319" cy="2739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3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INTERNAL</a:t>
              </a:r>
              <a:endParaRPr sz="23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marR="0" lvl="0" indent="-3619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Char char="●"/>
              </a:pPr>
              <a:r>
                <a:rPr lang="fr-FR" sz="21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Operations management → Project management </a:t>
              </a:r>
              <a:endParaRPr sz="2100" dirty="0">
                <a:latin typeface="Corbel" panose="020B0503020204020204" pitchFamily="34" charset="0"/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marR="0" lvl="0" indent="-3619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Char char="●"/>
              </a:pPr>
              <a:r>
                <a:rPr lang="fr-FR" sz="21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Rotation system</a:t>
              </a:r>
              <a:endParaRPr sz="2100" dirty="0">
                <a:latin typeface="Corbel" panose="020B0503020204020204" pitchFamily="34" charset="0"/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marR="0" lvl="0" indent="-36195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rbel"/>
                <a:buChar char="●"/>
              </a:pPr>
              <a:r>
                <a:rPr lang="fr-FR" sz="21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Cross-</a:t>
              </a:r>
              <a:r>
                <a:rPr lang="fr-FR" sz="21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functional</a:t>
              </a:r>
              <a:r>
                <a:rPr lang="fr-FR" sz="21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team</a:t>
              </a:r>
              <a:endParaRPr sz="2100" dirty="0">
                <a:latin typeface="Corbel" panose="020B0503020204020204" pitchFamily="34" charset="0"/>
              </a:endParaRPr>
            </a:p>
          </p:txBody>
        </p:sp>
      </p:grpSp>
      <p:sp>
        <p:nvSpPr>
          <p:cNvPr id="206" name="Google Shape;206;p6"/>
          <p:cNvSpPr txBox="1"/>
          <p:nvPr/>
        </p:nvSpPr>
        <p:spPr>
          <a:xfrm>
            <a:off x="6472450" y="3520075"/>
            <a:ext cx="5416800" cy="2800726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EXTERNAL</a:t>
            </a:r>
            <a:endParaRPr sz="23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rbel"/>
              <a:buChar char="●"/>
            </a:pP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Creating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relationships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with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outdoor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artistic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designers </a:t>
            </a:r>
            <a:endParaRPr sz="2100" dirty="0">
              <a:latin typeface="Corbel" panose="020B050302020402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Char char="●"/>
            </a:pP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Function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of “consultants” to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avoid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authority</a:t>
            </a:r>
            <a:r>
              <a:rPr lang="fr-FR" sz="21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 </a:t>
            </a:r>
            <a:r>
              <a:rPr lang="fr-FR" sz="2100" dirty="0" err="1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problem</a:t>
            </a:r>
            <a:r>
              <a:rPr lang="fr-FR" sz="24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rPr>
              <a:t>  </a:t>
            </a:r>
            <a:endParaRPr lang="fr-FR" sz="20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Char char="●"/>
            </a:pPr>
            <a:endParaRPr lang="fr-FR" sz="2400" dirty="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0" y="763625"/>
            <a:ext cx="3708900" cy="5325900"/>
          </a:xfrm>
          <a:prstGeom prst="rect">
            <a:avLst/>
          </a:prstGeom>
          <a:solidFill>
            <a:schemeClr val="accent1"/>
          </a:solidFill>
          <a:ln w="17125" cap="flat" cmpd="sng">
            <a:solidFill>
              <a:srgbClr val="F9F9F9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152425" y="2623350"/>
            <a:ext cx="3443700" cy="1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 sz="3100">
                <a:latin typeface="Corbel" panose="020B0503020204020204" pitchFamily="34" charset="0"/>
              </a:rPr>
              <a:t>Recommendations and</a:t>
            </a:r>
            <a:endParaRPr sz="3100"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 sz="3100">
                <a:latin typeface="Corbel" panose="020B0503020204020204" pitchFamily="34" charset="0"/>
              </a:rPr>
              <a:t>New strategies</a:t>
            </a:r>
            <a:endParaRPr sz="4100">
              <a:solidFill>
                <a:schemeClr val="lt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 amt="92000"/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0" y="763621"/>
            <a:ext cx="3443591" cy="5325894"/>
          </a:xfrm>
          <a:prstGeom prst="rect">
            <a:avLst/>
          </a:prstGeom>
          <a:solidFill>
            <a:schemeClr val="accent2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Corbel" panose="020B0503020204020204" pitchFamily="34" charset="0"/>
              </a:rPr>
              <a:t>Past expansion plans </a:t>
            </a:r>
            <a:br>
              <a:rPr lang="fr-FR">
                <a:latin typeface="Corbel" panose="020B0503020204020204" pitchFamily="34" charset="0"/>
              </a:rPr>
            </a:br>
            <a:endParaRPr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5232754" y="715094"/>
            <a:ext cx="5227432" cy="5474699"/>
            <a:chOff x="1065200" y="0"/>
            <a:chExt cx="5227432" cy="5474699"/>
          </a:xfrm>
        </p:grpSpPr>
        <p:sp>
          <p:nvSpPr>
            <p:cNvPr id="217" name="Google Shape;217;p7"/>
            <p:cNvSpPr/>
            <p:nvPr/>
          </p:nvSpPr>
          <p:spPr>
            <a:xfrm>
              <a:off x="2105393" y="2737349"/>
              <a:ext cx="682366" cy="7710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2420836" y="3097128"/>
              <a:ext cx="51481" cy="51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endParaRPr sz="500">
                <a:solidFill>
                  <a:schemeClr val="dk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2105393" y="1995572"/>
              <a:ext cx="682366" cy="7417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2421379" y="2341263"/>
              <a:ext cx="50394" cy="50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endParaRPr sz="500">
                <a:solidFill>
                  <a:schemeClr val="dk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 rot="-5400000">
              <a:off x="-1152053" y="2217253"/>
              <a:ext cx="5474699" cy="10401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22" name="Google Shape;222;p7"/>
            <p:cNvSpPr txBox="1"/>
            <p:nvPr/>
          </p:nvSpPr>
          <p:spPr>
            <a:xfrm rot="-5400000">
              <a:off x="-1152053" y="2217253"/>
              <a:ext cx="5474699" cy="1040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rbel"/>
                <a:buNone/>
              </a:pPr>
              <a:r>
                <a:rPr lang="fr-FR" sz="32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Failures</a:t>
              </a:r>
              <a:r>
                <a:rPr lang="fr-FR" sz="32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of expansion</a:t>
              </a:r>
              <a:endParaRPr dirty="0">
                <a:latin typeface="Corbel" panose="020B0503020204020204" pitchFamily="34" charset="0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787759" y="1354559"/>
              <a:ext cx="3504873" cy="12820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2787759" y="1354559"/>
              <a:ext cx="3504873" cy="1282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rbel"/>
                <a:buNone/>
              </a:pPr>
              <a:r>
                <a:rPr lang="fr-FR" sz="32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Overextension</a:t>
              </a:r>
              <a:endParaRPr sz="3200" dirty="0">
                <a:solidFill>
                  <a:schemeClr val="lt1"/>
                </a:solidFill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78539B-AB2F-DA43-AA36-155451019B26}"/>
              </a:ext>
            </a:extLst>
          </p:cNvPr>
          <p:cNvGrpSpPr/>
          <p:nvPr/>
        </p:nvGrpSpPr>
        <p:grpSpPr>
          <a:xfrm>
            <a:off x="6955313" y="3582466"/>
            <a:ext cx="3504873" cy="1410210"/>
            <a:chOff x="6955313" y="3582466"/>
            <a:chExt cx="3504873" cy="14102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0EE4D9-7A73-3F4C-A3A9-C7B3A5CF2928}"/>
                </a:ext>
              </a:extLst>
            </p:cNvPr>
            <p:cNvSpPr/>
            <p:nvPr/>
          </p:nvSpPr>
          <p:spPr>
            <a:xfrm>
              <a:off x="6955313" y="3582466"/>
              <a:ext cx="3504873" cy="1282027"/>
            </a:xfrm>
            <a:prstGeom prst="rect">
              <a:avLst/>
            </a:prstGeom>
            <a:solidFill>
              <a:srgbClr val="95A39D"/>
            </a:solidFill>
            <a:ln>
              <a:solidFill>
                <a:srgbClr val="95A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810A4E0-9525-E84A-80B4-2E69D49FB801}"/>
                </a:ext>
              </a:extLst>
            </p:cNvPr>
            <p:cNvSpPr txBox="1"/>
            <p:nvPr/>
          </p:nvSpPr>
          <p:spPr>
            <a:xfrm>
              <a:off x="7138221" y="3915458"/>
              <a:ext cx="33072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Managerial</a:t>
              </a:r>
              <a:r>
                <a:rPr lang="fr-FR" sz="32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issues</a:t>
              </a:r>
            </a:p>
            <a:p>
              <a:endParaRPr lang="fr-F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94866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0" y="763621"/>
            <a:ext cx="3443591" cy="5325894"/>
          </a:xfrm>
          <a:prstGeom prst="rect">
            <a:avLst/>
          </a:prstGeom>
          <a:solidFill>
            <a:schemeClr val="accent2"/>
          </a:solidFill>
          <a:ln w="17125" cap="flat" cmpd="sng">
            <a:solidFill>
              <a:srgbClr val="F9F9F9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252919" y="896471"/>
            <a:ext cx="2935124" cy="482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Corbel"/>
              <a:buNone/>
            </a:pPr>
            <a:br>
              <a:rPr lang="fr-FR" sz="3240">
                <a:latin typeface="Corbel" panose="020B0503020204020204" pitchFamily="34" charset="0"/>
              </a:rPr>
            </a:br>
            <a:endParaRPr sz="3240"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Corbel"/>
              <a:buNone/>
            </a:pPr>
            <a:endParaRPr>
              <a:latin typeface="Corbel" panose="020B0503020204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Corbel"/>
              <a:buNone/>
            </a:pPr>
            <a:r>
              <a:rPr lang="fr-FR">
                <a:latin typeface="Corbel" panose="020B0503020204020204" pitchFamily="34" charset="0"/>
              </a:rPr>
              <a:t>E</a:t>
            </a:r>
            <a:r>
              <a:rPr lang="fr-FR" sz="3600">
                <a:latin typeface="Corbel" panose="020B0503020204020204" pitchFamily="34" charset="0"/>
              </a:rPr>
              <a:t>xpansion </a:t>
            </a:r>
            <a:r>
              <a:rPr lang="fr-FR">
                <a:latin typeface="Corbel" panose="020B0503020204020204" pitchFamily="34" charset="0"/>
              </a:rPr>
              <a:t>p</a:t>
            </a:r>
            <a:r>
              <a:rPr lang="fr-FR" sz="3600">
                <a:latin typeface="Corbel" panose="020B0503020204020204" pitchFamily="34" charset="0"/>
              </a:rPr>
              <a:t>lans </a:t>
            </a:r>
            <a:br>
              <a:rPr lang="fr-FR" sz="3240">
                <a:latin typeface="Corbel" panose="020B0503020204020204" pitchFamily="34" charset="0"/>
              </a:rPr>
            </a:br>
            <a:br>
              <a:rPr lang="fr-FR" sz="3240">
                <a:latin typeface="Corbel" panose="020B0503020204020204" pitchFamily="34" charset="0"/>
              </a:rPr>
            </a:br>
            <a:br>
              <a:rPr lang="fr-FR" sz="3240">
                <a:latin typeface="Corbel" panose="020B0503020204020204" pitchFamily="34" charset="0"/>
              </a:rPr>
            </a:br>
            <a:endParaRPr sz="3240">
              <a:latin typeface="Corbel" panose="020B0503020204020204" pitchFamily="34" charset="0"/>
            </a:endParaRPr>
          </a:p>
        </p:txBody>
      </p:sp>
      <p:grpSp>
        <p:nvGrpSpPr>
          <p:cNvPr id="233" name="Google Shape;233;p8"/>
          <p:cNvGrpSpPr/>
          <p:nvPr/>
        </p:nvGrpSpPr>
        <p:grpSpPr>
          <a:xfrm>
            <a:off x="3926542" y="763621"/>
            <a:ext cx="7035708" cy="5325893"/>
            <a:chOff x="0" y="0"/>
            <a:chExt cx="7035708" cy="5325893"/>
          </a:xfrm>
        </p:grpSpPr>
        <p:sp>
          <p:nvSpPr>
            <p:cNvPr id="234" name="Google Shape;234;p8"/>
            <p:cNvSpPr/>
            <p:nvPr/>
          </p:nvSpPr>
          <p:spPr>
            <a:xfrm>
              <a:off x="0" y="0"/>
              <a:ext cx="7035708" cy="1597768"/>
            </a:xfrm>
            <a:prstGeom prst="rect">
              <a:avLst/>
            </a:prstGeom>
            <a:solidFill>
              <a:srgbClr val="C3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35" name="Google Shape;235;p8"/>
            <p:cNvSpPr txBox="1"/>
            <p:nvPr/>
          </p:nvSpPr>
          <p:spPr>
            <a:xfrm>
              <a:off x="0" y="0"/>
              <a:ext cx="7035708" cy="1597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205725" rIns="205725" bIns="20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orbel"/>
                <a:buNone/>
              </a:pPr>
              <a:r>
                <a:rPr lang="fr-FR" sz="4600">
                  <a:solidFill>
                    <a:srgbClr val="FFFFFF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Vertical Integration</a:t>
              </a:r>
              <a:endParaRPr sz="4600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0" y="1597768"/>
              <a:ext cx="3517853" cy="3355313"/>
            </a:xfrm>
            <a:prstGeom prst="rect">
              <a:avLst/>
            </a:prstGeom>
            <a:solidFill>
              <a:srgbClr val="A6D161">
                <a:alpha val="8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0" y="1597768"/>
              <a:ext cx="3517853" cy="3363631"/>
            </a:xfrm>
            <a:prstGeom prst="rect">
              <a:avLst/>
            </a:prstGeom>
            <a:solidFill>
              <a:srgbClr val="C4C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81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Corbel"/>
                <a:buChar char="●"/>
              </a:pPr>
              <a:r>
                <a:rPr lang="fr-FR" sz="2400" dirty="0"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Hold-up </a:t>
              </a:r>
              <a:r>
                <a:rPr lang="fr-FR" sz="2400" dirty="0" err="1"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problem</a:t>
              </a:r>
              <a:endParaRPr sz="2400" dirty="0"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None/>
              </a:pPr>
              <a:endParaRPr sz="2400" dirty="0"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lvl="0" indent="-38100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SzPts val="2400"/>
                <a:buFont typeface="Corbel"/>
                <a:buChar char="●"/>
              </a:pPr>
              <a:r>
                <a:rPr lang="fr-FR" sz="2400" dirty="0" err="1"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Credibility</a:t>
              </a:r>
              <a:r>
                <a:rPr lang="fr-FR" sz="2400" dirty="0"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endParaRPr sz="2400" dirty="0"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0" y="4953081"/>
              <a:ext cx="7035708" cy="372812"/>
            </a:xfrm>
            <a:prstGeom prst="rect">
              <a:avLst/>
            </a:prstGeom>
            <a:solidFill>
              <a:srgbClr val="C3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4BD4709-A873-3542-AAF6-41A06FA1A12B}"/>
              </a:ext>
            </a:extLst>
          </p:cNvPr>
          <p:cNvGrpSpPr/>
          <p:nvPr/>
        </p:nvGrpSpPr>
        <p:grpSpPr>
          <a:xfrm>
            <a:off x="7444395" y="2361389"/>
            <a:ext cx="3517855" cy="3355313"/>
            <a:chOff x="7444395" y="2361389"/>
            <a:chExt cx="3517855" cy="33553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4C6E7C-A0FD-0F45-9426-8076DA294B92}"/>
                </a:ext>
              </a:extLst>
            </p:cNvPr>
            <p:cNvSpPr/>
            <p:nvPr/>
          </p:nvSpPr>
          <p:spPr>
            <a:xfrm>
              <a:off x="7444395" y="2361389"/>
              <a:ext cx="3517855" cy="3355313"/>
            </a:xfrm>
            <a:prstGeom prst="rect">
              <a:avLst/>
            </a:prstGeom>
            <a:solidFill>
              <a:srgbClr val="E2A98A"/>
            </a:solidFill>
            <a:ln>
              <a:solidFill>
                <a:srgbClr val="E2A9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55AAF059-3D12-9948-BC0C-DFE7DED2948F}"/>
                </a:ext>
              </a:extLst>
            </p:cNvPr>
            <p:cNvSpPr txBox="1"/>
            <p:nvPr/>
          </p:nvSpPr>
          <p:spPr>
            <a:xfrm>
              <a:off x="7529709" y="3454403"/>
              <a:ext cx="3141406" cy="100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400" dirty="0">
                <a:latin typeface="Corbel" panose="020B0503020204020204" pitchFamily="34" charset="0"/>
                <a:ea typeface="Corbel"/>
                <a:cs typeface="Corbel"/>
                <a:sym typeface="Corbel"/>
              </a:endParaRPr>
            </a:p>
            <a:p>
              <a:pPr marL="457200" indent="-381000">
                <a:lnSpc>
                  <a:spcPct val="90000"/>
                </a:lnSpc>
                <a:buSzPts val="2400"/>
                <a:buFont typeface="Corbel"/>
                <a:buChar char="●"/>
              </a:pPr>
              <a:r>
                <a:rPr lang="fr-FR" sz="2400" dirty="0" err="1">
                  <a:latin typeface="Corbel" panose="020B0503020204020204" pitchFamily="34" charset="0"/>
                  <a:sym typeface="Corbel"/>
                </a:rPr>
                <a:t>Complexities</a:t>
              </a:r>
              <a:r>
                <a:rPr lang="fr-FR" sz="2400" dirty="0">
                  <a:latin typeface="Corbel" panose="020B0503020204020204" pitchFamily="34" charset="0"/>
                  <a:sym typeface="Corbel"/>
                </a:rPr>
                <a:t> </a:t>
              </a:r>
            </a:p>
            <a:p>
              <a:endParaRPr lang="fr-FR" dirty="0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 amt="82000"/>
          </a:blip>
          <a:srcRect t="-1" b="-18475"/>
          <a:stretch/>
        </p:blipFill>
        <p:spPr>
          <a:xfrm>
            <a:off x="0" y="0"/>
            <a:ext cx="12191999" cy="8125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1" y="753035"/>
            <a:ext cx="3435724" cy="53452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 panose="020B0503020204020204" pitchFamily="34" charset="0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fr-FR">
                <a:solidFill>
                  <a:schemeClr val="lt1"/>
                </a:solidFill>
                <a:latin typeface="Corbel" panose="020B0503020204020204" pitchFamily="34" charset="0"/>
              </a:rPr>
              <a:t>Expansions plans in Macao and Dubai </a:t>
            </a:r>
            <a:br>
              <a:rPr lang="fr-FR">
                <a:solidFill>
                  <a:schemeClr val="lt1"/>
                </a:solidFill>
                <a:latin typeface="Corbel" panose="020B0503020204020204" pitchFamily="34" charset="0"/>
              </a:rPr>
            </a:br>
            <a:endParaRPr sz="2800">
              <a:solidFill>
                <a:schemeClr val="lt1"/>
              </a:solidFill>
              <a:latin typeface="Corbel" panose="020B0503020204020204" pitchFamily="34" charset="0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4136022" y="2252659"/>
            <a:ext cx="7089916" cy="1553693"/>
            <a:chOff x="0" y="80256"/>
            <a:chExt cx="7089916" cy="1553693"/>
          </a:xfrm>
        </p:grpSpPr>
        <p:sp>
          <p:nvSpPr>
            <p:cNvPr id="249" name="Google Shape;249;p9"/>
            <p:cNvSpPr/>
            <p:nvPr/>
          </p:nvSpPr>
          <p:spPr>
            <a:xfrm>
              <a:off x="0" y="80256"/>
              <a:ext cx="7089916" cy="1553693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alpha val="80000"/>
              </a:schemeClr>
            </a:solid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rbel" panose="020B0503020204020204" pitchFamily="34" charset="0"/>
              </a:endParaRPr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45506" y="125762"/>
              <a:ext cx="6998904" cy="146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orbel"/>
                <a:buNone/>
              </a:pPr>
              <a:r>
                <a:rPr lang="fr-FR" sz="360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Promising projects</a:t>
              </a:r>
              <a:endParaRPr>
                <a:latin typeface="Corbel" panose="020B0503020204020204" pitchFamily="34" charset="0"/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1990ED-DFE5-1144-A850-E3BFE68AE80D}"/>
              </a:ext>
            </a:extLst>
          </p:cNvPr>
          <p:cNvGrpSpPr/>
          <p:nvPr/>
        </p:nvGrpSpPr>
        <p:grpSpPr>
          <a:xfrm>
            <a:off x="4124676" y="3960075"/>
            <a:ext cx="2102546" cy="1548581"/>
            <a:chOff x="4124676" y="3960075"/>
            <a:chExt cx="2102546" cy="1548581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52A1ED1-ABCF-D14D-ABE6-796E6E351895}"/>
                </a:ext>
              </a:extLst>
            </p:cNvPr>
            <p:cNvSpPr/>
            <p:nvPr/>
          </p:nvSpPr>
          <p:spPr>
            <a:xfrm>
              <a:off x="4124676" y="3960075"/>
              <a:ext cx="2102546" cy="1548581"/>
            </a:xfrm>
            <a:prstGeom prst="roundRect">
              <a:avLst/>
            </a:prstGeom>
            <a:solidFill>
              <a:srgbClr val="95A39D">
                <a:alpha val="82353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42F8E6F-8EB0-3248-9035-D74AEBC119D2}"/>
                </a:ext>
              </a:extLst>
            </p:cNvPr>
            <p:cNvSpPr txBox="1"/>
            <p:nvPr/>
          </p:nvSpPr>
          <p:spPr>
            <a:xfrm>
              <a:off x="4255943" y="4499018"/>
              <a:ext cx="188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Touristic</a:t>
              </a:r>
              <a:r>
                <a:rPr lang="fr-FR" sz="20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places</a:t>
              </a:r>
              <a:endParaRPr lang="fr-FR" sz="2000" dirty="0">
                <a:latin typeface="Corbel" panose="020B0503020204020204" pitchFamily="34" charset="0"/>
              </a:endParaRPr>
            </a:p>
            <a:p>
              <a:endParaRPr lang="fr-FR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5B52F59-81AC-534E-BE3A-21E8FF9594BA}"/>
              </a:ext>
            </a:extLst>
          </p:cNvPr>
          <p:cNvGrpSpPr/>
          <p:nvPr/>
        </p:nvGrpSpPr>
        <p:grpSpPr>
          <a:xfrm>
            <a:off x="6358248" y="3960075"/>
            <a:ext cx="2414726" cy="1548581"/>
            <a:chOff x="6361500" y="3956838"/>
            <a:chExt cx="2414726" cy="1548581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2B9CD3A-39E1-CB4D-9DF1-7A39807604C9}"/>
                </a:ext>
              </a:extLst>
            </p:cNvPr>
            <p:cNvSpPr/>
            <p:nvPr/>
          </p:nvSpPr>
          <p:spPr>
            <a:xfrm>
              <a:off x="6361500" y="3956838"/>
              <a:ext cx="2414726" cy="1548581"/>
            </a:xfrm>
            <a:prstGeom prst="roundRect">
              <a:avLst/>
            </a:prstGeom>
            <a:solidFill>
              <a:srgbClr val="95A39D">
                <a:alpha val="82353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BB5EB60-C97C-374A-98D2-5B8F867C5738}"/>
                </a:ext>
              </a:extLst>
            </p:cNvPr>
            <p:cNvSpPr txBox="1"/>
            <p:nvPr/>
          </p:nvSpPr>
          <p:spPr>
            <a:xfrm>
              <a:off x="6441697" y="4256843"/>
              <a:ext cx="224150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fr-FR" sz="20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Non saturation of the </a:t>
              </a:r>
              <a:r>
                <a:rPr lang="fr-FR" sz="20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entertainment</a:t>
              </a:r>
              <a:r>
                <a:rPr lang="fr-FR" sz="20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  <a:r>
                <a:rPr lang="fr-FR" sz="20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market</a:t>
              </a:r>
              <a:r>
                <a:rPr lang="fr-FR" sz="20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 </a:t>
              </a:r>
            </a:p>
            <a:p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E9EF906-876B-0545-B5DE-6E88AAE66416}"/>
              </a:ext>
            </a:extLst>
          </p:cNvPr>
          <p:cNvGrpSpPr/>
          <p:nvPr/>
        </p:nvGrpSpPr>
        <p:grpSpPr>
          <a:xfrm>
            <a:off x="8904000" y="3960074"/>
            <a:ext cx="2414726" cy="1548581"/>
            <a:chOff x="8569204" y="658572"/>
            <a:chExt cx="2414726" cy="1548581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6AB6434-4254-4C4A-A9E5-B81A49668821}"/>
                </a:ext>
              </a:extLst>
            </p:cNvPr>
            <p:cNvSpPr/>
            <p:nvPr/>
          </p:nvSpPr>
          <p:spPr>
            <a:xfrm>
              <a:off x="8569204" y="658572"/>
              <a:ext cx="2414726" cy="1548581"/>
            </a:xfrm>
            <a:prstGeom prst="roundRect">
              <a:avLst/>
            </a:prstGeom>
            <a:solidFill>
              <a:srgbClr val="95A39D">
                <a:alpha val="82353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3229D82-6D06-1F4E-B615-67B99C83ED57}"/>
                </a:ext>
              </a:extLst>
            </p:cNvPr>
            <p:cNvSpPr txBox="1"/>
            <p:nvPr/>
          </p:nvSpPr>
          <p:spPr>
            <a:xfrm>
              <a:off x="8655815" y="1123837"/>
              <a:ext cx="22415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fr-FR" sz="2000" dirty="0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Profitable in the long </a:t>
              </a:r>
              <a:r>
                <a:rPr lang="fr-FR" sz="2000" dirty="0" err="1">
                  <a:solidFill>
                    <a:schemeClr val="lt1"/>
                  </a:solidFill>
                  <a:latin typeface="Corbel" panose="020B0503020204020204" pitchFamily="34" charset="0"/>
                  <a:ea typeface="Corbel"/>
                  <a:cs typeface="Corbel"/>
                  <a:sym typeface="Corbel"/>
                </a:rPr>
                <a:t>term</a:t>
              </a:r>
              <a:endParaRPr lang="fr-FR" sz="2000" dirty="0">
                <a:latin typeface="Corbel" panose="020B0503020204020204" pitchFamily="34" charset="0"/>
              </a:endParaRPr>
            </a:p>
            <a:p>
              <a:endParaRPr lang="fr-FR" dirty="0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287</Words>
  <Application>Microsoft Office PowerPoint</Application>
  <PresentationFormat>Panorámica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Arial</vt:lpstr>
      <vt:lpstr>Noto Sans Symbols</vt:lpstr>
      <vt:lpstr>Corbel</vt:lpstr>
      <vt:lpstr>Frame</vt:lpstr>
      <vt:lpstr>Frame</vt:lpstr>
      <vt:lpstr>Cirque du Soleil  Business Strategy Proposition</vt:lpstr>
      <vt:lpstr>Dangers with your actual business model</vt:lpstr>
      <vt:lpstr>Advantages with your actual business model </vt:lpstr>
      <vt:lpstr>Recommendations concerning your business model </vt:lpstr>
      <vt:lpstr>Internal Organization</vt:lpstr>
      <vt:lpstr>Recommendations and New strategies</vt:lpstr>
      <vt:lpstr>Past expansion plans  </vt:lpstr>
      <vt:lpstr>   Expansion plans    </vt:lpstr>
      <vt:lpstr>Expansions plans in Macao and Dubai  </vt:lpstr>
      <vt:lpstr>Expansions plans   Our general recommendations</vt:lpstr>
      <vt:lpstr>Ansoff matrix</vt:lpstr>
      <vt:lpstr>   Conclusion   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Cirque du Soleil  Business Strategy Proposition</dc:title>
  <dc:creator>Alice Pannequin</dc:creator>
  <cp:lastModifiedBy>Marion Wicki</cp:lastModifiedBy>
  <cp:revision>17</cp:revision>
  <dcterms:created xsi:type="dcterms:W3CDTF">2020-10-11T15:35:58Z</dcterms:created>
  <dcterms:modified xsi:type="dcterms:W3CDTF">2020-10-14T15:11:54Z</dcterms:modified>
</cp:coreProperties>
</file>