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380" autoAdjust="0"/>
    <p:restoredTop sz="94660"/>
  </p:normalViewPr>
  <p:slideViewPr>
    <p:cSldViewPr>
      <p:cViewPr varScale="1">
        <p:scale>
          <a:sx n="65" d="100"/>
          <a:sy n="65" d="100"/>
        </p:scale>
        <p:origin x="-107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902A74-6200-4D17-95A2-B5C64C29C03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MX"/>
        </a:p>
      </dgm:t>
    </dgm:pt>
    <dgm:pt modelId="{4D7969BD-1CB6-4767-89E6-938845E6E8A1}">
      <dgm:prSet phldrT="[Texto]" custT="1"/>
      <dgm:spPr/>
      <dgm:t>
        <a:bodyPr/>
        <a:lstStyle/>
        <a:p>
          <a:r>
            <a:rPr lang="es-MX" sz="24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Alta complejidad </a:t>
          </a:r>
          <a:endParaRPr lang="es-MX" sz="2400" b="1" dirty="0">
            <a:solidFill>
              <a:schemeClr val="tx1"/>
            </a:solidFill>
            <a:effectLst>
              <a:outerShdw blurRad="38100" dist="38100" dir="2700000" algn="tl">
                <a:srgbClr val="000000">
                  <a:alpha val="43137"/>
                </a:srgbClr>
              </a:outerShdw>
            </a:effectLst>
            <a:latin typeface="Arial" pitchFamily="34" charset="0"/>
            <a:cs typeface="Arial" pitchFamily="34" charset="0"/>
          </a:endParaRPr>
        </a:p>
      </dgm:t>
    </dgm:pt>
    <dgm:pt modelId="{6E704350-996E-4D7F-94A9-97F2562FB812}" type="parTrans" cxnId="{DD6034B0-69F2-405D-B80D-FB03C78172E9}">
      <dgm:prSet/>
      <dgm:spPr/>
      <dgm:t>
        <a:bodyPr/>
        <a:lstStyle/>
        <a:p>
          <a:endParaRPr lang="es-MX"/>
        </a:p>
      </dgm:t>
    </dgm:pt>
    <dgm:pt modelId="{755980BC-0E89-4CEC-84F0-15C57D62792C}" type="sibTrans" cxnId="{DD6034B0-69F2-405D-B80D-FB03C78172E9}">
      <dgm:prSet/>
      <dgm:spPr/>
      <dgm:t>
        <a:bodyPr/>
        <a:lstStyle/>
        <a:p>
          <a:endParaRPr lang="es-MX"/>
        </a:p>
      </dgm:t>
    </dgm:pt>
    <dgm:pt modelId="{1B57F7B8-1ABE-422D-8921-C2DF79EAE49B}">
      <dgm:prSet phldrT="[Texto]" custT="1"/>
      <dgm:spPr/>
      <dgm:t>
        <a:bodyPr/>
        <a:lstStyle/>
        <a:p>
          <a:pPr algn="just"/>
          <a:r>
            <a:rPr lang="es-MX" sz="2400" dirty="0" smtClean="0">
              <a:latin typeface="Arial" pitchFamily="34" charset="0"/>
              <a:cs typeface="Arial" pitchFamily="34" charset="0"/>
            </a:rPr>
            <a:t>Atención especializada, cuidado individualizado, equipos biomédicos avanzados  y personal especializado. </a:t>
          </a:r>
          <a:endParaRPr lang="es-MX" sz="2400" dirty="0">
            <a:latin typeface="Arial" pitchFamily="34" charset="0"/>
            <a:cs typeface="Arial" pitchFamily="34" charset="0"/>
          </a:endParaRPr>
        </a:p>
      </dgm:t>
    </dgm:pt>
    <dgm:pt modelId="{0606751F-9D1F-4652-9A34-4B8C409D3B29}" type="parTrans" cxnId="{AE196831-A4BC-4C38-9397-CAE1DE536C74}">
      <dgm:prSet/>
      <dgm:spPr/>
      <dgm:t>
        <a:bodyPr/>
        <a:lstStyle/>
        <a:p>
          <a:endParaRPr lang="es-MX"/>
        </a:p>
      </dgm:t>
    </dgm:pt>
    <dgm:pt modelId="{AB1FABD8-0B85-48D2-89F3-52E476FA8B8B}" type="sibTrans" cxnId="{AE196831-A4BC-4C38-9397-CAE1DE536C74}">
      <dgm:prSet/>
      <dgm:spPr/>
      <dgm:t>
        <a:bodyPr/>
        <a:lstStyle/>
        <a:p>
          <a:endParaRPr lang="es-MX"/>
        </a:p>
      </dgm:t>
    </dgm:pt>
    <dgm:pt modelId="{8360D753-424F-484C-976A-BE772E77B37A}">
      <dgm:prSet phldrT="[Texto]" custT="1"/>
      <dgm:spPr/>
      <dgm:t>
        <a:bodyPr/>
        <a:lstStyle/>
        <a:p>
          <a:r>
            <a:rPr lang="es-MX" sz="24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Mediana complejidad </a:t>
          </a:r>
          <a:endParaRPr lang="es-MX" sz="2400" b="1" dirty="0">
            <a:solidFill>
              <a:schemeClr val="tx1"/>
            </a:solidFill>
            <a:effectLst>
              <a:outerShdw blurRad="38100" dist="38100" dir="2700000" algn="tl">
                <a:srgbClr val="000000">
                  <a:alpha val="43137"/>
                </a:srgbClr>
              </a:outerShdw>
            </a:effectLst>
            <a:latin typeface="Arial" pitchFamily="34" charset="0"/>
            <a:cs typeface="Arial" pitchFamily="34" charset="0"/>
          </a:endParaRPr>
        </a:p>
      </dgm:t>
    </dgm:pt>
    <dgm:pt modelId="{A4B284A8-0425-472B-9F0F-10BF0CFB417F}" type="parTrans" cxnId="{2BFDD9FA-766E-44C1-9CBD-A0AEF2988321}">
      <dgm:prSet/>
      <dgm:spPr/>
      <dgm:t>
        <a:bodyPr/>
        <a:lstStyle/>
        <a:p>
          <a:endParaRPr lang="es-MX"/>
        </a:p>
      </dgm:t>
    </dgm:pt>
    <dgm:pt modelId="{60350CDA-9E74-4E29-B754-1AADD49711E0}" type="sibTrans" cxnId="{2BFDD9FA-766E-44C1-9CBD-A0AEF2988321}">
      <dgm:prSet/>
      <dgm:spPr/>
      <dgm:t>
        <a:bodyPr/>
        <a:lstStyle/>
        <a:p>
          <a:endParaRPr lang="es-MX"/>
        </a:p>
      </dgm:t>
    </dgm:pt>
    <dgm:pt modelId="{ADF5A5C8-32C9-49FB-9D98-2C896F64F1C4}">
      <dgm:prSet phldrT="[Texto]" custT="1"/>
      <dgm:spPr/>
      <dgm:t>
        <a:bodyPr/>
        <a:lstStyle/>
        <a:p>
          <a:pPr algn="just"/>
          <a:r>
            <a:rPr lang="es-MX" sz="2400" dirty="0" smtClean="0">
              <a:latin typeface="Arial" pitchFamily="34" charset="0"/>
              <a:cs typeface="Arial" pitchFamily="34" charset="0"/>
            </a:rPr>
            <a:t>Proceso mórbido que no requiere alta tecnología, los cuidados se relacionan con el grado de dependencia de las personas </a:t>
          </a:r>
          <a:endParaRPr lang="es-MX" sz="2400" dirty="0">
            <a:latin typeface="Arial" pitchFamily="34" charset="0"/>
            <a:cs typeface="Arial" pitchFamily="34" charset="0"/>
          </a:endParaRPr>
        </a:p>
      </dgm:t>
    </dgm:pt>
    <dgm:pt modelId="{B95A1ADA-48E7-4839-84DA-C4CCD59251DB}" type="parTrans" cxnId="{44738AD1-37E0-4CFD-8C9F-25F33E60728C}">
      <dgm:prSet/>
      <dgm:spPr/>
      <dgm:t>
        <a:bodyPr/>
        <a:lstStyle/>
        <a:p>
          <a:endParaRPr lang="es-MX"/>
        </a:p>
      </dgm:t>
    </dgm:pt>
    <dgm:pt modelId="{55DA6C36-953B-46F7-A542-9ACBF0459498}" type="sibTrans" cxnId="{44738AD1-37E0-4CFD-8C9F-25F33E60728C}">
      <dgm:prSet/>
      <dgm:spPr/>
      <dgm:t>
        <a:bodyPr/>
        <a:lstStyle/>
        <a:p>
          <a:endParaRPr lang="es-MX"/>
        </a:p>
      </dgm:t>
    </dgm:pt>
    <dgm:pt modelId="{1E11D0DA-8B5D-416E-84B7-08FBD8333111}">
      <dgm:prSet phldrT="[Texto]" custT="1"/>
      <dgm:spPr/>
      <dgm:t>
        <a:bodyPr/>
        <a:lstStyle/>
        <a:p>
          <a:r>
            <a:rPr lang="es-MX" sz="24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Baja complejidad </a:t>
          </a:r>
          <a:endParaRPr lang="es-MX" sz="2400" b="1" dirty="0">
            <a:solidFill>
              <a:schemeClr val="tx1"/>
            </a:solidFill>
            <a:effectLst>
              <a:outerShdw blurRad="38100" dist="38100" dir="2700000" algn="tl">
                <a:srgbClr val="000000">
                  <a:alpha val="43137"/>
                </a:srgbClr>
              </a:outerShdw>
            </a:effectLst>
            <a:latin typeface="Arial" pitchFamily="34" charset="0"/>
            <a:cs typeface="Arial" pitchFamily="34" charset="0"/>
          </a:endParaRPr>
        </a:p>
      </dgm:t>
    </dgm:pt>
    <dgm:pt modelId="{A0CBF7E4-3B01-4622-B234-400F22CA0E5F}" type="parTrans" cxnId="{2CC7CF73-0425-4575-B76B-AEA0A05621FE}">
      <dgm:prSet/>
      <dgm:spPr/>
      <dgm:t>
        <a:bodyPr/>
        <a:lstStyle/>
        <a:p>
          <a:endParaRPr lang="es-MX"/>
        </a:p>
      </dgm:t>
    </dgm:pt>
    <dgm:pt modelId="{D1B9C81A-2F20-4A74-B948-DF887AF1DFD8}" type="sibTrans" cxnId="{2CC7CF73-0425-4575-B76B-AEA0A05621FE}">
      <dgm:prSet/>
      <dgm:spPr/>
      <dgm:t>
        <a:bodyPr/>
        <a:lstStyle/>
        <a:p>
          <a:endParaRPr lang="es-MX"/>
        </a:p>
      </dgm:t>
    </dgm:pt>
    <dgm:pt modelId="{5CC0CE08-05A7-4673-B6A5-2E2D96552B80}">
      <dgm:prSet phldrT="[Texto]" custT="1"/>
      <dgm:spPr/>
      <dgm:t>
        <a:bodyPr/>
        <a:lstStyle/>
        <a:p>
          <a:r>
            <a:rPr lang="es-MX" sz="2400" dirty="0" smtClean="0">
              <a:latin typeface="Arial" pitchFamily="34" charset="0"/>
              <a:cs typeface="Arial" pitchFamily="34" charset="0"/>
            </a:rPr>
            <a:t>Mínimo riesgo vital o en recuperación de un proceso mórbido, satisfacer necesidades básicas de salud y de  la vida cotidiana.  </a:t>
          </a:r>
          <a:endParaRPr lang="es-MX" sz="2400" dirty="0">
            <a:latin typeface="Arial" pitchFamily="34" charset="0"/>
            <a:cs typeface="Arial" pitchFamily="34" charset="0"/>
          </a:endParaRPr>
        </a:p>
      </dgm:t>
    </dgm:pt>
    <dgm:pt modelId="{5FFEA505-8F4A-4F2C-A97E-63994BC60779}" type="parTrans" cxnId="{0CF7D777-C8A2-48FA-990C-4BD3D1E2134A}">
      <dgm:prSet/>
      <dgm:spPr/>
      <dgm:t>
        <a:bodyPr/>
        <a:lstStyle/>
        <a:p>
          <a:endParaRPr lang="es-MX"/>
        </a:p>
      </dgm:t>
    </dgm:pt>
    <dgm:pt modelId="{ED10DD79-ED5D-46C2-93B7-E543C99FAB46}" type="sibTrans" cxnId="{0CF7D777-C8A2-48FA-990C-4BD3D1E2134A}">
      <dgm:prSet/>
      <dgm:spPr/>
      <dgm:t>
        <a:bodyPr/>
        <a:lstStyle/>
        <a:p>
          <a:endParaRPr lang="es-MX"/>
        </a:p>
      </dgm:t>
    </dgm:pt>
    <dgm:pt modelId="{D4AA9E63-7C1A-4440-B0CB-2D1E30F6D3BC}" type="pres">
      <dgm:prSet presAssocID="{0C902A74-6200-4D17-95A2-B5C64C29C036}" presName="linearFlow" presStyleCnt="0">
        <dgm:presLayoutVars>
          <dgm:dir/>
          <dgm:animLvl val="lvl"/>
          <dgm:resizeHandles val="exact"/>
        </dgm:presLayoutVars>
      </dgm:prSet>
      <dgm:spPr/>
      <dgm:t>
        <a:bodyPr/>
        <a:lstStyle/>
        <a:p>
          <a:endParaRPr lang="es-MX"/>
        </a:p>
      </dgm:t>
    </dgm:pt>
    <dgm:pt modelId="{BD23F00C-99B3-4409-ABE1-924D0A4C16FD}" type="pres">
      <dgm:prSet presAssocID="{4D7969BD-1CB6-4767-89E6-938845E6E8A1}" presName="composite" presStyleCnt="0"/>
      <dgm:spPr/>
    </dgm:pt>
    <dgm:pt modelId="{442210AF-4557-4017-9B36-390BBE86FEB3}" type="pres">
      <dgm:prSet presAssocID="{4D7969BD-1CB6-4767-89E6-938845E6E8A1}" presName="parentText" presStyleLbl="alignNode1" presStyleIdx="0" presStyleCnt="3" custScaleX="121962">
        <dgm:presLayoutVars>
          <dgm:chMax val="1"/>
          <dgm:bulletEnabled val="1"/>
        </dgm:presLayoutVars>
      </dgm:prSet>
      <dgm:spPr/>
      <dgm:t>
        <a:bodyPr/>
        <a:lstStyle/>
        <a:p>
          <a:endParaRPr lang="es-MX"/>
        </a:p>
      </dgm:t>
    </dgm:pt>
    <dgm:pt modelId="{1CC02B94-CA95-46B7-91EF-CFD1B6099432}" type="pres">
      <dgm:prSet presAssocID="{4D7969BD-1CB6-4767-89E6-938845E6E8A1}" presName="descendantText" presStyleLbl="alignAcc1" presStyleIdx="0" presStyleCnt="3" custScaleX="89836" custScaleY="100000" custLinFactNeighborX="44" custLinFactNeighborY="-385">
        <dgm:presLayoutVars>
          <dgm:bulletEnabled val="1"/>
        </dgm:presLayoutVars>
      </dgm:prSet>
      <dgm:spPr/>
      <dgm:t>
        <a:bodyPr/>
        <a:lstStyle/>
        <a:p>
          <a:endParaRPr lang="es-MX"/>
        </a:p>
      </dgm:t>
    </dgm:pt>
    <dgm:pt modelId="{95B9A052-750E-4FC2-ADD8-8C2A241F06CD}" type="pres">
      <dgm:prSet presAssocID="{755980BC-0E89-4CEC-84F0-15C57D62792C}" presName="sp" presStyleCnt="0"/>
      <dgm:spPr/>
    </dgm:pt>
    <dgm:pt modelId="{AF1A9068-B6EA-437C-BEA5-81A7072BB740}" type="pres">
      <dgm:prSet presAssocID="{8360D753-424F-484C-976A-BE772E77B37A}" presName="composite" presStyleCnt="0"/>
      <dgm:spPr/>
    </dgm:pt>
    <dgm:pt modelId="{9A2940A3-4AC5-405A-A12E-923DEDECC83D}" type="pres">
      <dgm:prSet presAssocID="{8360D753-424F-484C-976A-BE772E77B37A}" presName="parentText" presStyleLbl="alignNode1" presStyleIdx="1" presStyleCnt="3" custScaleX="118397">
        <dgm:presLayoutVars>
          <dgm:chMax val="1"/>
          <dgm:bulletEnabled val="1"/>
        </dgm:presLayoutVars>
      </dgm:prSet>
      <dgm:spPr/>
      <dgm:t>
        <a:bodyPr/>
        <a:lstStyle/>
        <a:p>
          <a:endParaRPr lang="es-MX"/>
        </a:p>
      </dgm:t>
    </dgm:pt>
    <dgm:pt modelId="{DBFD65FD-1D7F-42E7-9EB1-B2997E308A09}" type="pres">
      <dgm:prSet presAssocID="{8360D753-424F-484C-976A-BE772E77B37A}" presName="descendantText" presStyleLbl="alignAcc1" presStyleIdx="1" presStyleCnt="3" custScaleX="91415" custScaleY="100000">
        <dgm:presLayoutVars>
          <dgm:bulletEnabled val="1"/>
        </dgm:presLayoutVars>
      </dgm:prSet>
      <dgm:spPr/>
      <dgm:t>
        <a:bodyPr/>
        <a:lstStyle/>
        <a:p>
          <a:endParaRPr lang="es-MX"/>
        </a:p>
      </dgm:t>
    </dgm:pt>
    <dgm:pt modelId="{6D4E4028-F6F6-4B11-861F-8C31B0A33F20}" type="pres">
      <dgm:prSet presAssocID="{60350CDA-9E74-4E29-B754-1AADD49711E0}" presName="sp" presStyleCnt="0"/>
      <dgm:spPr/>
    </dgm:pt>
    <dgm:pt modelId="{E8A6D4E6-CB52-4C1E-B347-875A6CA741A8}" type="pres">
      <dgm:prSet presAssocID="{1E11D0DA-8B5D-416E-84B7-08FBD8333111}" presName="composite" presStyleCnt="0"/>
      <dgm:spPr/>
    </dgm:pt>
    <dgm:pt modelId="{7CFC2B3C-F957-44F5-B201-71ADA06EE092}" type="pres">
      <dgm:prSet presAssocID="{1E11D0DA-8B5D-416E-84B7-08FBD8333111}" presName="parentText" presStyleLbl="alignNode1" presStyleIdx="2" presStyleCnt="3" custScaleX="120864">
        <dgm:presLayoutVars>
          <dgm:chMax val="1"/>
          <dgm:bulletEnabled val="1"/>
        </dgm:presLayoutVars>
      </dgm:prSet>
      <dgm:spPr/>
      <dgm:t>
        <a:bodyPr/>
        <a:lstStyle/>
        <a:p>
          <a:endParaRPr lang="es-MX"/>
        </a:p>
      </dgm:t>
    </dgm:pt>
    <dgm:pt modelId="{DCA53853-674D-4902-99F2-2CFF106C59F3}" type="pres">
      <dgm:prSet presAssocID="{1E11D0DA-8B5D-416E-84B7-08FBD8333111}" presName="descendantText" presStyleLbl="alignAcc1" presStyleIdx="2" presStyleCnt="3" custScaleX="91296">
        <dgm:presLayoutVars>
          <dgm:bulletEnabled val="1"/>
        </dgm:presLayoutVars>
      </dgm:prSet>
      <dgm:spPr/>
      <dgm:t>
        <a:bodyPr/>
        <a:lstStyle/>
        <a:p>
          <a:endParaRPr lang="es-MX"/>
        </a:p>
      </dgm:t>
    </dgm:pt>
  </dgm:ptLst>
  <dgm:cxnLst>
    <dgm:cxn modelId="{4CFB2FDE-DF41-4E72-A789-38A682F417AD}" type="presOf" srcId="{1E11D0DA-8B5D-416E-84B7-08FBD8333111}" destId="{7CFC2B3C-F957-44F5-B201-71ADA06EE092}" srcOrd="0" destOrd="0" presId="urn:microsoft.com/office/officeart/2005/8/layout/chevron2"/>
    <dgm:cxn modelId="{402F9871-97D9-4463-B3DF-56CDA6A1F1A8}" type="presOf" srcId="{8360D753-424F-484C-976A-BE772E77B37A}" destId="{9A2940A3-4AC5-405A-A12E-923DEDECC83D}" srcOrd="0" destOrd="0" presId="urn:microsoft.com/office/officeart/2005/8/layout/chevron2"/>
    <dgm:cxn modelId="{73572A41-96C2-4142-8B42-EC879A119ED7}" type="presOf" srcId="{1B57F7B8-1ABE-422D-8921-C2DF79EAE49B}" destId="{1CC02B94-CA95-46B7-91EF-CFD1B6099432}" srcOrd="0" destOrd="0" presId="urn:microsoft.com/office/officeart/2005/8/layout/chevron2"/>
    <dgm:cxn modelId="{380A3066-D848-4D9B-9A1A-4F0136CF065A}" type="presOf" srcId="{0C902A74-6200-4D17-95A2-B5C64C29C036}" destId="{D4AA9E63-7C1A-4440-B0CB-2D1E30F6D3BC}" srcOrd="0" destOrd="0" presId="urn:microsoft.com/office/officeart/2005/8/layout/chevron2"/>
    <dgm:cxn modelId="{DD6034B0-69F2-405D-B80D-FB03C78172E9}" srcId="{0C902A74-6200-4D17-95A2-B5C64C29C036}" destId="{4D7969BD-1CB6-4767-89E6-938845E6E8A1}" srcOrd="0" destOrd="0" parTransId="{6E704350-996E-4D7F-94A9-97F2562FB812}" sibTransId="{755980BC-0E89-4CEC-84F0-15C57D62792C}"/>
    <dgm:cxn modelId="{2CC7CF73-0425-4575-B76B-AEA0A05621FE}" srcId="{0C902A74-6200-4D17-95A2-B5C64C29C036}" destId="{1E11D0DA-8B5D-416E-84B7-08FBD8333111}" srcOrd="2" destOrd="0" parTransId="{A0CBF7E4-3B01-4622-B234-400F22CA0E5F}" sibTransId="{D1B9C81A-2F20-4A74-B948-DF887AF1DFD8}"/>
    <dgm:cxn modelId="{1BF62F96-2CCA-4388-BB0D-B32CB8F9CE30}" type="presOf" srcId="{4D7969BD-1CB6-4767-89E6-938845E6E8A1}" destId="{442210AF-4557-4017-9B36-390BBE86FEB3}" srcOrd="0" destOrd="0" presId="urn:microsoft.com/office/officeart/2005/8/layout/chevron2"/>
    <dgm:cxn modelId="{2BFDD9FA-766E-44C1-9CBD-A0AEF2988321}" srcId="{0C902A74-6200-4D17-95A2-B5C64C29C036}" destId="{8360D753-424F-484C-976A-BE772E77B37A}" srcOrd="1" destOrd="0" parTransId="{A4B284A8-0425-472B-9F0F-10BF0CFB417F}" sibTransId="{60350CDA-9E74-4E29-B754-1AADD49711E0}"/>
    <dgm:cxn modelId="{89F9160D-DF69-440C-8678-AD30F94EA9F4}" type="presOf" srcId="{ADF5A5C8-32C9-49FB-9D98-2C896F64F1C4}" destId="{DBFD65FD-1D7F-42E7-9EB1-B2997E308A09}" srcOrd="0" destOrd="0" presId="urn:microsoft.com/office/officeart/2005/8/layout/chevron2"/>
    <dgm:cxn modelId="{AE196831-A4BC-4C38-9397-CAE1DE536C74}" srcId="{4D7969BD-1CB6-4767-89E6-938845E6E8A1}" destId="{1B57F7B8-1ABE-422D-8921-C2DF79EAE49B}" srcOrd="0" destOrd="0" parTransId="{0606751F-9D1F-4652-9A34-4B8C409D3B29}" sibTransId="{AB1FABD8-0B85-48D2-89F3-52E476FA8B8B}"/>
    <dgm:cxn modelId="{7D1C2E8F-60B8-4993-8525-69B5A4BE4D0F}" type="presOf" srcId="{5CC0CE08-05A7-4673-B6A5-2E2D96552B80}" destId="{DCA53853-674D-4902-99F2-2CFF106C59F3}" srcOrd="0" destOrd="0" presId="urn:microsoft.com/office/officeart/2005/8/layout/chevron2"/>
    <dgm:cxn modelId="{44738AD1-37E0-4CFD-8C9F-25F33E60728C}" srcId="{8360D753-424F-484C-976A-BE772E77B37A}" destId="{ADF5A5C8-32C9-49FB-9D98-2C896F64F1C4}" srcOrd="0" destOrd="0" parTransId="{B95A1ADA-48E7-4839-84DA-C4CCD59251DB}" sibTransId="{55DA6C36-953B-46F7-A542-9ACBF0459498}"/>
    <dgm:cxn modelId="{0CF7D777-C8A2-48FA-990C-4BD3D1E2134A}" srcId="{1E11D0DA-8B5D-416E-84B7-08FBD8333111}" destId="{5CC0CE08-05A7-4673-B6A5-2E2D96552B80}" srcOrd="0" destOrd="0" parTransId="{5FFEA505-8F4A-4F2C-A97E-63994BC60779}" sibTransId="{ED10DD79-ED5D-46C2-93B7-E543C99FAB46}"/>
    <dgm:cxn modelId="{841B4797-C4D6-4A09-BF5C-4B835C76C8FE}" type="presParOf" srcId="{D4AA9E63-7C1A-4440-B0CB-2D1E30F6D3BC}" destId="{BD23F00C-99B3-4409-ABE1-924D0A4C16FD}" srcOrd="0" destOrd="0" presId="urn:microsoft.com/office/officeart/2005/8/layout/chevron2"/>
    <dgm:cxn modelId="{5826FFFC-E5D8-45D7-B90C-5F56F87D9015}" type="presParOf" srcId="{BD23F00C-99B3-4409-ABE1-924D0A4C16FD}" destId="{442210AF-4557-4017-9B36-390BBE86FEB3}" srcOrd="0" destOrd="0" presId="urn:microsoft.com/office/officeart/2005/8/layout/chevron2"/>
    <dgm:cxn modelId="{3CE3F4E8-285E-4588-9DA7-19F5934C13EF}" type="presParOf" srcId="{BD23F00C-99B3-4409-ABE1-924D0A4C16FD}" destId="{1CC02B94-CA95-46B7-91EF-CFD1B6099432}" srcOrd="1" destOrd="0" presId="urn:microsoft.com/office/officeart/2005/8/layout/chevron2"/>
    <dgm:cxn modelId="{B012AE5F-43D8-442C-9214-6B69D5CDAB05}" type="presParOf" srcId="{D4AA9E63-7C1A-4440-B0CB-2D1E30F6D3BC}" destId="{95B9A052-750E-4FC2-ADD8-8C2A241F06CD}" srcOrd="1" destOrd="0" presId="urn:microsoft.com/office/officeart/2005/8/layout/chevron2"/>
    <dgm:cxn modelId="{263462A5-E4D3-4042-9351-8C71A2957866}" type="presParOf" srcId="{D4AA9E63-7C1A-4440-B0CB-2D1E30F6D3BC}" destId="{AF1A9068-B6EA-437C-BEA5-81A7072BB740}" srcOrd="2" destOrd="0" presId="urn:microsoft.com/office/officeart/2005/8/layout/chevron2"/>
    <dgm:cxn modelId="{AD21DCD8-7F39-4671-84BF-606C1D87C1C5}" type="presParOf" srcId="{AF1A9068-B6EA-437C-BEA5-81A7072BB740}" destId="{9A2940A3-4AC5-405A-A12E-923DEDECC83D}" srcOrd="0" destOrd="0" presId="urn:microsoft.com/office/officeart/2005/8/layout/chevron2"/>
    <dgm:cxn modelId="{E80A5959-EE5C-45F3-9A93-75EF81347871}" type="presParOf" srcId="{AF1A9068-B6EA-437C-BEA5-81A7072BB740}" destId="{DBFD65FD-1D7F-42E7-9EB1-B2997E308A09}" srcOrd="1" destOrd="0" presId="urn:microsoft.com/office/officeart/2005/8/layout/chevron2"/>
    <dgm:cxn modelId="{FE1E8A72-913E-4C9E-ADB9-78C731589A74}" type="presParOf" srcId="{D4AA9E63-7C1A-4440-B0CB-2D1E30F6D3BC}" destId="{6D4E4028-F6F6-4B11-861F-8C31B0A33F20}" srcOrd="3" destOrd="0" presId="urn:microsoft.com/office/officeart/2005/8/layout/chevron2"/>
    <dgm:cxn modelId="{F47F7D41-2FCB-42C1-AF3F-0449AC184395}" type="presParOf" srcId="{D4AA9E63-7C1A-4440-B0CB-2D1E30F6D3BC}" destId="{E8A6D4E6-CB52-4C1E-B347-875A6CA741A8}" srcOrd="4" destOrd="0" presId="urn:microsoft.com/office/officeart/2005/8/layout/chevron2"/>
    <dgm:cxn modelId="{3BB73594-ADF6-4607-A118-8AC5DD907458}" type="presParOf" srcId="{E8A6D4E6-CB52-4C1E-B347-875A6CA741A8}" destId="{7CFC2B3C-F957-44F5-B201-71ADA06EE092}" srcOrd="0" destOrd="0" presId="urn:microsoft.com/office/officeart/2005/8/layout/chevron2"/>
    <dgm:cxn modelId="{36711ADC-B396-40C0-9F44-60B9E7CB2C10}" type="presParOf" srcId="{E8A6D4E6-CB52-4C1E-B347-875A6CA741A8}" destId="{DCA53853-674D-4902-99F2-2CFF106C59F3}"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90136A2F-0A96-4C4A-8E91-6210A79C3380}"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s-MX"/>
        </a:p>
      </dgm:t>
    </dgm:pt>
    <dgm:pt modelId="{7D811B75-7CC1-45B9-85A7-33F6B8C91F31}">
      <dgm:prSet phldrT="[Texto]" custT="1"/>
      <dgm:spPr/>
      <dgm:t>
        <a:bodyPr/>
        <a:lstStyle/>
        <a:p>
          <a:pPr algn="just"/>
          <a:r>
            <a:rPr lang="es-MX" sz="2400" dirty="0" smtClean="0">
              <a:solidFill>
                <a:schemeClr val="tx1"/>
              </a:solidFill>
              <a:latin typeface="Arial" pitchFamily="34" charset="0"/>
              <a:cs typeface="Arial" pitchFamily="34" charset="0"/>
            </a:rPr>
            <a:t>Verificar el funcionamiento  óptimo del equipo</a:t>
          </a:r>
          <a:endParaRPr lang="es-MX" sz="2400" dirty="0">
            <a:solidFill>
              <a:schemeClr val="tx1"/>
            </a:solidFill>
            <a:latin typeface="Arial" pitchFamily="34" charset="0"/>
            <a:cs typeface="Arial" pitchFamily="34" charset="0"/>
          </a:endParaRPr>
        </a:p>
      </dgm:t>
    </dgm:pt>
    <dgm:pt modelId="{FEFBE5E0-7E67-4ABB-832D-824291C56C65}" type="parTrans" cxnId="{37A87D79-2409-407B-A826-B51E2D37C4FA}">
      <dgm:prSet/>
      <dgm:spPr/>
      <dgm:t>
        <a:bodyPr/>
        <a:lstStyle/>
        <a:p>
          <a:endParaRPr lang="es-MX"/>
        </a:p>
      </dgm:t>
    </dgm:pt>
    <dgm:pt modelId="{60ED1AFD-F3F6-4A99-80BE-289FEEC06180}" type="sibTrans" cxnId="{37A87D79-2409-407B-A826-B51E2D37C4FA}">
      <dgm:prSet/>
      <dgm:spPr/>
      <dgm:t>
        <a:bodyPr/>
        <a:lstStyle/>
        <a:p>
          <a:endParaRPr lang="es-MX"/>
        </a:p>
      </dgm:t>
    </dgm:pt>
    <dgm:pt modelId="{85790984-2BE7-4B6B-B516-7DBAD27247DF}">
      <dgm:prSet phldrT="[Texto]" custT="1"/>
      <dgm:spPr/>
      <dgm:t>
        <a:bodyPr/>
        <a:lstStyle/>
        <a:p>
          <a:pPr algn="just"/>
          <a:r>
            <a:rPr lang="es-MX" sz="2400" b="0" dirty="0" smtClean="0">
              <a:solidFill>
                <a:schemeClr val="tx1"/>
              </a:solidFill>
              <a:latin typeface="Arial" pitchFamily="34" charset="0"/>
              <a:cs typeface="Arial" pitchFamily="34" charset="0"/>
            </a:rPr>
            <a:t>Conocer y aplicación  de la normas </a:t>
          </a:r>
          <a:endParaRPr lang="es-MX" sz="2400" b="0" dirty="0">
            <a:solidFill>
              <a:schemeClr val="tx1"/>
            </a:solidFill>
            <a:latin typeface="Arial" pitchFamily="34" charset="0"/>
            <a:cs typeface="Arial" pitchFamily="34" charset="0"/>
          </a:endParaRPr>
        </a:p>
      </dgm:t>
    </dgm:pt>
    <dgm:pt modelId="{5CDF1874-10F1-46F2-9D5D-AD0449CC1CE6}" type="parTrans" cxnId="{D8AE2286-0B7C-4EFC-A7EC-E367A8565215}">
      <dgm:prSet/>
      <dgm:spPr/>
      <dgm:t>
        <a:bodyPr/>
        <a:lstStyle/>
        <a:p>
          <a:endParaRPr lang="es-MX"/>
        </a:p>
      </dgm:t>
    </dgm:pt>
    <dgm:pt modelId="{FFF4EE1C-01AC-4CE7-97E2-2B0AEDF6BF9A}" type="sibTrans" cxnId="{D8AE2286-0B7C-4EFC-A7EC-E367A8565215}">
      <dgm:prSet/>
      <dgm:spPr/>
      <dgm:t>
        <a:bodyPr/>
        <a:lstStyle/>
        <a:p>
          <a:endParaRPr lang="es-MX"/>
        </a:p>
      </dgm:t>
    </dgm:pt>
    <dgm:pt modelId="{9345801D-9FAD-480E-80BC-E4BA2E0015D2}">
      <dgm:prSet phldrT="[Texto]" custT="1"/>
      <dgm:spPr/>
      <dgm:t>
        <a:bodyPr/>
        <a:lstStyle/>
        <a:p>
          <a:r>
            <a:rPr lang="es-MX" sz="2400" dirty="0" smtClean="0">
              <a:solidFill>
                <a:schemeClr val="tx1"/>
              </a:solidFill>
              <a:latin typeface="Arial" pitchFamily="34" charset="0"/>
              <a:cs typeface="Arial" pitchFamily="34" charset="0"/>
            </a:rPr>
            <a:t>Aplicar los conocimientos científicos y </a:t>
          </a:r>
          <a:r>
            <a:rPr lang="es-MX" sz="2400" dirty="0" err="1" smtClean="0">
              <a:solidFill>
                <a:schemeClr val="tx1"/>
              </a:solidFill>
              <a:latin typeface="Arial" pitchFamily="34" charset="0"/>
              <a:cs typeface="Arial" pitchFamily="34" charset="0"/>
            </a:rPr>
            <a:t>humanísti</a:t>
          </a:r>
          <a:endParaRPr lang="es-MX" sz="2400" dirty="0" smtClean="0">
            <a:solidFill>
              <a:schemeClr val="tx1"/>
            </a:solidFill>
            <a:latin typeface="Arial" pitchFamily="34" charset="0"/>
            <a:cs typeface="Arial" pitchFamily="34" charset="0"/>
          </a:endParaRPr>
        </a:p>
        <a:p>
          <a:r>
            <a:rPr lang="es-MX" sz="2400" dirty="0" err="1" smtClean="0">
              <a:solidFill>
                <a:schemeClr val="tx1"/>
              </a:solidFill>
              <a:latin typeface="Arial" pitchFamily="34" charset="0"/>
              <a:cs typeface="Arial" pitchFamily="34" charset="0"/>
            </a:rPr>
            <a:t>cos</a:t>
          </a:r>
          <a:r>
            <a:rPr lang="es-MX" sz="2400" dirty="0" smtClean="0">
              <a:solidFill>
                <a:schemeClr val="tx1"/>
              </a:solidFill>
              <a:latin typeface="Arial" pitchFamily="34" charset="0"/>
              <a:cs typeface="Arial" pitchFamily="34" charset="0"/>
            </a:rPr>
            <a:t> </a:t>
          </a:r>
          <a:endParaRPr lang="es-MX" sz="2400" dirty="0">
            <a:solidFill>
              <a:schemeClr val="tx1"/>
            </a:solidFill>
            <a:latin typeface="Arial" pitchFamily="34" charset="0"/>
            <a:cs typeface="Arial" pitchFamily="34" charset="0"/>
          </a:endParaRPr>
        </a:p>
      </dgm:t>
    </dgm:pt>
    <dgm:pt modelId="{D4AD8BE5-4A8A-4F25-965A-3B972CDAE886}" type="parTrans" cxnId="{FFF4DAE5-8950-45D8-A4E4-E5FA116E097B}">
      <dgm:prSet/>
      <dgm:spPr/>
      <dgm:t>
        <a:bodyPr/>
        <a:lstStyle/>
        <a:p>
          <a:endParaRPr lang="es-MX"/>
        </a:p>
      </dgm:t>
    </dgm:pt>
    <dgm:pt modelId="{A9429C8A-06A2-47EE-8DCD-BC4698F5D1DC}" type="sibTrans" cxnId="{FFF4DAE5-8950-45D8-A4E4-E5FA116E097B}">
      <dgm:prSet/>
      <dgm:spPr/>
      <dgm:t>
        <a:bodyPr/>
        <a:lstStyle/>
        <a:p>
          <a:endParaRPr lang="es-MX"/>
        </a:p>
      </dgm:t>
    </dgm:pt>
    <dgm:pt modelId="{F31F3C24-B6F2-4132-9983-CC40933FEA69}">
      <dgm:prSet phldrT="[Texto]" custT="1"/>
      <dgm:spPr/>
      <dgm:t>
        <a:bodyPr/>
        <a:lstStyle/>
        <a:p>
          <a:r>
            <a:rPr lang="es-MX" sz="2300" dirty="0" smtClean="0">
              <a:solidFill>
                <a:schemeClr val="tx1"/>
              </a:solidFill>
              <a:latin typeface="Arial" pitchFamily="34" charset="0"/>
              <a:cs typeface="Arial" pitchFamily="34" charset="0"/>
            </a:rPr>
            <a:t>Cumplir las normas institucionales y de orden técnico</a:t>
          </a:r>
          <a:endParaRPr lang="es-MX" sz="2300" dirty="0">
            <a:solidFill>
              <a:schemeClr val="tx1"/>
            </a:solidFill>
            <a:latin typeface="Arial" pitchFamily="34" charset="0"/>
            <a:cs typeface="Arial" pitchFamily="34" charset="0"/>
          </a:endParaRPr>
        </a:p>
      </dgm:t>
    </dgm:pt>
    <dgm:pt modelId="{BF780BF7-18F6-43EA-8B97-770279F65C6E}" type="parTrans" cxnId="{DCD318CC-CE18-4AF3-BBB1-175072B84A52}">
      <dgm:prSet/>
      <dgm:spPr/>
      <dgm:t>
        <a:bodyPr/>
        <a:lstStyle/>
        <a:p>
          <a:endParaRPr lang="es-MX"/>
        </a:p>
      </dgm:t>
    </dgm:pt>
    <dgm:pt modelId="{796D358E-EE57-45B5-BEEA-D9070F133D53}" type="sibTrans" cxnId="{DCD318CC-CE18-4AF3-BBB1-175072B84A52}">
      <dgm:prSet/>
      <dgm:spPr/>
      <dgm:t>
        <a:bodyPr/>
        <a:lstStyle/>
        <a:p>
          <a:endParaRPr lang="es-MX"/>
        </a:p>
      </dgm:t>
    </dgm:pt>
    <dgm:pt modelId="{91DC1AC3-0F16-44C6-955E-69E0B023D08E}" type="pres">
      <dgm:prSet presAssocID="{90136A2F-0A96-4C4A-8E91-6210A79C3380}" presName="Name0" presStyleCnt="0">
        <dgm:presLayoutVars>
          <dgm:dir/>
          <dgm:resizeHandles val="exact"/>
        </dgm:presLayoutVars>
      </dgm:prSet>
      <dgm:spPr/>
    </dgm:pt>
    <dgm:pt modelId="{6A63C7F9-8D5A-45D7-8530-D35AA3CA9942}" type="pres">
      <dgm:prSet presAssocID="{7D811B75-7CC1-45B9-85A7-33F6B8C91F31}" presName="node" presStyleLbl="node1" presStyleIdx="0" presStyleCnt="4" custScaleX="383639" custScaleY="106401" custLinFactX="33158" custLinFactNeighborX="100000" custLinFactNeighborY="-55375">
        <dgm:presLayoutVars>
          <dgm:bulletEnabled val="1"/>
        </dgm:presLayoutVars>
      </dgm:prSet>
      <dgm:spPr/>
      <dgm:t>
        <a:bodyPr/>
        <a:lstStyle/>
        <a:p>
          <a:endParaRPr lang="es-MX"/>
        </a:p>
      </dgm:t>
    </dgm:pt>
    <dgm:pt modelId="{5C594BEE-2B36-4DE9-8168-7AC792A23CAF}" type="pres">
      <dgm:prSet presAssocID="{60ED1AFD-F3F6-4A99-80BE-289FEEC06180}" presName="sibTrans" presStyleLbl="sibTrans2D1" presStyleIdx="0" presStyleCnt="3"/>
      <dgm:spPr/>
      <dgm:t>
        <a:bodyPr/>
        <a:lstStyle/>
        <a:p>
          <a:endParaRPr lang="es-MX"/>
        </a:p>
      </dgm:t>
    </dgm:pt>
    <dgm:pt modelId="{081F5D0C-E1CC-41F0-8E5B-08636448273C}" type="pres">
      <dgm:prSet presAssocID="{60ED1AFD-F3F6-4A99-80BE-289FEEC06180}" presName="connectorText" presStyleLbl="sibTrans2D1" presStyleIdx="0" presStyleCnt="3"/>
      <dgm:spPr/>
      <dgm:t>
        <a:bodyPr/>
        <a:lstStyle/>
        <a:p>
          <a:endParaRPr lang="es-MX"/>
        </a:p>
      </dgm:t>
    </dgm:pt>
    <dgm:pt modelId="{713A87FB-5649-4F6F-B467-54143FA7C7FA}" type="pres">
      <dgm:prSet presAssocID="{85790984-2BE7-4B6B-B516-7DBAD27247DF}" presName="node" presStyleLbl="node1" presStyleIdx="1" presStyleCnt="4" custScaleX="454682" custScaleY="97158" custLinFactX="197698" custLinFactNeighborX="200000" custLinFactNeighborY="-63838">
        <dgm:presLayoutVars>
          <dgm:bulletEnabled val="1"/>
        </dgm:presLayoutVars>
      </dgm:prSet>
      <dgm:spPr/>
      <dgm:t>
        <a:bodyPr/>
        <a:lstStyle/>
        <a:p>
          <a:endParaRPr lang="es-MX"/>
        </a:p>
      </dgm:t>
    </dgm:pt>
    <dgm:pt modelId="{DE4DD4A9-04EE-42B5-BBB1-4E91A9F38400}" type="pres">
      <dgm:prSet presAssocID="{FFF4EE1C-01AC-4CE7-97E2-2B0AEDF6BF9A}" presName="sibTrans" presStyleLbl="sibTrans2D1" presStyleIdx="1" presStyleCnt="3"/>
      <dgm:spPr/>
      <dgm:t>
        <a:bodyPr/>
        <a:lstStyle/>
        <a:p>
          <a:endParaRPr lang="es-MX"/>
        </a:p>
      </dgm:t>
    </dgm:pt>
    <dgm:pt modelId="{C5631160-F1B6-47EE-A2D0-F4BB7A61485B}" type="pres">
      <dgm:prSet presAssocID="{FFF4EE1C-01AC-4CE7-97E2-2B0AEDF6BF9A}" presName="connectorText" presStyleLbl="sibTrans2D1" presStyleIdx="1" presStyleCnt="3"/>
      <dgm:spPr/>
      <dgm:t>
        <a:bodyPr/>
        <a:lstStyle/>
        <a:p>
          <a:endParaRPr lang="es-MX"/>
        </a:p>
      </dgm:t>
    </dgm:pt>
    <dgm:pt modelId="{433AC93C-B81E-4DA6-AE28-5E4516718264}" type="pres">
      <dgm:prSet presAssocID="{9345801D-9FAD-480E-80BC-E4BA2E0015D2}" presName="node" presStyleLbl="node1" presStyleIdx="2" presStyleCnt="4" custScaleX="417230" custScaleY="111306" custLinFactX="300000" custLinFactNeighborX="393698" custLinFactNeighborY="-57391">
        <dgm:presLayoutVars>
          <dgm:bulletEnabled val="1"/>
        </dgm:presLayoutVars>
      </dgm:prSet>
      <dgm:spPr/>
      <dgm:t>
        <a:bodyPr/>
        <a:lstStyle/>
        <a:p>
          <a:endParaRPr lang="es-MX"/>
        </a:p>
      </dgm:t>
    </dgm:pt>
    <dgm:pt modelId="{F07CE364-B5E6-4C84-AD7F-7CCF506305B6}" type="pres">
      <dgm:prSet presAssocID="{A9429C8A-06A2-47EE-8DCD-BC4698F5D1DC}" presName="sibTrans" presStyleLbl="sibTrans2D1" presStyleIdx="2" presStyleCnt="3"/>
      <dgm:spPr/>
      <dgm:t>
        <a:bodyPr/>
        <a:lstStyle/>
        <a:p>
          <a:endParaRPr lang="es-MX"/>
        </a:p>
      </dgm:t>
    </dgm:pt>
    <dgm:pt modelId="{2EA275C3-A034-41E6-A0D8-BE6BA75AD775}" type="pres">
      <dgm:prSet presAssocID="{A9429C8A-06A2-47EE-8DCD-BC4698F5D1DC}" presName="connectorText" presStyleLbl="sibTrans2D1" presStyleIdx="2" presStyleCnt="3"/>
      <dgm:spPr/>
      <dgm:t>
        <a:bodyPr/>
        <a:lstStyle/>
        <a:p>
          <a:endParaRPr lang="es-MX"/>
        </a:p>
      </dgm:t>
    </dgm:pt>
    <dgm:pt modelId="{50C70647-90D6-4C3B-B77D-897BB4F47D47}" type="pres">
      <dgm:prSet presAssocID="{F31F3C24-B6F2-4132-9983-CC40933FEA69}" presName="node" presStyleLbl="node1" presStyleIdx="3" presStyleCnt="4" custScaleX="495694" custScaleY="97778" custLinFactX="-335159" custLinFactNeighborX="-400000" custLinFactNeighborY="59495">
        <dgm:presLayoutVars>
          <dgm:bulletEnabled val="1"/>
        </dgm:presLayoutVars>
      </dgm:prSet>
      <dgm:spPr/>
      <dgm:t>
        <a:bodyPr/>
        <a:lstStyle/>
        <a:p>
          <a:endParaRPr lang="es-MX"/>
        </a:p>
      </dgm:t>
    </dgm:pt>
  </dgm:ptLst>
  <dgm:cxnLst>
    <dgm:cxn modelId="{34C104A0-7647-40FB-9BE3-5F12EF442B3E}" type="presOf" srcId="{FFF4EE1C-01AC-4CE7-97E2-2B0AEDF6BF9A}" destId="{DE4DD4A9-04EE-42B5-BBB1-4E91A9F38400}" srcOrd="0" destOrd="0" presId="urn:microsoft.com/office/officeart/2005/8/layout/process1"/>
    <dgm:cxn modelId="{AA32FB33-C5A3-49B0-A335-9E3D9BFA6D7C}" type="presOf" srcId="{FFF4EE1C-01AC-4CE7-97E2-2B0AEDF6BF9A}" destId="{C5631160-F1B6-47EE-A2D0-F4BB7A61485B}" srcOrd="1" destOrd="0" presId="urn:microsoft.com/office/officeart/2005/8/layout/process1"/>
    <dgm:cxn modelId="{FFF4DAE5-8950-45D8-A4E4-E5FA116E097B}" srcId="{90136A2F-0A96-4C4A-8E91-6210A79C3380}" destId="{9345801D-9FAD-480E-80BC-E4BA2E0015D2}" srcOrd="2" destOrd="0" parTransId="{D4AD8BE5-4A8A-4F25-965A-3B972CDAE886}" sibTransId="{A9429C8A-06A2-47EE-8DCD-BC4698F5D1DC}"/>
    <dgm:cxn modelId="{2C31DC6C-E627-4051-96B7-87ADD77DF932}" type="presOf" srcId="{A9429C8A-06A2-47EE-8DCD-BC4698F5D1DC}" destId="{2EA275C3-A034-41E6-A0D8-BE6BA75AD775}" srcOrd="1" destOrd="0" presId="urn:microsoft.com/office/officeart/2005/8/layout/process1"/>
    <dgm:cxn modelId="{53BF5687-A8A0-474A-956A-2AB962018C8C}" type="presOf" srcId="{F31F3C24-B6F2-4132-9983-CC40933FEA69}" destId="{50C70647-90D6-4C3B-B77D-897BB4F47D47}" srcOrd="0" destOrd="0" presId="urn:microsoft.com/office/officeart/2005/8/layout/process1"/>
    <dgm:cxn modelId="{2B9317D7-BB10-4CDA-9A85-8377D188C651}" type="presOf" srcId="{7D811B75-7CC1-45B9-85A7-33F6B8C91F31}" destId="{6A63C7F9-8D5A-45D7-8530-D35AA3CA9942}" srcOrd="0" destOrd="0" presId="urn:microsoft.com/office/officeart/2005/8/layout/process1"/>
    <dgm:cxn modelId="{7347CA62-2088-4EDA-AA43-B502FBCD7B75}" type="presOf" srcId="{85790984-2BE7-4B6B-B516-7DBAD27247DF}" destId="{713A87FB-5649-4F6F-B467-54143FA7C7FA}" srcOrd="0" destOrd="0" presId="urn:microsoft.com/office/officeart/2005/8/layout/process1"/>
    <dgm:cxn modelId="{30B92F24-86B7-4129-99FC-D4DB41D51509}" type="presOf" srcId="{90136A2F-0A96-4C4A-8E91-6210A79C3380}" destId="{91DC1AC3-0F16-44C6-955E-69E0B023D08E}" srcOrd="0" destOrd="0" presId="urn:microsoft.com/office/officeart/2005/8/layout/process1"/>
    <dgm:cxn modelId="{4D9C59DA-A285-46E4-B101-916EA854158E}" type="presOf" srcId="{9345801D-9FAD-480E-80BC-E4BA2E0015D2}" destId="{433AC93C-B81E-4DA6-AE28-5E4516718264}" srcOrd="0" destOrd="0" presId="urn:microsoft.com/office/officeart/2005/8/layout/process1"/>
    <dgm:cxn modelId="{364FD70A-D851-4F90-9CD8-9F1D72F3B781}" type="presOf" srcId="{60ED1AFD-F3F6-4A99-80BE-289FEEC06180}" destId="{081F5D0C-E1CC-41F0-8E5B-08636448273C}" srcOrd="1" destOrd="0" presId="urn:microsoft.com/office/officeart/2005/8/layout/process1"/>
    <dgm:cxn modelId="{98A08DC0-8D7B-4099-999C-A66DF7C7CB13}" type="presOf" srcId="{A9429C8A-06A2-47EE-8DCD-BC4698F5D1DC}" destId="{F07CE364-B5E6-4C84-AD7F-7CCF506305B6}" srcOrd="0" destOrd="0" presId="urn:microsoft.com/office/officeart/2005/8/layout/process1"/>
    <dgm:cxn modelId="{D33F723B-3F96-457C-8F60-E10CBAA593B0}" type="presOf" srcId="{60ED1AFD-F3F6-4A99-80BE-289FEEC06180}" destId="{5C594BEE-2B36-4DE9-8168-7AC792A23CAF}" srcOrd="0" destOrd="0" presId="urn:microsoft.com/office/officeart/2005/8/layout/process1"/>
    <dgm:cxn modelId="{DCD318CC-CE18-4AF3-BBB1-175072B84A52}" srcId="{90136A2F-0A96-4C4A-8E91-6210A79C3380}" destId="{F31F3C24-B6F2-4132-9983-CC40933FEA69}" srcOrd="3" destOrd="0" parTransId="{BF780BF7-18F6-43EA-8B97-770279F65C6E}" sibTransId="{796D358E-EE57-45B5-BEEA-D9070F133D53}"/>
    <dgm:cxn modelId="{37A87D79-2409-407B-A826-B51E2D37C4FA}" srcId="{90136A2F-0A96-4C4A-8E91-6210A79C3380}" destId="{7D811B75-7CC1-45B9-85A7-33F6B8C91F31}" srcOrd="0" destOrd="0" parTransId="{FEFBE5E0-7E67-4ABB-832D-824291C56C65}" sibTransId="{60ED1AFD-F3F6-4A99-80BE-289FEEC06180}"/>
    <dgm:cxn modelId="{D8AE2286-0B7C-4EFC-A7EC-E367A8565215}" srcId="{90136A2F-0A96-4C4A-8E91-6210A79C3380}" destId="{85790984-2BE7-4B6B-B516-7DBAD27247DF}" srcOrd="1" destOrd="0" parTransId="{5CDF1874-10F1-46F2-9D5D-AD0449CC1CE6}" sibTransId="{FFF4EE1C-01AC-4CE7-97E2-2B0AEDF6BF9A}"/>
    <dgm:cxn modelId="{1AADB732-4FDD-4728-8345-3806D84B9608}" type="presParOf" srcId="{91DC1AC3-0F16-44C6-955E-69E0B023D08E}" destId="{6A63C7F9-8D5A-45D7-8530-D35AA3CA9942}" srcOrd="0" destOrd="0" presId="urn:microsoft.com/office/officeart/2005/8/layout/process1"/>
    <dgm:cxn modelId="{E844A293-4B38-4F7A-8D21-EAD42A157BA6}" type="presParOf" srcId="{91DC1AC3-0F16-44C6-955E-69E0B023D08E}" destId="{5C594BEE-2B36-4DE9-8168-7AC792A23CAF}" srcOrd="1" destOrd="0" presId="urn:microsoft.com/office/officeart/2005/8/layout/process1"/>
    <dgm:cxn modelId="{6632AE5A-E6BB-487E-B14B-FF8A6C5F6015}" type="presParOf" srcId="{5C594BEE-2B36-4DE9-8168-7AC792A23CAF}" destId="{081F5D0C-E1CC-41F0-8E5B-08636448273C}" srcOrd="0" destOrd="0" presId="urn:microsoft.com/office/officeart/2005/8/layout/process1"/>
    <dgm:cxn modelId="{46F36B92-9BB6-4CF0-85A1-AA0B77EEF719}" type="presParOf" srcId="{91DC1AC3-0F16-44C6-955E-69E0B023D08E}" destId="{713A87FB-5649-4F6F-B467-54143FA7C7FA}" srcOrd="2" destOrd="0" presId="urn:microsoft.com/office/officeart/2005/8/layout/process1"/>
    <dgm:cxn modelId="{74A16C93-7C0D-4B74-B72F-4ADF41BB9476}" type="presParOf" srcId="{91DC1AC3-0F16-44C6-955E-69E0B023D08E}" destId="{DE4DD4A9-04EE-42B5-BBB1-4E91A9F38400}" srcOrd="3" destOrd="0" presId="urn:microsoft.com/office/officeart/2005/8/layout/process1"/>
    <dgm:cxn modelId="{DD31045A-C6D8-47BD-AE57-2F768FF9CAC1}" type="presParOf" srcId="{DE4DD4A9-04EE-42B5-BBB1-4E91A9F38400}" destId="{C5631160-F1B6-47EE-A2D0-F4BB7A61485B}" srcOrd="0" destOrd="0" presId="urn:microsoft.com/office/officeart/2005/8/layout/process1"/>
    <dgm:cxn modelId="{E8F2CE1D-A699-46E6-8BA2-919912C4DCCC}" type="presParOf" srcId="{91DC1AC3-0F16-44C6-955E-69E0B023D08E}" destId="{433AC93C-B81E-4DA6-AE28-5E4516718264}" srcOrd="4" destOrd="0" presId="urn:microsoft.com/office/officeart/2005/8/layout/process1"/>
    <dgm:cxn modelId="{844C7ABF-CE75-4F74-A747-5686BEF71FEC}" type="presParOf" srcId="{91DC1AC3-0F16-44C6-955E-69E0B023D08E}" destId="{F07CE364-B5E6-4C84-AD7F-7CCF506305B6}" srcOrd="5" destOrd="0" presId="urn:microsoft.com/office/officeart/2005/8/layout/process1"/>
    <dgm:cxn modelId="{75B87B4A-32D6-4007-AF81-2DA7E3F425D0}" type="presParOf" srcId="{F07CE364-B5E6-4C84-AD7F-7CCF506305B6}" destId="{2EA275C3-A034-41E6-A0D8-BE6BA75AD775}" srcOrd="0" destOrd="0" presId="urn:microsoft.com/office/officeart/2005/8/layout/process1"/>
    <dgm:cxn modelId="{9B4B268B-850B-41DC-9D02-61EBFAAAA31A}" type="presParOf" srcId="{91DC1AC3-0F16-44C6-955E-69E0B023D08E}" destId="{50C70647-90D6-4C3B-B77D-897BB4F47D47}" srcOrd="6" destOrd="0" presId="urn:microsoft.com/office/officeart/2005/8/layout/process1"/>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s-ES" smtClean="0"/>
              <a:t>Haga clic para modificar el estilo de título del patrón</a:t>
            </a:r>
            <a:endParaRPr kumimoji="0" lang="en-US"/>
          </a:p>
        </p:txBody>
      </p:sp>
      <p:sp>
        <p:nvSpPr>
          <p:cNvPr id="20" name="19 Subtítulo"/>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9" name="18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11" name="10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02920" y="530352"/>
            <a:ext cx="8183880" cy="4187952"/>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33400" y="533402"/>
            <a:ext cx="5943600" cy="525780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502920" y="530352"/>
            <a:ext cx="8183880" cy="4187952"/>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13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nchor="b"/>
          <a:lstStyle>
            <a:lvl1pPr>
              <a:defRPr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dondear rectángulo de esquina sencilla"/>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s-ES" smtClean="0"/>
              <a:t>Haga clic en el icono para agregar una imagen</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12 Marcador de título"/>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s-ES" smtClean="0"/>
              <a:t>Haga clic para modificar el estilo de título del patrón</a:t>
            </a:r>
            <a:endParaRPr kumimoji="0" lang="en-US"/>
          </a:p>
        </p:txBody>
      </p:sp>
      <p:sp>
        <p:nvSpPr>
          <p:cNvPr id="4" name="3 Marcador de texto"/>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5" name="24 Marcador de fecha"/>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A847CFC-816F-41D0-AAC0-9BF4FEBC753E}" type="datetimeFigureOut">
              <a:rPr lang="es-ES" smtClean="0"/>
              <a:pPr/>
              <a:t>21/03/2020</a:t>
            </a:fld>
            <a:endParaRPr lang="es-ES"/>
          </a:p>
        </p:txBody>
      </p:sp>
      <p:sp>
        <p:nvSpPr>
          <p:cNvPr id="18" name="17 Marcador de pie de página"/>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s-ES"/>
          </a:p>
        </p:txBody>
      </p:sp>
      <p:sp>
        <p:nvSpPr>
          <p:cNvPr id="5" name="4 Marcador de número de diapositiva"/>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descr="Image result for IMAGEN DE LA NORMA 019 PARA LA PRACTICA EN ENFERMER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4" name="3 Imagen" descr="1.png"/>
          <p:cNvPicPr>
            <a:picLocks noChangeAspect="1"/>
          </p:cNvPicPr>
          <p:nvPr/>
        </p:nvPicPr>
        <p:blipFill>
          <a:blip r:embed="rId2"/>
          <a:stretch>
            <a:fillRect/>
          </a:stretch>
        </p:blipFill>
        <p:spPr>
          <a:xfrm>
            <a:off x="214282" y="357166"/>
            <a:ext cx="8748949" cy="4572032"/>
          </a:xfrm>
          <a:prstGeom prst="rect">
            <a:avLst/>
          </a:prstGeom>
        </p:spPr>
      </p:pic>
      <p:sp>
        <p:nvSpPr>
          <p:cNvPr id="6" name="5 CuadroTexto"/>
          <p:cNvSpPr txBox="1"/>
          <p:nvPr/>
        </p:nvSpPr>
        <p:spPr>
          <a:xfrm>
            <a:off x="1142976" y="5214950"/>
            <a:ext cx="7072362" cy="369332"/>
          </a:xfrm>
          <a:prstGeom prst="rect">
            <a:avLst/>
          </a:prstGeom>
          <a:noFill/>
        </p:spPr>
        <p:txBody>
          <a:bodyPr wrap="square" rtlCol="0">
            <a:spAutoFit/>
          </a:bodyPr>
          <a:lstStyle/>
          <a:p>
            <a:endParaRPr lang="es-MX" dirty="0"/>
          </a:p>
        </p:txBody>
      </p:sp>
      <p:sp>
        <p:nvSpPr>
          <p:cNvPr id="7" name="1 Título"/>
          <p:cNvSpPr txBox="1">
            <a:spLocks/>
          </p:cNvSpPr>
          <p:nvPr/>
        </p:nvSpPr>
        <p:spPr>
          <a:xfrm>
            <a:off x="428596" y="4929198"/>
            <a:ext cx="5143536" cy="714380"/>
          </a:xfrm>
          <a:prstGeom prst="rect">
            <a:avLst/>
          </a:prstGeom>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MX" sz="3200" b="1" i="0" u="none" strike="noStrike" kern="1200" cap="none" spc="0" normalizeH="0" baseline="0" noProof="0" dirty="0" smtClean="0">
                <a:ln>
                  <a:noFill/>
                </a:ln>
                <a:solidFill>
                  <a:schemeClr val="tx1"/>
                </a:solidFill>
                <a:uLnTx/>
                <a:uFillTx/>
                <a:latin typeface="Arial" pitchFamily="34" charset="0"/>
                <a:ea typeface="+mj-ea"/>
                <a:cs typeface="Arial" pitchFamily="34" charset="0"/>
              </a:rPr>
              <a:t>NOM-019-SSA3-2013 </a:t>
            </a:r>
            <a:endParaRPr kumimoji="0" lang="es-MX" sz="3200" b="1" i="0" u="none" strike="noStrike" kern="1200" cap="none" spc="0" normalizeH="0" baseline="0" noProof="0" dirty="0">
              <a:ln>
                <a:noFill/>
              </a:ln>
              <a:solidFill>
                <a:schemeClr val="tx1"/>
              </a:solidFill>
              <a:uLnTx/>
              <a:uFillTx/>
              <a:latin typeface="Arial" pitchFamily="34" charset="0"/>
              <a:ea typeface="+mj-ea"/>
              <a:cs typeface="Arial" pitchFamily="34" charset="0"/>
            </a:endParaRPr>
          </a:p>
        </p:txBody>
      </p:sp>
      <p:sp>
        <p:nvSpPr>
          <p:cNvPr id="8" name="7 CuadroTexto"/>
          <p:cNvSpPr txBox="1"/>
          <p:nvPr/>
        </p:nvSpPr>
        <p:spPr>
          <a:xfrm>
            <a:off x="4071934" y="6143644"/>
            <a:ext cx="4714908" cy="369332"/>
          </a:xfrm>
          <a:prstGeom prst="rect">
            <a:avLst/>
          </a:prstGeom>
          <a:noFill/>
        </p:spPr>
        <p:txBody>
          <a:bodyPr wrap="square" rtlCol="0">
            <a:spAutoFit/>
          </a:bodyPr>
          <a:lstStyle/>
          <a:p>
            <a:r>
              <a:rPr lang="es-MX" dirty="0" smtClean="0"/>
              <a:t>ALUMNA SELENA </a:t>
            </a:r>
            <a:r>
              <a:rPr lang="es-MX" dirty="0" err="1" smtClean="0"/>
              <a:t>MARTíNEZ</a:t>
            </a:r>
            <a:r>
              <a:rPr lang="es-MX" dirty="0" smtClean="0"/>
              <a:t> BERNABÉ</a:t>
            </a:r>
            <a:endParaRPr lang="es-MX"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714356"/>
            <a:ext cx="8183880" cy="1051560"/>
          </a:xfrm>
        </p:spPr>
        <p:txBody>
          <a:bodyPr>
            <a:normAutofit fontScale="90000"/>
          </a:bodyPr>
          <a:lstStyle/>
          <a:p>
            <a:pPr algn="ctr"/>
            <a:r>
              <a:rPr lang="es-MX" dirty="0" smtClean="0">
                <a:solidFill>
                  <a:schemeClr val="tx1"/>
                </a:solidFill>
                <a:effectLst/>
                <a:latin typeface="Arial" pitchFamily="34" charset="0"/>
                <a:cs typeface="Arial" pitchFamily="34" charset="0"/>
              </a:rPr>
              <a:t>PERSONAL DE ENFERMERÍA ESTÁ OBLIGADO </a:t>
            </a:r>
            <a:endParaRPr lang="es-MX" dirty="0">
              <a:solidFill>
                <a:schemeClr val="tx1"/>
              </a:solidFill>
              <a:effectLst/>
              <a:latin typeface="Arial" pitchFamily="34" charset="0"/>
              <a:cs typeface="Arial" pitchFamily="34" charset="0"/>
            </a:endParaRPr>
          </a:p>
        </p:txBody>
      </p:sp>
      <p:graphicFrame>
        <p:nvGraphicFramePr>
          <p:cNvPr id="6" name="5 Diagrama"/>
          <p:cNvGraphicFramePr/>
          <p:nvPr/>
        </p:nvGraphicFramePr>
        <p:xfrm>
          <a:off x="142844" y="1928802"/>
          <a:ext cx="8572560" cy="4929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142852"/>
            <a:ext cx="8786874" cy="1605908"/>
          </a:xfrm>
        </p:spPr>
        <p:txBody>
          <a:bodyPr>
            <a:normAutofit/>
          </a:bodyPr>
          <a:lstStyle/>
          <a:p>
            <a:pPr algn="ctr"/>
            <a:r>
              <a:rPr lang="es-MX" sz="3200" dirty="0" smtClean="0">
                <a:solidFill>
                  <a:schemeClr val="tx1"/>
                </a:solidFill>
                <a:effectLst/>
                <a:latin typeface="Arial" pitchFamily="34" charset="0"/>
                <a:cs typeface="Arial" pitchFamily="34" charset="0"/>
              </a:rPr>
              <a:t>PRESTACIÓN DE SERVICIOS DE ENFERMERÍA (ASPECTOS PARTICULARES)</a:t>
            </a:r>
            <a:endParaRPr lang="es-MX" sz="3200" dirty="0">
              <a:solidFill>
                <a:schemeClr val="tx1"/>
              </a:solidFill>
              <a:effectLst/>
              <a:latin typeface="Arial" pitchFamily="34" charset="0"/>
              <a:cs typeface="Arial" pitchFamily="34" charset="0"/>
            </a:endParaRPr>
          </a:p>
        </p:txBody>
      </p:sp>
      <p:sp>
        <p:nvSpPr>
          <p:cNvPr id="4" name="3 CuadroTexto"/>
          <p:cNvSpPr txBox="1"/>
          <p:nvPr/>
        </p:nvSpPr>
        <p:spPr>
          <a:xfrm>
            <a:off x="357158" y="1785926"/>
            <a:ext cx="7929618" cy="2308324"/>
          </a:xfrm>
          <a:prstGeom prst="rect">
            <a:avLst/>
          </a:prstGeom>
          <a:noFill/>
        </p:spPr>
        <p:txBody>
          <a:bodyPr wrap="square" rtlCol="0">
            <a:spAutoFit/>
          </a:bodyPr>
          <a:lstStyle/>
          <a:p>
            <a:pPr algn="just"/>
            <a:r>
              <a:rPr lang="es-MX" sz="2400" b="1" dirty="0" smtClean="0">
                <a:latin typeface="Arial" pitchFamily="34" charset="0"/>
                <a:cs typeface="Arial" pitchFamily="34" charset="0"/>
              </a:rPr>
              <a:t>técnicos de </a:t>
            </a:r>
            <a:r>
              <a:rPr lang="es-MX" sz="2400" b="1" dirty="0" smtClean="0">
                <a:latin typeface="Arial" pitchFamily="34" charset="0"/>
                <a:cs typeface="Arial" pitchFamily="34" charset="0"/>
              </a:rPr>
              <a:t>enfermería, </a:t>
            </a:r>
            <a:r>
              <a:rPr lang="es-MX" sz="2400" dirty="0" smtClean="0">
                <a:latin typeface="Arial" pitchFamily="34" charset="0"/>
                <a:cs typeface="Arial" pitchFamily="34" charset="0"/>
              </a:rPr>
              <a:t>en el ámbito hospitalario y comunitario, dada su formación teórico-práctica son los cuidados de mediana complejidad</a:t>
            </a:r>
            <a:r>
              <a:rPr lang="es-MX" sz="2400" dirty="0" smtClean="0">
                <a:latin typeface="Arial" pitchFamily="34" charset="0"/>
                <a:cs typeface="Arial" pitchFamily="34" charset="0"/>
              </a:rPr>
              <a:t>. (Su función es asistencial).</a:t>
            </a:r>
          </a:p>
          <a:p>
            <a:pPr algn="just"/>
            <a:endParaRPr lang="es-MX" sz="2400" dirty="0" smtClean="0">
              <a:latin typeface="Arial" pitchFamily="34" charset="0"/>
              <a:cs typeface="Arial" pitchFamily="34" charset="0"/>
            </a:endParaRPr>
          </a:p>
          <a:p>
            <a:pPr algn="just"/>
            <a:endParaRPr lang="es-MX" sz="2400" dirty="0">
              <a:latin typeface="Arial" pitchFamily="34" charset="0"/>
              <a:cs typeface="Arial" pitchFamily="34" charset="0"/>
            </a:endParaRPr>
          </a:p>
        </p:txBody>
      </p:sp>
      <p:pic>
        <p:nvPicPr>
          <p:cNvPr id="5" name="4 Imagen" descr="download (1).jpg"/>
          <p:cNvPicPr>
            <a:picLocks noChangeAspect="1"/>
          </p:cNvPicPr>
          <p:nvPr/>
        </p:nvPicPr>
        <p:blipFill>
          <a:blip r:embed="rId2"/>
          <a:srcRect l="5556" t="18717" r="50000" b="41176"/>
          <a:stretch>
            <a:fillRect/>
          </a:stretch>
        </p:blipFill>
        <p:spPr>
          <a:xfrm>
            <a:off x="5500694" y="3500438"/>
            <a:ext cx="2971821" cy="1857388"/>
          </a:xfrm>
          <a:prstGeom prst="rect">
            <a:avLst/>
          </a:prstGeom>
        </p:spPr>
      </p:pic>
      <p:sp>
        <p:nvSpPr>
          <p:cNvPr id="6" name="5 CuadroTexto"/>
          <p:cNvSpPr txBox="1"/>
          <p:nvPr/>
        </p:nvSpPr>
        <p:spPr>
          <a:xfrm>
            <a:off x="500034" y="3429000"/>
            <a:ext cx="4857784" cy="2215991"/>
          </a:xfrm>
          <a:prstGeom prst="rect">
            <a:avLst/>
          </a:prstGeom>
          <a:noFill/>
        </p:spPr>
        <p:txBody>
          <a:bodyPr wrap="square" rtlCol="0">
            <a:spAutoFit/>
          </a:bodyPr>
          <a:lstStyle/>
          <a:p>
            <a:pPr algn="just"/>
            <a:r>
              <a:rPr lang="es-MX" sz="2400" b="1" dirty="0" smtClean="0">
                <a:latin typeface="Arial" pitchFamily="34" charset="0"/>
                <a:cs typeface="Arial" pitchFamily="34" charset="0"/>
              </a:rPr>
              <a:t>técnicos especializados en enfermería</a:t>
            </a:r>
            <a:r>
              <a:rPr lang="es-MX" sz="2400" dirty="0" smtClean="0">
                <a:latin typeface="Arial" pitchFamily="34" charset="0"/>
                <a:cs typeface="Arial" pitchFamily="34" charset="0"/>
              </a:rPr>
              <a:t>, este personal está facultado para otorgar cuidados de mediana complejidad. (docentes, administración).</a:t>
            </a:r>
          </a:p>
          <a:p>
            <a:endParaRPr lang="es-MX"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2920" y="530352"/>
            <a:ext cx="7712418" cy="5327540"/>
          </a:xfrm>
        </p:spPr>
        <p:txBody>
          <a:bodyPr>
            <a:normAutofit/>
          </a:bodyPr>
          <a:lstStyle/>
          <a:p>
            <a:pPr algn="just">
              <a:buFont typeface="Wingdings" pitchFamily="2" charset="2"/>
              <a:buChar char="v"/>
            </a:pPr>
            <a:r>
              <a:rPr lang="es-MX" sz="2400" b="1" dirty="0" smtClean="0">
                <a:latin typeface="Arial" pitchFamily="34" charset="0"/>
                <a:cs typeface="Arial" pitchFamily="34" charset="0"/>
              </a:rPr>
              <a:t>licenciado en enfermería</a:t>
            </a:r>
            <a:r>
              <a:rPr lang="es-MX" sz="2400" dirty="0" smtClean="0">
                <a:latin typeface="Arial" pitchFamily="34" charset="0"/>
                <a:cs typeface="Arial" pitchFamily="34" charset="0"/>
              </a:rPr>
              <a:t>, lo faculta para desarrollar u</a:t>
            </a:r>
            <a:r>
              <a:rPr lang="es-MX" sz="2400" dirty="0" smtClean="0">
                <a:latin typeface="Arial" pitchFamily="34" charset="0"/>
                <a:cs typeface="Arial" pitchFamily="34" charset="0"/>
              </a:rPr>
              <a:t>n </a:t>
            </a:r>
            <a:r>
              <a:rPr lang="es-MX" sz="2400" dirty="0" smtClean="0">
                <a:latin typeface="Arial" pitchFamily="34" charset="0"/>
                <a:cs typeface="Arial" pitchFamily="34" charset="0"/>
              </a:rPr>
              <a:t>plan de intervenciones que puede valorar, ejecutar y evaluar</a:t>
            </a:r>
            <a:r>
              <a:rPr lang="es-MX" sz="2400" dirty="0" smtClean="0">
                <a:latin typeface="Arial" pitchFamily="34" charset="0"/>
                <a:cs typeface="Arial" pitchFamily="34" charset="0"/>
              </a:rPr>
              <a:t>.(proyectos de investigación)</a:t>
            </a:r>
          </a:p>
          <a:p>
            <a:pPr algn="just">
              <a:buNone/>
            </a:pPr>
            <a:endParaRPr lang="es-MX" sz="2400" dirty="0" smtClean="0">
              <a:latin typeface="Arial" pitchFamily="34" charset="0"/>
              <a:cs typeface="Arial" pitchFamily="34" charset="0"/>
            </a:endParaRPr>
          </a:p>
          <a:p>
            <a:pPr algn="just">
              <a:buNone/>
            </a:pPr>
            <a:r>
              <a:rPr lang="es-MX" sz="2400" dirty="0" smtClean="0">
                <a:latin typeface="Arial" pitchFamily="34" charset="0"/>
                <a:cs typeface="Arial" pitchFamily="34" charset="0"/>
              </a:rPr>
              <a:t>La </a:t>
            </a:r>
            <a:r>
              <a:rPr lang="es-MX" sz="2400" dirty="0" smtClean="0">
                <a:latin typeface="Arial" pitchFamily="34" charset="0"/>
                <a:cs typeface="Arial" pitchFamily="34" charset="0"/>
              </a:rPr>
              <a:t>prestación de servicios de enfermería con predominio de acciones independientes; </a:t>
            </a:r>
            <a:r>
              <a:rPr lang="es-MX" sz="2400" dirty="0" smtClean="0">
                <a:latin typeface="Arial" pitchFamily="34" charset="0"/>
                <a:cs typeface="Arial" pitchFamily="34" charset="0"/>
              </a:rPr>
              <a:t>corresponde al personal </a:t>
            </a:r>
            <a:r>
              <a:rPr lang="es-MX" sz="2400" dirty="0" smtClean="0">
                <a:latin typeface="Arial" pitchFamily="34" charset="0"/>
                <a:cs typeface="Arial" pitchFamily="34" charset="0"/>
              </a:rPr>
              <a:t>de enfermería con estudios de posgrado.(Aplica modelos tendientes a incrementar la calidad del cuidado</a:t>
            </a:r>
            <a:r>
              <a:rPr lang="es-MX" sz="2400" dirty="0" smtClean="0">
                <a:latin typeface="Arial" pitchFamily="34" charset="0"/>
                <a:cs typeface="Arial" pitchFamily="34" charset="0"/>
              </a:rPr>
              <a:t>).</a:t>
            </a:r>
            <a:endParaRPr lang="es-MX" sz="2400" dirty="0">
              <a:latin typeface="Arial" pitchFamily="34" charset="0"/>
              <a:cs typeface="Arial" pitchFamily="34" charset="0"/>
            </a:endParaRPr>
          </a:p>
        </p:txBody>
      </p:sp>
      <p:pic>
        <p:nvPicPr>
          <p:cNvPr id="4" name="3 Imagen" descr="download (2).jpg"/>
          <p:cNvPicPr>
            <a:picLocks noChangeAspect="1"/>
          </p:cNvPicPr>
          <p:nvPr/>
        </p:nvPicPr>
        <p:blipFill>
          <a:blip r:embed="rId2"/>
          <a:srcRect b="12031"/>
          <a:stretch>
            <a:fillRect/>
          </a:stretch>
        </p:blipFill>
        <p:spPr>
          <a:xfrm>
            <a:off x="5214942" y="4500570"/>
            <a:ext cx="3581882" cy="20892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500042"/>
            <a:ext cx="4929222" cy="5857916"/>
          </a:xfrm>
        </p:spPr>
        <p:txBody>
          <a:bodyPr>
            <a:normAutofit/>
          </a:bodyPr>
          <a:lstStyle/>
          <a:p>
            <a:pPr algn="just">
              <a:buNone/>
            </a:pPr>
            <a:r>
              <a:rPr lang="es-MX" sz="2400" b="1" dirty="0" smtClean="0">
                <a:latin typeface="Arial" pitchFamily="34" charset="0"/>
                <a:cs typeface="Arial" pitchFamily="34" charset="0"/>
              </a:rPr>
              <a:t>El personal </a:t>
            </a:r>
            <a:r>
              <a:rPr lang="es-MX" sz="2400" b="1" dirty="0" smtClean="0">
                <a:latin typeface="Arial" pitchFamily="34" charset="0"/>
                <a:cs typeface="Arial" pitchFamily="34" charset="0"/>
              </a:rPr>
              <a:t>de enfermería con maestría</a:t>
            </a:r>
            <a:r>
              <a:rPr lang="es-MX" sz="2400" dirty="0" smtClean="0">
                <a:latin typeface="Arial" pitchFamily="34" charset="0"/>
                <a:cs typeface="Arial" pitchFamily="34" charset="0"/>
              </a:rPr>
              <a:t>, </a:t>
            </a:r>
            <a:r>
              <a:rPr lang="es-MX" sz="2400" dirty="0" smtClean="0">
                <a:latin typeface="Arial" pitchFamily="34" charset="0"/>
                <a:cs typeface="Arial" pitchFamily="34" charset="0"/>
              </a:rPr>
              <a:t>esta relacionada </a:t>
            </a:r>
            <a:r>
              <a:rPr lang="es-MX" sz="2400" dirty="0" smtClean="0">
                <a:latin typeface="Arial" pitchFamily="34" charset="0"/>
                <a:cs typeface="Arial" pitchFamily="34" charset="0"/>
              </a:rPr>
              <a:t>con los roles de educador, investigador, consultor o asesor en los temas clínicos, de la salud </a:t>
            </a:r>
            <a:r>
              <a:rPr lang="es-MX" sz="2400" dirty="0" smtClean="0">
                <a:latin typeface="Arial" pitchFamily="34" charset="0"/>
                <a:cs typeface="Arial" pitchFamily="34" charset="0"/>
              </a:rPr>
              <a:t>pública.</a:t>
            </a:r>
          </a:p>
          <a:p>
            <a:pPr algn="just">
              <a:buNone/>
            </a:pPr>
            <a:endParaRPr lang="es-MX" sz="2400" dirty="0" smtClean="0">
              <a:latin typeface="Arial" pitchFamily="34" charset="0"/>
              <a:cs typeface="Arial" pitchFamily="34" charset="0"/>
            </a:endParaRPr>
          </a:p>
          <a:p>
            <a:pPr algn="just">
              <a:buNone/>
            </a:pPr>
            <a:r>
              <a:rPr lang="es-MX" sz="2400" b="1" dirty="0" smtClean="0">
                <a:latin typeface="Arial" pitchFamily="34" charset="0"/>
                <a:cs typeface="Arial" pitchFamily="34" charset="0"/>
              </a:rPr>
              <a:t>enfermería con doctorado</a:t>
            </a:r>
            <a:r>
              <a:rPr lang="es-MX" sz="2400" dirty="0" smtClean="0">
                <a:latin typeface="Arial" pitchFamily="34" charset="0"/>
                <a:cs typeface="Arial" pitchFamily="34" charset="0"/>
              </a:rPr>
              <a:t>, por su grado de formación está facultado para dirigir estudios de </a:t>
            </a:r>
            <a:r>
              <a:rPr lang="es-MX" sz="2400" dirty="0" smtClean="0">
                <a:latin typeface="Arial" pitchFamily="34" charset="0"/>
                <a:cs typeface="Arial" pitchFamily="34" charset="0"/>
              </a:rPr>
              <a:t>investigación. </a:t>
            </a:r>
            <a:r>
              <a:rPr lang="es-MX" sz="2400" dirty="0" smtClean="0">
                <a:latin typeface="Arial" pitchFamily="34" charset="0"/>
                <a:cs typeface="Arial" pitchFamily="34" charset="0"/>
              </a:rPr>
              <a:t>Aporta evidencias científicas para la formulación de políticas que mejoren la calidad y la seguridad de los </a:t>
            </a:r>
            <a:r>
              <a:rPr lang="es-MX" sz="2400" dirty="0" smtClean="0">
                <a:latin typeface="Arial" pitchFamily="34" charset="0"/>
                <a:cs typeface="Arial" pitchFamily="34" charset="0"/>
              </a:rPr>
              <a:t>pacientes.</a:t>
            </a:r>
            <a:endParaRPr lang="es-MX" sz="2400" dirty="0">
              <a:latin typeface="Arial" pitchFamily="34" charset="0"/>
              <a:cs typeface="Arial" pitchFamily="34" charset="0"/>
            </a:endParaRPr>
          </a:p>
        </p:txBody>
      </p:sp>
      <p:pic>
        <p:nvPicPr>
          <p:cNvPr id="4" name="3 Imagen" descr="download (3).jpg"/>
          <p:cNvPicPr>
            <a:picLocks noChangeAspect="1"/>
          </p:cNvPicPr>
          <p:nvPr/>
        </p:nvPicPr>
        <p:blipFill>
          <a:blip r:embed="rId2"/>
          <a:stretch>
            <a:fillRect/>
          </a:stretch>
        </p:blipFill>
        <p:spPr>
          <a:xfrm>
            <a:off x="5286380" y="642918"/>
            <a:ext cx="3719564" cy="27860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785926"/>
            <a:ext cx="3929090" cy="4187952"/>
          </a:xfrm>
        </p:spPr>
        <p:txBody>
          <a:bodyPr>
            <a:normAutofit lnSpcReduction="10000"/>
          </a:bodyPr>
          <a:lstStyle/>
          <a:p>
            <a:pPr algn="just">
              <a:buNone/>
            </a:pPr>
            <a:r>
              <a:rPr lang="es-MX" sz="2400" dirty="0" smtClean="0">
                <a:latin typeface="Arial" pitchFamily="34" charset="0"/>
                <a:cs typeface="Arial" pitchFamily="34" charset="0"/>
              </a:rPr>
              <a:t>Para </a:t>
            </a:r>
            <a:r>
              <a:rPr lang="es-MX" sz="2400" dirty="0" smtClean="0">
                <a:latin typeface="Arial" pitchFamily="34" charset="0"/>
                <a:cs typeface="Arial" pitchFamily="34" charset="0"/>
              </a:rPr>
              <a:t>la atención médica ambulatoria y hospitalaria de los sectores público, social y privado, así como, los que prestan sus servicios de forma independiente, en su caso, podrán solicitar la evaluación de la conformidad respecto de esta </a:t>
            </a:r>
            <a:r>
              <a:rPr lang="es-MX" sz="2400" dirty="0" smtClean="0">
                <a:latin typeface="Arial" pitchFamily="34" charset="0"/>
                <a:cs typeface="Arial" pitchFamily="34" charset="0"/>
              </a:rPr>
              <a:t>norma.</a:t>
            </a:r>
            <a:endParaRPr lang="es-MX" sz="2400" dirty="0">
              <a:latin typeface="Arial" pitchFamily="34" charset="0"/>
              <a:cs typeface="Arial" pitchFamily="34" charset="0"/>
            </a:endParaRPr>
          </a:p>
        </p:txBody>
      </p:sp>
      <p:sp>
        <p:nvSpPr>
          <p:cNvPr id="4" name="3 Rectángulo"/>
          <p:cNvSpPr/>
          <p:nvPr/>
        </p:nvSpPr>
        <p:spPr>
          <a:xfrm>
            <a:off x="500034" y="642918"/>
            <a:ext cx="8072494" cy="1077218"/>
          </a:xfrm>
          <a:prstGeom prst="rect">
            <a:avLst/>
          </a:prstGeom>
        </p:spPr>
        <p:txBody>
          <a:bodyPr wrap="square">
            <a:spAutoFit/>
          </a:bodyPr>
          <a:lstStyle/>
          <a:p>
            <a:pPr algn="ctr"/>
            <a:r>
              <a:rPr lang="es-MX" sz="3200" dirty="0" smtClean="0">
                <a:effectLst>
                  <a:outerShdw blurRad="38100" dist="38100" dir="2700000" algn="tl">
                    <a:srgbClr val="000000">
                      <a:alpha val="43137"/>
                    </a:srgbClr>
                  </a:outerShdw>
                </a:effectLst>
                <a:latin typeface="Arial" pitchFamily="34" charset="0"/>
                <a:cs typeface="Arial" pitchFamily="34" charset="0"/>
              </a:rPr>
              <a:t>Procedimiento para la evaluación de la conformidad</a:t>
            </a:r>
            <a:endParaRPr lang="es-MX" sz="3200" dirty="0">
              <a:effectLst>
                <a:outerShdw blurRad="38100" dist="38100" dir="2700000" algn="tl">
                  <a:srgbClr val="000000">
                    <a:alpha val="43137"/>
                  </a:srgbClr>
                </a:outerShdw>
              </a:effectLst>
              <a:latin typeface="Arial" pitchFamily="34" charset="0"/>
              <a:cs typeface="Arial" pitchFamily="34" charset="0"/>
            </a:endParaRPr>
          </a:p>
        </p:txBody>
      </p:sp>
      <p:pic>
        <p:nvPicPr>
          <p:cNvPr id="5" name="4 Imagen" descr="download (4).jpg"/>
          <p:cNvPicPr>
            <a:picLocks noChangeAspect="1"/>
          </p:cNvPicPr>
          <p:nvPr/>
        </p:nvPicPr>
        <p:blipFill>
          <a:blip r:embed="rId2"/>
          <a:stretch>
            <a:fillRect/>
          </a:stretch>
        </p:blipFill>
        <p:spPr>
          <a:xfrm>
            <a:off x="4500562" y="2285992"/>
            <a:ext cx="4012015" cy="31432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14348" y="357166"/>
            <a:ext cx="6572296" cy="1051560"/>
          </a:xfrm>
        </p:spPr>
        <p:txBody>
          <a:bodyPr/>
          <a:lstStyle/>
          <a:p>
            <a:pPr algn="just"/>
            <a:r>
              <a:rPr lang="es-MX" sz="3200" dirty="0" smtClean="0">
                <a:solidFill>
                  <a:schemeClr val="tx1"/>
                </a:solidFill>
                <a:latin typeface="Arial" pitchFamily="34" charset="0"/>
                <a:cs typeface="Arial" pitchFamily="34" charset="0"/>
              </a:rPr>
              <a:t>                   BIBLIOGRAFÍA </a:t>
            </a:r>
            <a:endParaRPr lang="es-MX" dirty="0"/>
          </a:p>
        </p:txBody>
      </p:sp>
      <p:sp>
        <p:nvSpPr>
          <p:cNvPr id="3" name="2 Marcador de contenido"/>
          <p:cNvSpPr>
            <a:spLocks noGrp="1"/>
          </p:cNvSpPr>
          <p:nvPr>
            <p:ph idx="1"/>
          </p:nvPr>
        </p:nvSpPr>
        <p:spPr>
          <a:xfrm>
            <a:off x="285720" y="1500174"/>
            <a:ext cx="8401080" cy="4572032"/>
          </a:xfrm>
        </p:spPr>
        <p:txBody>
          <a:bodyPr>
            <a:noAutofit/>
          </a:bodyPr>
          <a:lstStyle/>
          <a:p>
            <a:pPr>
              <a:buFont typeface="Arial" pitchFamily="34" charset="0"/>
              <a:buChar char="•"/>
            </a:pPr>
            <a:r>
              <a:rPr lang="es-MX" sz="2400" dirty="0" smtClean="0">
                <a:latin typeface="Arial" pitchFamily="34" charset="0"/>
                <a:cs typeface="Arial" pitchFamily="34" charset="0"/>
              </a:rPr>
              <a:t>1er. Taller para la reestructuración del Sistema Nacional de Enfermería. Secretaría de Salud, México, D.F. 1994</a:t>
            </a:r>
            <a:r>
              <a:rPr lang="es-MX" sz="2400" dirty="0" smtClean="0">
                <a:latin typeface="Arial" pitchFamily="34" charset="0"/>
                <a:cs typeface="Arial" pitchFamily="34" charset="0"/>
              </a:rPr>
              <a:t>.</a:t>
            </a:r>
          </a:p>
          <a:p>
            <a:pPr>
              <a:buFont typeface="Arial" pitchFamily="34" charset="0"/>
              <a:buChar char="•"/>
            </a:pPr>
            <a:r>
              <a:rPr lang="es-MX" sz="2400" dirty="0" smtClean="0">
                <a:latin typeface="Arial" pitchFamily="34" charset="0"/>
                <a:cs typeface="Arial" pitchFamily="34" charset="0"/>
              </a:rPr>
              <a:t>Acuerdo </a:t>
            </a:r>
            <a:r>
              <a:rPr lang="es-MX" sz="2400" dirty="0" smtClean="0">
                <a:latin typeface="Arial" pitchFamily="34" charset="0"/>
                <a:cs typeface="Arial" pitchFamily="34" charset="0"/>
              </a:rPr>
              <a:t>por el que se crea la Comisión Permanente de Enfermería. Diario Oficial de la Federación. 25 de enero de </a:t>
            </a:r>
            <a:r>
              <a:rPr lang="es-MX" sz="2400" dirty="0" smtClean="0">
                <a:latin typeface="Arial" pitchFamily="34" charset="0"/>
                <a:cs typeface="Arial" pitchFamily="34" charset="0"/>
              </a:rPr>
              <a:t>2007</a:t>
            </a:r>
            <a:r>
              <a:rPr lang="es-MX" sz="2400" dirty="0" smtClean="0">
                <a:latin typeface="Arial" pitchFamily="34" charset="0"/>
                <a:cs typeface="Arial" pitchFamily="34" charset="0"/>
              </a:rPr>
              <a:t>.</a:t>
            </a:r>
            <a:endParaRPr lang="es-MX" sz="2400" dirty="0" smtClean="0">
              <a:latin typeface="Arial" pitchFamily="34" charset="0"/>
              <a:cs typeface="Arial" pitchFamily="34" charset="0"/>
            </a:endParaRPr>
          </a:p>
          <a:p>
            <a:pPr>
              <a:buFont typeface="Arial" pitchFamily="34" charset="0"/>
              <a:buChar char="•"/>
            </a:pPr>
            <a:r>
              <a:rPr lang="es-MX" sz="2400" dirty="0" smtClean="0">
                <a:latin typeface="Arial" pitchFamily="34" charset="0"/>
                <a:cs typeface="Arial" pitchFamily="34" charset="0"/>
              </a:rPr>
              <a:t>Alfaro-</a:t>
            </a:r>
            <a:r>
              <a:rPr lang="es-MX" sz="2400" dirty="0" err="1" smtClean="0">
                <a:latin typeface="Arial" pitchFamily="34" charset="0"/>
                <a:cs typeface="Arial" pitchFamily="34" charset="0"/>
              </a:rPr>
              <a:t>Lefevre</a:t>
            </a:r>
            <a:r>
              <a:rPr lang="es-MX" sz="2400" dirty="0" smtClean="0">
                <a:latin typeface="Arial" pitchFamily="34" charset="0"/>
                <a:cs typeface="Arial" pitchFamily="34" charset="0"/>
              </a:rPr>
              <a:t>, Rosalinda. Aplicación del proceso de enfermería, guía práctica. Tercera edición. Madrid. Editorial </a:t>
            </a:r>
            <a:r>
              <a:rPr lang="es-MX" sz="2400" dirty="0" err="1" smtClean="0">
                <a:latin typeface="Arial" pitchFamily="34" charset="0"/>
                <a:cs typeface="Arial" pitchFamily="34" charset="0"/>
              </a:rPr>
              <a:t>Mosby</a:t>
            </a:r>
            <a:r>
              <a:rPr lang="es-MX" sz="2400" dirty="0" smtClean="0">
                <a:latin typeface="Arial" pitchFamily="34" charset="0"/>
                <a:cs typeface="Arial" pitchFamily="34" charset="0"/>
              </a:rPr>
              <a:t> / </a:t>
            </a:r>
            <a:r>
              <a:rPr lang="es-MX" sz="2400" dirty="0" err="1" smtClean="0">
                <a:latin typeface="Arial" pitchFamily="34" charset="0"/>
                <a:cs typeface="Arial" pitchFamily="34" charset="0"/>
              </a:rPr>
              <a:t>Doyma</a:t>
            </a:r>
            <a:r>
              <a:rPr lang="es-MX" sz="2400" dirty="0" smtClean="0">
                <a:latin typeface="Arial" pitchFamily="34" charset="0"/>
                <a:cs typeface="Arial" pitchFamily="34" charset="0"/>
              </a:rPr>
              <a:t>. 1996</a:t>
            </a:r>
            <a:r>
              <a:rPr lang="es-MX" sz="2400" dirty="0" smtClean="0">
                <a:latin typeface="Arial" pitchFamily="34" charset="0"/>
                <a:cs typeface="Arial" pitchFamily="34" charset="0"/>
              </a:rPr>
              <a:t>.</a:t>
            </a:r>
          </a:p>
          <a:p>
            <a:pPr>
              <a:buFont typeface="Arial" pitchFamily="34" charset="0"/>
              <a:buChar char="•"/>
            </a:pPr>
            <a:r>
              <a:rPr lang="es-MX" sz="2400" dirty="0" smtClean="0">
                <a:latin typeface="Arial" pitchFamily="34" charset="0"/>
                <a:cs typeface="Arial" pitchFamily="34" charset="0"/>
              </a:rPr>
              <a:t>Legislación </a:t>
            </a:r>
            <a:r>
              <a:rPr lang="es-MX" sz="2400" dirty="0" smtClean="0">
                <a:latin typeface="Arial" pitchFamily="34" charset="0"/>
                <a:cs typeface="Arial" pitchFamily="34" charset="0"/>
              </a:rPr>
              <a:t>Universitaria Normas Fundamentales. </a:t>
            </a:r>
            <a:r>
              <a:rPr lang="es-MX" sz="2400" dirty="0" err="1" smtClean="0">
                <a:latin typeface="Arial" pitchFamily="34" charset="0"/>
                <a:cs typeface="Arial" pitchFamily="34" charset="0"/>
              </a:rPr>
              <a:t>Mírico</a:t>
            </a:r>
            <a:r>
              <a:rPr lang="es-MX" sz="2400" dirty="0" smtClean="0">
                <a:latin typeface="Arial" pitchFamily="34" charset="0"/>
                <a:cs typeface="Arial" pitchFamily="34" charset="0"/>
              </a:rPr>
              <a:t>. UNAM. 1991.</a:t>
            </a:r>
            <a:endParaRPr lang="es-MX" sz="24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571612"/>
            <a:ext cx="8183880" cy="4143404"/>
          </a:xfrm>
        </p:spPr>
        <p:txBody>
          <a:bodyPr>
            <a:noAutofit/>
          </a:bodyPr>
          <a:lstStyle/>
          <a:p>
            <a:pPr algn="just">
              <a:buNone/>
            </a:pPr>
            <a:r>
              <a:rPr lang="es-MX" sz="2400" dirty="0" smtClean="0">
                <a:latin typeface="Arial" pitchFamily="34" charset="0"/>
                <a:cs typeface="Arial" pitchFamily="34" charset="0"/>
              </a:rPr>
              <a:t>La norma </a:t>
            </a:r>
            <a:r>
              <a:rPr lang="es-MX" sz="2400" dirty="0" smtClean="0">
                <a:latin typeface="Arial" pitchFamily="34" charset="0"/>
                <a:cs typeface="Arial" pitchFamily="34" charset="0"/>
              </a:rPr>
              <a:t>tiene como finalidad precisar atributos y responsabilidades que deberá cumplir el personal de enfermería, conforme a las disposiciones jurídicas aplicables.</a:t>
            </a:r>
          </a:p>
          <a:p>
            <a:pPr algn="just">
              <a:buNone/>
            </a:pPr>
            <a:r>
              <a:rPr lang="es-MX" sz="2400" dirty="0" smtClean="0">
                <a:latin typeface="Arial" pitchFamily="34" charset="0"/>
                <a:cs typeface="Arial" pitchFamily="34" charset="0"/>
              </a:rPr>
              <a:t>El nivel de responsabilidad que el personal de enfermería tiene en el esquema estructural de los establecimientos para la atención médica en los sectores público, social y privado.</a:t>
            </a:r>
            <a:endParaRPr lang="es-MX" sz="2400" dirty="0">
              <a:latin typeface="Arial" pitchFamily="34" charset="0"/>
              <a:cs typeface="Arial" pitchFamily="34" charset="0"/>
            </a:endParaRPr>
          </a:p>
        </p:txBody>
      </p:sp>
      <p:sp>
        <p:nvSpPr>
          <p:cNvPr id="4" name="3 CuadroTexto"/>
          <p:cNvSpPr txBox="1"/>
          <p:nvPr/>
        </p:nvSpPr>
        <p:spPr>
          <a:xfrm>
            <a:off x="2214546" y="428604"/>
            <a:ext cx="4857784" cy="584775"/>
          </a:xfrm>
          <a:prstGeom prst="rect">
            <a:avLst/>
          </a:prstGeom>
          <a:noFill/>
        </p:spPr>
        <p:txBody>
          <a:bodyPr wrap="square" rtlCol="0">
            <a:spAutoFit/>
          </a:bodyPr>
          <a:lstStyle/>
          <a:p>
            <a:pPr algn="ctr"/>
            <a:r>
              <a:rPr lang="es-MX" sz="3200" b="1" dirty="0" smtClean="0">
                <a:latin typeface="Arial" pitchFamily="34" charset="0"/>
                <a:cs typeface="Arial" pitchFamily="34" charset="0"/>
              </a:rPr>
              <a:t>INTRODUCCIÓN</a:t>
            </a:r>
            <a:endParaRPr lang="es-MX" sz="3200" b="1"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571612"/>
            <a:ext cx="8183880" cy="4143404"/>
          </a:xfrm>
        </p:spPr>
        <p:txBody>
          <a:bodyPr>
            <a:noAutofit/>
          </a:bodyPr>
          <a:lstStyle/>
          <a:p>
            <a:pPr algn="just">
              <a:buNone/>
            </a:pPr>
            <a:r>
              <a:rPr lang="es-MX" sz="2400" dirty="0" smtClean="0">
                <a:latin typeface="Arial" pitchFamily="34" charset="0"/>
                <a:cs typeface="Arial" pitchFamily="34" charset="0"/>
              </a:rPr>
              <a:t>Establecer las características y especificaciones mínimas para la prestación del servicio de enfermería en los establecimientos de atención médica del Sistema Nacional de Salud, así como para la prestación de dicho servicio que en forma independiente otorgan las personas físicas con base en su formación académica.</a:t>
            </a:r>
            <a:endParaRPr lang="es-MX" sz="2400" dirty="0">
              <a:latin typeface="Arial" pitchFamily="34" charset="0"/>
              <a:cs typeface="Arial" pitchFamily="34" charset="0"/>
            </a:endParaRPr>
          </a:p>
        </p:txBody>
      </p:sp>
      <p:sp>
        <p:nvSpPr>
          <p:cNvPr id="4" name="3 CuadroTexto"/>
          <p:cNvSpPr txBox="1"/>
          <p:nvPr/>
        </p:nvSpPr>
        <p:spPr>
          <a:xfrm>
            <a:off x="2143108" y="785794"/>
            <a:ext cx="4857784" cy="584775"/>
          </a:xfrm>
          <a:prstGeom prst="rect">
            <a:avLst/>
          </a:prstGeom>
          <a:noFill/>
        </p:spPr>
        <p:txBody>
          <a:bodyPr wrap="square" rtlCol="0">
            <a:spAutoFit/>
          </a:bodyPr>
          <a:lstStyle/>
          <a:p>
            <a:pPr algn="ctr"/>
            <a:r>
              <a:rPr lang="es-MX" sz="3200" b="1" dirty="0" smtClean="0">
                <a:latin typeface="Arial" pitchFamily="34" charset="0"/>
                <a:cs typeface="Arial" pitchFamily="34" charset="0"/>
              </a:rPr>
              <a:t>OBJETIVO</a:t>
            </a:r>
            <a:endParaRPr lang="es-MX" sz="3200" b="1" dirty="0">
              <a:latin typeface="Arial" pitchFamily="34" charset="0"/>
              <a:cs typeface="Arial" pitchFamily="34" charset="0"/>
            </a:endParaRPr>
          </a:p>
        </p:txBody>
      </p:sp>
      <p:pic>
        <p:nvPicPr>
          <p:cNvPr id="5" name="4 Imagen" descr="images (72).jpeg"/>
          <p:cNvPicPr>
            <a:picLocks noChangeAspect="1"/>
          </p:cNvPicPr>
          <p:nvPr/>
        </p:nvPicPr>
        <p:blipFill>
          <a:blip r:embed="rId2"/>
          <a:stretch>
            <a:fillRect/>
          </a:stretch>
        </p:blipFill>
        <p:spPr>
          <a:xfrm>
            <a:off x="3214678" y="3922070"/>
            <a:ext cx="3143272" cy="25565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571612"/>
            <a:ext cx="4000528" cy="4572032"/>
          </a:xfrm>
        </p:spPr>
        <p:txBody>
          <a:bodyPr>
            <a:noAutofit/>
          </a:bodyPr>
          <a:lstStyle/>
          <a:p>
            <a:pPr algn="just">
              <a:buNone/>
            </a:pPr>
            <a:r>
              <a:rPr lang="es-MX" sz="2400" dirty="0" smtClean="0">
                <a:latin typeface="Arial" pitchFamily="34" charset="0"/>
                <a:cs typeface="Arial" pitchFamily="34" charset="0"/>
              </a:rPr>
              <a:t>La norma es obligatoria en los establecimientos para la atención médica del Sistema Nacional de Salud en donde se presten servicios de enfermería, así como para las personas físicas que prestan dichos servicios en forma independiente.</a:t>
            </a:r>
            <a:endParaRPr lang="es-MX" sz="2400" dirty="0">
              <a:latin typeface="Arial" pitchFamily="34" charset="0"/>
              <a:cs typeface="Arial" pitchFamily="34" charset="0"/>
            </a:endParaRPr>
          </a:p>
        </p:txBody>
      </p:sp>
      <p:sp>
        <p:nvSpPr>
          <p:cNvPr id="4" name="3 CuadroTexto"/>
          <p:cNvSpPr txBox="1"/>
          <p:nvPr/>
        </p:nvSpPr>
        <p:spPr>
          <a:xfrm>
            <a:off x="2143108" y="785794"/>
            <a:ext cx="5429288" cy="584775"/>
          </a:xfrm>
          <a:prstGeom prst="rect">
            <a:avLst/>
          </a:prstGeom>
          <a:noFill/>
        </p:spPr>
        <p:txBody>
          <a:bodyPr wrap="square" rtlCol="0">
            <a:spAutoFit/>
          </a:bodyPr>
          <a:lstStyle/>
          <a:p>
            <a:r>
              <a:rPr lang="es-MX" sz="3200" b="1" dirty="0" smtClean="0">
                <a:latin typeface="Arial" pitchFamily="34" charset="0"/>
                <a:cs typeface="Arial" pitchFamily="34" charset="0"/>
              </a:rPr>
              <a:t>CAMPO DE APLICACIÓN</a:t>
            </a:r>
            <a:endParaRPr lang="es-MX" sz="3200" b="1" dirty="0">
              <a:latin typeface="Arial" pitchFamily="34" charset="0"/>
              <a:cs typeface="Arial" pitchFamily="34" charset="0"/>
            </a:endParaRPr>
          </a:p>
        </p:txBody>
      </p:sp>
      <p:pic>
        <p:nvPicPr>
          <p:cNvPr id="5" name="4 Imagen" descr="images (73).jpeg"/>
          <p:cNvPicPr>
            <a:picLocks noChangeAspect="1"/>
          </p:cNvPicPr>
          <p:nvPr/>
        </p:nvPicPr>
        <p:blipFill>
          <a:blip r:embed="rId2"/>
          <a:stretch>
            <a:fillRect/>
          </a:stretch>
        </p:blipFill>
        <p:spPr>
          <a:xfrm>
            <a:off x="4572000" y="1928802"/>
            <a:ext cx="4179123" cy="34290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images.jpg"/>
          <p:cNvPicPr>
            <a:picLocks noChangeAspect="1"/>
          </p:cNvPicPr>
          <p:nvPr/>
        </p:nvPicPr>
        <p:blipFill>
          <a:blip r:embed="rId2"/>
          <a:stretch>
            <a:fillRect/>
          </a:stretch>
        </p:blipFill>
        <p:spPr>
          <a:xfrm>
            <a:off x="5857884" y="3357562"/>
            <a:ext cx="2998069" cy="2786082"/>
          </a:xfrm>
          <a:prstGeom prst="rect">
            <a:avLst/>
          </a:prstGeom>
        </p:spPr>
      </p:pic>
      <p:sp>
        <p:nvSpPr>
          <p:cNvPr id="3" name="2 Marcador de contenido"/>
          <p:cNvSpPr>
            <a:spLocks noGrp="1"/>
          </p:cNvSpPr>
          <p:nvPr>
            <p:ph idx="1"/>
          </p:nvPr>
        </p:nvSpPr>
        <p:spPr>
          <a:xfrm>
            <a:off x="642910" y="1142984"/>
            <a:ext cx="5072098" cy="4429156"/>
          </a:xfrm>
        </p:spPr>
        <p:txBody>
          <a:bodyPr/>
          <a:lstStyle/>
          <a:p>
            <a:pPr algn="just">
              <a:buNone/>
            </a:pPr>
            <a:r>
              <a:rPr lang="es-MX" dirty="0" smtClean="0"/>
              <a:t>Enfermería: </a:t>
            </a:r>
            <a:r>
              <a:rPr lang="es-MX" sz="2400" dirty="0" smtClean="0">
                <a:latin typeface="Arial" pitchFamily="34" charset="0"/>
                <a:cs typeface="Arial" pitchFamily="34" charset="0"/>
              </a:rPr>
              <a:t>A la ciencia y arte humanístico dedicada al mantenimiento y promoción del bienestar de la salud de las personas, ha desarrollado una visión integral de la persona, familia y comunidad y una serie de conocimientos, principios, fundamentos, habilidades.</a:t>
            </a:r>
          </a:p>
          <a:p>
            <a:pPr>
              <a:buNone/>
            </a:pPr>
            <a:endParaRPr lang="es-MX" sz="2400" dirty="0">
              <a:latin typeface="Arial" pitchFamily="34" charset="0"/>
              <a:cs typeface="Arial" pitchFamily="34" charset="0"/>
            </a:endParaRPr>
          </a:p>
        </p:txBody>
      </p:sp>
      <p:sp>
        <p:nvSpPr>
          <p:cNvPr id="4" name="3 CuadroTexto"/>
          <p:cNvSpPr txBox="1"/>
          <p:nvPr/>
        </p:nvSpPr>
        <p:spPr>
          <a:xfrm>
            <a:off x="2428860" y="428604"/>
            <a:ext cx="4643470" cy="861774"/>
          </a:xfrm>
          <a:prstGeom prst="rect">
            <a:avLst/>
          </a:prstGeom>
          <a:noFill/>
        </p:spPr>
        <p:txBody>
          <a:bodyPr wrap="square" rtlCol="0">
            <a:spAutoFit/>
          </a:bodyPr>
          <a:lstStyle/>
          <a:p>
            <a:r>
              <a:rPr lang="es-MX" sz="3200" b="1" dirty="0" smtClean="0">
                <a:latin typeface="Arial" pitchFamily="34" charset="0"/>
                <a:cs typeface="Arial" pitchFamily="34" charset="0"/>
              </a:rPr>
              <a:t>DEFINICIONES</a:t>
            </a:r>
          </a:p>
          <a:p>
            <a:endParaRPr lang="es-MX"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183880" cy="1051560"/>
          </a:xfrm>
        </p:spPr>
        <p:txBody>
          <a:bodyPr>
            <a:normAutofit/>
          </a:bodyPr>
          <a:lstStyle/>
          <a:p>
            <a:pPr algn="ctr"/>
            <a:r>
              <a:rPr lang="es-MX" sz="3200" dirty="0" smtClean="0">
                <a:solidFill>
                  <a:schemeClr val="tx1"/>
                </a:solidFill>
                <a:effectLst/>
                <a:latin typeface="Arial" pitchFamily="34" charset="0"/>
                <a:cs typeface="Arial" pitchFamily="34" charset="0"/>
              </a:rPr>
              <a:t>INTERVENCIONES DE ENFERMERÍA</a:t>
            </a:r>
            <a:endParaRPr lang="es-MX" sz="3200" dirty="0">
              <a:solidFill>
                <a:schemeClr val="tx1"/>
              </a:solidFill>
              <a:effectLst/>
              <a:latin typeface="Arial" pitchFamily="34" charset="0"/>
              <a:cs typeface="Arial" pitchFamily="34" charset="0"/>
            </a:endParaRPr>
          </a:p>
        </p:txBody>
      </p:sp>
      <p:sp>
        <p:nvSpPr>
          <p:cNvPr id="3" name="2 Marcador de contenido"/>
          <p:cNvSpPr>
            <a:spLocks noGrp="1"/>
          </p:cNvSpPr>
          <p:nvPr>
            <p:ph idx="1"/>
          </p:nvPr>
        </p:nvSpPr>
        <p:spPr>
          <a:xfrm>
            <a:off x="357158" y="1214422"/>
            <a:ext cx="8429684" cy="3143272"/>
          </a:xfrm>
        </p:spPr>
        <p:txBody>
          <a:bodyPr>
            <a:normAutofit/>
          </a:bodyPr>
          <a:lstStyle/>
          <a:p>
            <a:pPr algn="just">
              <a:buNone/>
            </a:pPr>
            <a:r>
              <a:rPr lang="es-MX" dirty="0" smtClean="0"/>
              <a:t> </a:t>
            </a:r>
            <a:r>
              <a:rPr lang="es-MX" sz="2400" b="1" dirty="0" smtClean="0">
                <a:latin typeface="Arial" pitchFamily="34" charset="0"/>
                <a:cs typeface="Arial" pitchFamily="34" charset="0"/>
              </a:rPr>
              <a:t>Dependientes:</a:t>
            </a:r>
            <a:r>
              <a:rPr lang="es-MX" sz="2400" dirty="0" smtClean="0">
                <a:latin typeface="Arial" pitchFamily="34" charset="0"/>
                <a:cs typeface="Arial" pitchFamily="34" charset="0"/>
              </a:rPr>
              <a:t> actividades que realiza, por prescripción de otro profesional de la salud. (medico enfermera).</a:t>
            </a:r>
          </a:p>
          <a:p>
            <a:pPr algn="just">
              <a:buNone/>
            </a:pPr>
            <a:r>
              <a:rPr lang="es-MX" sz="2400" b="1" dirty="0" smtClean="0">
                <a:latin typeface="Arial" pitchFamily="34" charset="0"/>
                <a:cs typeface="Arial" pitchFamily="34" charset="0"/>
              </a:rPr>
              <a:t>Independientes: </a:t>
            </a:r>
            <a:r>
              <a:rPr lang="es-MX" sz="2400" dirty="0" smtClean="0">
                <a:latin typeface="Arial" pitchFamily="34" charset="0"/>
                <a:cs typeface="Arial" pitchFamily="34" charset="0"/>
              </a:rPr>
              <a:t>acciones para las cuales está legalmente autorizado a realizar de acuerdo a su formación académica.</a:t>
            </a:r>
          </a:p>
          <a:p>
            <a:pPr algn="just">
              <a:buNone/>
            </a:pPr>
            <a:r>
              <a:rPr lang="es-MX" sz="2400" b="1" dirty="0" smtClean="0">
                <a:latin typeface="Arial" pitchFamily="34" charset="0"/>
                <a:cs typeface="Arial" pitchFamily="34" charset="0"/>
              </a:rPr>
              <a:t>interdependientes: </a:t>
            </a:r>
            <a:r>
              <a:rPr lang="es-MX" sz="2400" dirty="0" smtClean="0">
                <a:latin typeface="Arial" pitchFamily="34" charset="0"/>
                <a:cs typeface="Arial" pitchFamily="34" charset="0"/>
              </a:rPr>
              <a:t>actividades que lleva a cabo junto a otros miembros del equipo de salud.</a:t>
            </a:r>
            <a:endParaRPr lang="es-MX" sz="2400" b="1" dirty="0">
              <a:latin typeface="Arial" pitchFamily="34" charset="0"/>
              <a:cs typeface="Arial" pitchFamily="34" charset="0"/>
            </a:endParaRPr>
          </a:p>
        </p:txBody>
      </p:sp>
      <p:pic>
        <p:nvPicPr>
          <p:cNvPr id="4" name="3 Imagen" descr="download.jpg"/>
          <p:cNvPicPr>
            <a:picLocks noChangeAspect="1"/>
          </p:cNvPicPr>
          <p:nvPr/>
        </p:nvPicPr>
        <p:blipFill>
          <a:blip r:embed="rId2"/>
          <a:stretch>
            <a:fillRect/>
          </a:stretch>
        </p:blipFill>
        <p:spPr>
          <a:xfrm>
            <a:off x="4337275" y="4071942"/>
            <a:ext cx="4328789" cy="24241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00100" y="428604"/>
            <a:ext cx="7143800" cy="1569660"/>
          </a:xfrm>
          <a:prstGeom prst="rect">
            <a:avLst/>
          </a:prstGeom>
          <a:noFill/>
        </p:spPr>
        <p:txBody>
          <a:bodyPr wrap="square" rtlCol="0">
            <a:spAutoFit/>
          </a:bodyPr>
          <a:lstStyle/>
          <a:p>
            <a:pPr algn="ctr"/>
            <a:r>
              <a:rPr lang="es-MX" sz="3200" b="1" dirty="0" smtClean="0">
                <a:latin typeface="Arial" pitchFamily="34" charset="0"/>
                <a:cs typeface="Arial" pitchFamily="34" charset="0"/>
              </a:rPr>
              <a:t>DEFINICIONES</a:t>
            </a:r>
          </a:p>
          <a:p>
            <a:pPr algn="just"/>
            <a:r>
              <a:rPr lang="es-MX" sz="3200" dirty="0" smtClean="0">
                <a:latin typeface="Arial" pitchFamily="34" charset="0"/>
                <a:cs typeface="Arial" pitchFamily="34" charset="0"/>
              </a:rPr>
              <a:t>Cuidados de enfermería</a:t>
            </a:r>
          </a:p>
          <a:p>
            <a:pPr algn="just"/>
            <a:r>
              <a:rPr lang="es-MX" sz="3200" dirty="0" smtClean="0"/>
              <a:t> </a:t>
            </a:r>
            <a:endParaRPr lang="es-MX" sz="3200" dirty="0">
              <a:latin typeface="Arial" pitchFamily="34" charset="0"/>
              <a:cs typeface="Arial" pitchFamily="34" charset="0"/>
            </a:endParaRPr>
          </a:p>
        </p:txBody>
      </p:sp>
      <p:graphicFrame>
        <p:nvGraphicFramePr>
          <p:cNvPr id="5" name="4 Diagrama"/>
          <p:cNvGraphicFramePr/>
          <p:nvPr/>
        </p:nvGraphicFramePr>
        <p:xfrm>
          <a:off x="357158" y="2000240"/>
          <a:ext cx="8358246" cy="4714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571480"/>
            <a:ext cx="8183880" cy="1357322"/>
          </a:xfrm>
        </p:spPr>
        <p:txBody>
          <a:bodyPr>
            <a:noAutofit/>
          </a:bodyPr>
          <a:lstStyle/>
          <a:p>
            <a:pPr algn="just"/>
            <a:r>
              <a:rPr lang="es-MX" sz="3200" dirty="0" smtClean="0">
                <a:solidFill>
                  <a:schemeClr val="tx1"/>
                </a:solidFill>
                <a:effectLst/>
                <a:latin typeface="Arial" pitchFamily="34" charset="0"/>
                <a:cs typeface="Arial" pitchFamily="34" charset="0"/>
              </a:rPr>
              <a:t>PRESTACIÓN DEL SERVICIO DE </a:t>
            </a:r>
            <a:r>
              <a:rPr lang="es-MX" sz="3200" dirty="0" smtClean="0">
                <a:solidFill>
                  <a:schemeClr val="tx1"/>
                </a:solidFill>
                <a:effectLst/>
                <a:latin typeface="Arial" pitchFamily="34" charset="0"/>
                <a:cs typeface="Arial" pitchFamily="34" charset="0"/>
              </a:rPr>
              <a:t>ENFERMERÍA (ASPECTOS GENERALES)</a:t>
            </a:r>
            <a:r>
              <a:rPr lang="es-MX" sz="3200" dirty="0" smtClean="0">
                <a:solidFill>
                  <a:schemeClr val="tx1"/>
                </a:solidFill>
                <a:effectLst/>
                <a:latin typeface="Arial" pitchFamily="34" charset="0"/>
                <a:cs typeface="Arial" pitchFamily="34" charset="0"/>
              </a:rPr>
              <a:t/>
            </a:r>
            <a:br>
              <a:rPr lang="es-MX" sz="3200" dirty="0" smtClean="0">
                <a:solidFill>
                  <a:schemeClr val="tx1"/>
                </a:solidFill>
                <a:effectLst/>
                <a:latin typeface="Arial" pitchFamily="34" charset="0"/>
                <a:cs typeface="Arial" pitchFamily="34" charset="0"/>
              </a:rPr>
            </a:br>
            <a:endParaRPr lang="es-MX" sz="3200" b="0" dirty="0">
              <a:solidFill>
                <a:schemeClr val="tx1"/>
              </a:solidFill>
              <a:effectLst/>
              <a:latin typeface="Arial" pitchFamily="34" charset="0"/>
              <a:cs typeface="Arial" pitchFamily="34" charset="0"/>
            </a:endParaRPr>
          </a:p>
        </p:txBody>
      </p:sp>
      <p:sp>
        <p:nvSpPr>
          <p:cNvPr id="6" name="5 CuadroTexto"/>
          <p:cNvSpPr txBox="1"/>
          <p:nvPr/>
        </p:nvSpPr>
        <p:spPr>
          <a:xfrm>
            <a:off x="428596" y="1714488"/>
            <a:ext cx="5572164" cy="4524315"/>
          </a:xfrm>
          <a:prstGeom prst="rect">
            <a:avLst/>
          </a:prstGeom>
          <a:noFill/>
        </p:spPr>
        <p:txBody>
          <a:bodyPr wrap="square" rtlCol="0">
            <a:spAutoFit/>
          </a:bodyPr>
          <a:lstStyle/>
          <a:p>
            <a:pPr>
              <a:buFont typeface="Wingdings" pitchFamily="2" charset="2"/>
              <a:buChar char="v"/>
            </a:pPr>
            <a:r>
              <a:rPr lang="es-MX" sz="2400" dirty="0" smtClean="0">
                <a:latin typeface="Arial" pitchFamily="34" charset="0"/>
                <a:cs typeface="Arial" pitchFamily="34" charset="0"/>
              </a:rPr>
              <a:t>Preparación académica y el grado de responsabilidad para la toma de decisiones.</a:t>
            </a:r>
          </a:p>
          <a:p>
            <a:pPr>
              <a:buFont typeface="Wingdings" pitchFamily="2" charset="2"/>
              <a:buChar char="v"/>
            </a:pPr>
            <a:endParaRPr lang="es-MX" sz="2400" dirty="0" smtClean="0">
              <a:latin typeface="Arial" pitchFamily="34" charset="0"/>
              <a:cs typeface="Arial" pitchFamily="34" charset="0"/>
            </a:endParaRPr>
          </a:p>
          <a:p>
            <a:pPr>
              <a:buFont typeface="Wingdings" pitchFamily="2" charset="2"/>
              <a:buChar char="v"/>
            </a:pPr>
            <a:r>
              <a:rPr lang="es-MX" sz="2400" dirty="0" smtClean="0">
                <a:latin typeface="Arial" pitchFamily="34" charset="0"/>
                <a:cs typeface="Arial" pitchFamily="34" charset="0"/>
              </a:rPr>
              <a:t>se reconocerán los estudios de formación en enfermería de las instituciones pertenecientes al sistema educativo nacional.</a:t>
            </a:r>
          </a:p>
          <a:p>
            <a:pPr>
              <a:buFont typeface="Wingdings" pitchFamily="2" charset="2"/>
              <a:buChar char="v"/>
            </a:pPr>
            <a:endParaRPr lang="es-MX" sz="2400" dirty="0" smtClean="0">
              <a:latin typeface="Arial" pitchFamily="34" charset="0"/>
              <a:cs typeface="Arial" pitchFamily="34" charset="0"/>
            </a:endParaRPr>
          </a:p>
          <a:p>
            <a:pPr>
              <a:buFont typeface="Wingdings" pitchFamily="2" charset="2"/>
              <a:buChar char="v"/>
            </a:pPr>
            <a:r>
              <a:rPr lang="es-MX" sz="2400" dirty="0" smtClean="0">
                <a:latin typeface="Arial" pitchFamily="34" charset="0"/>
                <a:cs typeface="Arial" pitchFamily="34" charset="0"/>
              </a:rPr>
              <a:t>El personal de enfermería cuente con la certificación profesional vigente. </a:t>
            </a:r>
          </a:p>
          <a:p>
            <a:pPr>
              <a:buFont typeface="Wingdings" pitchFamily="2" charset="2"/>
              <a:buChar char="v"/>
            </a:pPr>
            <a:endParaRPr lang="es-MX" sz="2400" dirty="0">
              <a:latin typeface="Arial" pitchFamily="34" charset="0"/>
              <a:cs typeface="Arial" pitchFamily="34" charset="0"/>
            </a:endParaRPr>
          </a:p>
        </p:txBody>
      </p:sp>
      <p:pic>
        <p:nvPicPr>
          <p:cNvPr id="4" name="3 Imagen" descr="unnamed.jpg"/>
          <p:cNvPicPr>
            <a:picLocks noChangeAspect="1"/>
          </p:cNvPicPr>
          <p:nvPr/>
        </p:nvPicPr>
        <p:blipFill>
          <a:blip r:embed="rId2"/>
          <a:srcRect l="28906" t="12500" r="31250" b="15625"/>
          <a:stretch>
            <a:fillRect/>
          </a:stretch>
        </p:blipFill>
        <p:spPr>
          <a:xfrm>
            <a:off x="6215074" y="2500306"/>
            <a:ext cx="2481694" cy="33575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2920" y="530352"/>
            <a:ext cx="4712022" cy="5327540"/>
          </a:xfrm>
        </p:spPr>
        <p:txBody>
          <a:bodyPr>
            <a:normAutofit lnSpcReduction="10000"/>
          </a:bodyPr>
          <a:lstStyle/>
          <a:p>
            <a:pPr algn="just">
              <a:buFont typeface="Wingdings" pitchFamily="2" charset="2"/>
              <a:buChar char="v"/>
            </a:pPr>
            <a:r>
              <a:rPr lang="es-MX" sz="2400" dirty="0" smtClean="0">
                <a:latin typeface="Arial" pitchFamily="34" charset="0"/>
                <a:cs typeface="Arial" pitchFamily="34" charset="0"/>
              </a:rPr>
              <a:t>Dar la inducción al puesto a todo el personal de nuevo </a:t>
            </a:r>
            <a:r>
              <a:rPr lang="es-MX" sz="2400" dirty="0" smtClean="0">
                <a:latin typeface="Arial" pitchFamily="34" charset="0"/>
                <a:cs typeface="Arial" pitchFamily="34" charset="0"/>
              </a:rPr>
              <a:t>ingreso.</a:t>
            </a:r>
            <a:endParaRPr lang="es-MX" sz="2400" dirty="0" smtClean="0">
              <a:latin typeface="Arial" pitchFamily="34" charset="0"/>
              <a:cs typeface="Arial" pitchFamily="34" charset="0"/>
            </a:endParaRPr>
          </a:p>
          <a:p>
            <a:pPr algn="just">
              <a:buFont typeface="Wingdings" pitchFamily="2" charset="2"/>
              <a:buChar char="v"/>
            </a:pPr>
            <a:endParaRPr lang="es-MX" sz="2400" dirty="0" smtClean="0">
              <a:latin typeface="Arial" pitchFamily="34" charset="0"/>
              <a:cs typeface="Arial" pitchFamily="34" charset="0"/>
            </a:endParaRPr>
          </a:p>
          <a:p>
            <a:pPr algn="just">
              <a:buFont typeface="Wingdings" pitchFamily="2" charset="2"/>
              <a:buChar char="v"/>
            </a:pPr>
            <a:r>
              <a:rPr lang="es-MX" sz="2400" dirty="0" smtClean="0">
                <a:latin typeface="Arial" pitchFamily="34" charset="0"/>
                <a:cs typeface="Arial" pitchFamily="34" charset="0"/>
              </a:rPr>
              <a:t> Evitar emplear al personal de enfermería en funciones fuera de sus competencias y capacidades.</a:t>
            </a:r>
          </a:p>
          <a:p>
            <a:pPr algn="just">
              <a:buFont typeface="Wingdings" pitchFamily="2" charset="2"/>
              <a:buChar char="v"/>
            </a:pPr>
            <a:endParaRPr lang="es-MX" sz="2400" dirty="0" smtClean="0">
              <a:latin typeface="Arial" pitchFamily="34" charset="0"/>
              <a:cs typeface="Arial" pitchFamily="34" charset="0"/>
            </a:endParaRPr>
          </a:p>
          <a:p>
            <a:pPr algn="just">
              <a:buFont typeface="Wingdings" pitchFamily="2" charset="2"/>
              <a:buChar char="v"/>
            </a:pPr>
            <a:r>
              <a:rPr lang="es-MX" sz="2400" dirty="0" smtClean="0">
                <a:latin typeface="Arial" pitchFamily="34" charset="0"/>
                <a:cs typeface="Arial" pitchFamily="34" charset="0"/>
              </a:rPr>
              <a:t>Si los estudios se realizaron en el extranjero, deberán contar con el documento de revalidación por la autoridad competente.</a:t>
            </a:r>
          </a:p>
        </p:txBody>
      </p:sp>
      <p:pic>
        <p:nvPicPr>
          <p:cNvPr id="4" name="3 Imagen" descr="images (74).jpeg"/>
          <p:cNvPicPr>
            <a:picLocks noChangeAspect="1"/>
          </p:cNvPicPr>
          <p:nvPr/>
        </p:nvPicPr>
        <p:blipFill>
          <a:blip r:embed="rId2"/>
          <a:srcRect r="26991"/>
          <a:stretch>
            <a:fillRect/>
          </a:stretch>
        </p:blipFill>
        <p:spPr>
          <a:xfrm>
            <a:off x="5214942" y="500042"/>
            <a:ext cx="3520559" cy="385765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227</TotalTime>
  <Words>767</Words>
  <PresentationFormat>Presentación en pantalla (4:3)</PresentationFormat>
  <Paragraphs>57</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Aspecto</vt:lpstr>
      <vt:lpstr>Diapositiva 1</vt:lpstr>
      <vt:lpstr>Diapositiva 2</vt:lpstr>
      <vt:lpstr>Diapositiva 3</vt:lpstr>
      <vt:lpstr>Diapositiva 4</vt:lpstr>
      <vt:lpstr>Diapositiva 5</vt:lpstr>
      <vt:lpstr>INTERVENCIONES DE ENFERMERÍA</vt:lpstr>
      <vt:lpstr>Diapositiva 7</vt:lpstr>
      <vt:lpstr>PRESTACIÓN DEL SERVICIO DE ENFERMERÍA (ASPECTOS GENERALES) </vt:lpstr>
      <vt:lpstr>Diapositiva 9</vt:lpstr>
      <vt:lpstr>PERSONAL DE ENFERMERÍA ESTÁ OBLIGADO </vt:lpstr>
      <vt:lpstr>PRESTACIÓN DE SERVICIOS DE ENFERMERÍA (ASPECTOS PARTICULARES)</vt:lpstr>
      <vt:lpstr>Diapositiva 12</vt:lpstr>
      <vt:lpstr>Diapositiva 13</vt:lpstr>
      <vt:lpstr>Diapositiva 14</vt:lpstr>
      <vt:lpstr>                   BIBLIOGRAFÍA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NOM-019-SSA3-2013, PARA LA PRÁCTICA DE ENFERMERÍA EN EL SISTEMA NACIONAL DE SALUD</dc:title>
  <dc:creator>ADRIAN HERNANDEZ HERNANDEZ</dc:creator>
  <cp:lastModifiedBy>ahernandezhernand</cp:lastModifiedBy>
  <cp:revision>46</cp:revision>
  <dcterms:created xsi:type="dcterms:W3CDTF">2020-03-21T14:54:19Z</dcterms:created>
  <dcterms:modified xsi:type="dcterms:W3CDTF">2020-03-21T19:00:03Z</dcterms:modified>
</cp:coreProperties>
</file>