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380" autoAdjust="0"/>
    <p:restoredTop sz="94660"/>
  </p:normalViewPr>
  <p:slideViewPr>
    <p:cSldViewPr>
      <p:cViewPr varScale="1">
        <p:scale>
          <a:sx n="65" d="100"/>
          <a:sy n="65" d="100"/>
        </p:scale>
        <p:origin x="-107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2A74-6200-4D17-95A2-B5C64C29C03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MX"/>
        </a:p>
      </dgm:t>
    </dgm:pt>
    <dgm:pt modelId="{4D7969BD-1CB6-4767-89E6-938845E6E8A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Alta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6E704350-996E-4D7F-94A9-97F2562FB812}" type="parTrans" cxnId="{DD6034B0-69F2-405D-B80D-FB03C78172E9}">
      <dgm:prSet/>
      <dgm:spPr/>
      <dgm:t>
        <a:bodyPr/>
        <a:lstStyle/>
        <a:p>
          <a:endParaRPr lang="es-MX"/>
        </a:p>
      </dgm:t>
    </dgm:pt>
    <dgm:pt modelId="{755980BC-0E89-4CEC-84F0-15C57D62792C}" type="sibTrans" cxnId="{DD6034B0-69F2-405D-B80D-FB03C78172E9}">
      <dgm:prSet/>
      <dgm:spPr/>
      <dgm:t>
        <a:bodyPr/>
        <a:lstStyle/>
        <a:p>
          <a:endParaRPr lang="es-MX"/>
        </a:p>
      </dgm:t>
    </dgm:pt>
    <dgm:pt modelId="{1B57F7B8-1ABE-422D-8921-C2DF79EAE49B}">
      <dgm:prSet phldrT="[Texto]" custT="1"/>
      <dgm:spPr/>
      <dgm:t>
        <a:bodyPr/>
        <a:lstStyle/>
        <a:p>
          <a:pPr algn="just"/>
          <a:r>
            <a:rPr lang="es-MX" sz="2400" dirty="0" smtClean="0">
              <a:latin typeface="Arial" pitchFamily="34" charset="0"/>
              <a:cs typeface="Arial" pitchFamily="34" charset="0"/>
            </a:rPr>
            <a:t>Atención especializada, cuidado individualizado, equipos biomédicos avanzados  y personal especializado. </a:t>
          </a:r>
          <a:endParaRPr lang="es-MX" sz="2400" dirty="0">
            <a:latin typeface="Arial" pitchFamily="34" charset="0"/>
            <a:cs typeface="Arial" pitchFamily="34" charset="0"/>
          </a:endParaRPr>
        </a:p>
      </dgm:t>
    </dgm:pt>
    <dgm:pt modelId="{0606751F-9D1F-4652-9A34-4B8C409D3B29}" type="parTrans" cxnId="{AE196831-A4BC-4C38-9397-CAE1DE536C74}">
      <dgm:prSet/>
      <dgm:spPr/>
      <dgm:t>
        <a:bodyPr/>
        <a:lstStyle/>
        <a:p>
          <a:endParaRPr lang="es-MX"/>
        </a:p>
      </dgm:t>
    </dgm:pt>
    <dgm:pt modelId="{AB1FABD8-0B85-48D2-89F3-52E476FA8B8B}" type="sibTrans" cxnId="{AE196831-A4BC-4C38-9397-CAE1DE536C74}">
      <dgm:prSet/>
      <dgm:spPr/>
      <dgm:t>
        <a:bodyPr/>
        <a:lstStyle/>
        <a:p>
          <a:endParaRPr lang="es-MX"/>
        </a:p>
      </dgm:t>
    </dgm:pt>
    <dgm:pt modelId="{8360D753-424F-484C-976A-BE772E77B37A}">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Mediana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4B284A8-0425-472B-9F0F-10BF0CFB417F}" type="parTrans" cxnId="{2BFDD9FA-766E-44C1-9CBD-A0AEF2988321}">
      <dgm:prSet/>
      <dgm:spPr/>
      <dgm:t>
        <a:bodyPr/>
        <a:lstStyle/>
        <a:p>
          <a:endParaRPr lang="es-MX"/>
        </a:p>
      </dgm:t>
    </dgm:pt>
    <dgm:pt modelId="{60350CDA-9E74-4E29-B754-1AADD49711E0}" type="sibTrans" cxnId="{2BFDD9FA-766E-44C1-9CBD-A0AEF2988321}">
      <dgm:prSet/>
      <dgm:spPr/>
      <dgm:t>
        <a:bodyPr/>
        <a:lstStyle/>
        <a:p>
          <a:endParaRPr lang="es-MX"/>
        </a:p>
      </dgm:t>
    </dgm:pt>
    <dgm:pt modelId="{ADF5A5C8-32C9-49FB-9D98-2C896F64F1C4}">
      <dgm:prSet phldrT="[Texto]" custT="1"/>
      <dgm:spPr/>
      <dgm:t>
        <a:bodyPr/>
        <a:lstStyle/>
        <a:p>
          <a:pPr algn="just"/>
          <a:r>
            <a:rPr lang="es-MX" sz="2400" dirty="0" smtClean="0">
              <a:latin typeface="Arial" pitchFamily="34" charset="0"/>
              <a:cs typeface="Arial" pitchFamily="34" charset="0"/>
            </a:rPr>
            <a:t>Proceso mórbido que no requiere alta tecnología, los cuidados se relacionan con el grado de dependencia de las personas </a:t>
          </a:r>
          <a:endParaRPr lang="es-MX" sz="2400" dirty="0">
            <a:latin typeface="Arial" pitchFamily="34" charset="0"/>
            <a:cs typeface="Arial" pitchFamily="34" charset="0"/>
          </a:endParaRPr>
        </a:p>
      </dgm:t>
    </dgm:pt>
    <dgm:pt modelId="{B95A1ADA-48E7-4839-84DA-C4CCD59251DB}" type="parTrans" cxnId="{44738AD1-37E0-4CFD-8C9F-25F33E60728C}">
      <dgm:prSet/>
      <dgm:spPr/>
      <dgm:t>
        <a:bodyPr/>
        <a:lstStyle/>
        <a:p>
          <a:endParaRPr lang="es-MX"/>
        </a:p>
      </dgm:t>
    </dgm:pt>
    <dgm:pt modelId="{55DA6C36-953B-46F7-A542-9ACBF0459498}" type="sibTrans" cxnId="{44738AD1-37E0-4CFD-8C9F-25F33E60728C}">
      <dgm:prSet/>
      <dgm:spPr/>
      <dgm:t>
        <a:bodyPr/>
        <a:lstStyle/>
        <a:p>
          <a:endParaRPr lang="es-MX"/>
        </a:p>
      </dgm:t>
    </dgm:pt>
    <dgm:pt modelId="{1E11D0DA-8B5D-416E-84B7-08FBD833311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Baja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0CBF7E4-3B01-4622-B234-400F22CA0E5F}" type="parTrans" cxnId="{2CC7CF73-0425-4575-B76B-AEA0A05621FE}">
      <dgm:prSet/>
      <dgm:spPr/>
      <dgm:t>
        <a:bodyPr/>
        <a:lstStyle/>
        <a:p>
          <a:endParaRPr lang="es-MX"/>
        </a:p>
      </dgm:t>
    </dgm:pt>
    <dgm:pt modelId="{D1B9C81A-2F20-4A74-B948-DF887AF1DFD8}" type="sibTrans" cxnId="{2CC7CF73-0425-4575-B76B-AEA0A05621FE}">
      <dgm:prSet/>
      <dgm:spPr/>
      <dgm:t>
        <a:bodyPr/>
        <a:lstStyle/>
        <a:p>
          <a:endParaRPr lang="es-MX"/>
        </a:p>
      </dgm:t>
    </dgm:pt>
    <dgm:pt modelId="{5CC0CE08-05A7-4673-B6A5-2E2D96552B80}">
      <dgm:prSet phldrT="[Texto]" custT="1"/>
      <dgm:spPr/>
      <dgm:t>
        <a:bodyPr/>
        <a:lstStyle/>
        <a:p>
          <a:r>
            <a:rPr lang="es-MX" sz="2400" dirty="0" smtClean="0">
              <a:latin typeface="Arial" pitchFamily="34" charset="0"/>
              <a:cs typeface="Arial" pitchFamily="34" charset="0"/>
            </a:rPr>
            <a:t>Mínimo riesgo vital o en recuperación de un proceso mórbido, satisfacer necesidades básicas de salud y de  la vida cotidiana.  </a:t>
          </a:r>
          <a:endParaRPr lang="es-MX" sz="2400" dirty="0">
            <a:latin typeface="Arial" pitchFamily="34" charset="0"/>
            <a:cs typeface="Arial" pitchFamily="34" charset="0"/>
          </a:endParaRPr>
        </a:p>
      </dgm:t>
    </dgm:pt>
    <dgm:pt modelId="{5FFEA505-8F4A-4F2C-A97E-63994BC60779}" type="parTrans" cxnId="{0CF7D777-C8A2-48FA-990C-4BD3D1E2134A}">
      <dgm:prSet/>
      <dgm:spPr/>
      <dgm:t>
        <a:bodyPr/>
        <a:lstStyle/>
        <a:p>
          <a:endParaRPr lang="es-MX"/>
        </a:p>
      </dgm:t>
    </dgm:pt>
    <dgm:pt modelId="{ED10DD79-ED5D-46C2-93B7-E543C99FAB46}" type="sibTrans" cxnId="{0CF7D777-C8A2-48FA-990C-4BD3D1E2134A}">
      <dgm:prSet/>
      <dgm:spPr/>
      <dgm:t>
        <a:bodyPr/>
        <a:lstStyle/>
        <a:p>
          <a:endParaRPr lang="es-MX"/>
        </a:p>
      </dgm:t>
    </dgm:pt>
    <dgm:pt modelId="{D4AA9E63-7C1A-4440-B0CB-2D1E30F6D3BC}" type="pres">
      <dgm:prSet presAssocID="{0C902A74-6200-4D17-95A2-B5C64C29C036}" presName="linearFlow" presStyleCnt="0">
        <dgm:presLayoutVars>
          <dgm:dir/>
          <dgm:animLvl val="lvl"/>
          <dgm:resizeHandles val="exact"/>
        </dgm:presLayoutVars>
      </dgm:prSet>
      <dgm:spPr/>
      <dgm:t>
        <a:bodyPr/>
        <a:lstStyle/>
        <a:p>
          <a:endParaRPr lang="es-MX"/>
        </a:p>
      </dgm:t>
    </dgm:pt>
    <dgm:pt modelId="{BD23F00C-99B3-4409-ABE1-924D0A4C16FD}" type="pres">
      <dgm:prSet presAssocID="{4D7969BD-1CB6-4767-89E6-938845E6E8A1}" presName="composite" presStyleCnt="0"/>
      <dgm:spPr/>
    </dgm:pt>
    <dgm:pt modelId="{442210AF-4557-4017-9B36-390BBE86FEB3}" type="pres">
      <dgm:prSet presAssocID="{4D7969BD-1CB6-4767-89E6-938845E6E8A1}" presName="parentText" presStyleLbl="alignNode1" presStyleIdx="0" presStyleCnt="3" custScaleX="121962">
        <dgm:presLayoutVars>
          <dgm:chMax val="1"/>
          <dgm:bulletEnabled val="1"/>
        </dgm:presLayoutVars>
      </dgm:prSet>
      <dgm:spPr/>
      <dgm:t>
        <a:bodyPr/>
        <a:lstStyle/>
        <a:p>
          <a:endParaRPr lang="es-MX"/>
        </a:p>
      </dgm:t>
    </dgm:pt>
    <dgm:pt modelId="{1CC02B94-CA95-46B7-91EF-CFD1B6099432}" type="pres">
      <dgm:prSet presAssocID="{4D7969BD-1CB6-4767-89E6-938845E6E8A1}" presName="descendantText" presStyleLbl="alignAcc1" presStyleIdx="0" presStyleCnt="3" custScaleX="89836" custScaleY="100000" custLinFactNeighborX="44" custLinFactNeighborY="-385">
        <dgm:presLayoutVars>
          <dgm:bulletEnabled val="1"/>
        </dgm:presLayoutVars>
      </dgm:prSet>
      <dgm:spPr/>
      <dgm:t>
        <a:bodyPr/>
        <a:lstStyle/>
        <a:p>
          <a:endParaRPr lang="es-MX"/>
        </a:p>
      </dgm:t>
    </dgm:pt>
    <dgm:pt modelId="{95B9A052-750E-4FC2-ADD8-8C2A241F06CD}" type="pres">
      <dgm:prSet presAssocID="{755980BC-0E89-4CEC-84F0-15C57D62792C}" presName="sp" presStyleCnt="0"/>
      <dgm:spPr/>
    </dgm:pt>
    <dgm:pt modelId="{AF1A9068-B6EA-437C-BEA5-81A7072BB740}" type="pres">
      <dgm:prSet presAssocID="{8360D753-424F-484C-976A-BE772E77B37A}" presName="composite" presStyleCnt="0"/>
      <dgm:spPr/>
    </dgm:pt>
    <dgm:pt modelId="{9A2940A3-4AC5-405A-A12E-923DEDECC83D}" type="pres">
      <dgm:prSet presAssocID="{8360D753-424F-484C-976A-BE772E77B37A}" presName="parentText" presStyleLbl="alignNode1" presStyleIdx="1" presStyleCnt="3" custScaleX="118397">
        <dgm:presLayoutVars>
          <dgm:chMax val="1"/>
          <dgm:bulletEnabled val="1"/>
        </dgm:presLayoutVars>
      </dgm:prSet>
      <dgm:spPr/>
      <dgm:t>
        <a:bodyPr/>
        <a:lstStyle/>
        <a:p>
          <a:endParaRPr lang="es-MX"/>
        </a:p>
      </dgm:t>
    </dgm:pt>
    <dgm:pt modelId="{DBFD65FD-1D7F-42E7-9EB1-B2997E308A09}" type="pres">
      <dgm:prSet presAssocID="{8360D753-424F-484C-976A-BE772E77B37A}" presName="descendantText" presStyleLbl="alignAcc1" presStyleIdx="1" presStyleCnt="3" custScaleX="91415" custScaleY="100000">
        <dgm:presLayoutVars>
          <dgm:bulletEnabled val="1"/>
        </dgm:presLayoutVars>
      </dgm:prSet>
      <dgm:spPr/>
      <dgm:t>
        <a:bodyPr/>
        <a:lstStyle/>
        <a:p>
          <a:endParaRPr lang="es-MX"/>
        </a:p>
      </dgm:t>
    </dgm:pt>
    <dgm:pt modelId="{6D4E4028-F6F6-4B11-861F-8C31B0A33F20}" type="pres">
      <dgm:prSet presAssocID="{60350CDA-9E74-4E29-B754-1AADD49711E0}" presName="sp" presStyleCnt="0"/>
      <dgm:spPr/>
    </dgm:pt>
    <dgm:pt modelId="{E8A6D4E6-CB52-4C1E-B347-875A6CA741A8}" type="pres">
      <dgm:prSet presAssocID="{1E11D0DA-8B5D-416E-84B7-08FBD8333111}" presName="composite" presStyleCnt="0"/>
      <dgm:spPr/>
    </dgm:pt>
    <dgm:pt modelId="{7CFC2B3C-F957-44F5-B201-71ADA06EE092}" type="pres">
      <dgm:prSet presAssocID="{1E11D0DA-8B5D-416E-84B7-08FBD8333111}" presName="parentText" presStyleLbl="alignNode1" presStyleIdx="2" presStyleCnt="3" custScaleX="120864">
        <dgm:presLayoutVars>
          <dgm:chMax val="1"/>
          <dgm:bulletEnabled val="1"/>
        </dgm:presLayoutVars>
      </dgm:prSet>
      <dgm:spPr/>
      <dgm:t>
        <a:bodyPr/>
        <a:lstStyle/>
        <a:p>
          <a:endParaRPr lang="es-MX"/>
        </a:p>
      </dgm:t>
    </dgm:pt>
    <dgm:pt modelId="{DCA53853-674D-4902-99F2-2CFF106C59F3}" type="pres">
      <dgm:prSet presAssocID="{1E11D0DA-8B5D-416E-84B7-08FBD8333111}" presName="descendantText" presStyleLbl="alignAcc1" presStyleIdx="2" presStyleCnt="3" custScaleX="91296">
        <dgm:presLayoutVars>
          <dgm:bulletEnabled val="1"/>
        </dgm:presLayoutVars>
      </dgm:prSet>
      <dgm:spPr/>
      <dgm:t>
        <a:bodyPr/>
        <a:lstStyle/>
        <a:p>
          <a:endParaRPr lang="es-MX"/>
        </a:p>
      </dgm:t>
    </dgm:pt>
  </dgm:ptLst>
  <dgm:cxnLst>
    <dgm:cxn modelId="{4CFB2FDE-DF41-4E72-A789-38A682F417AD}" type="presOf" srcId="{1E11D0DA-8B5D-416E-84B7-08FBD8333111}" destId="{7CFC2B3C-F957-44F5-B201-71ADA06EE092}" srcOrd="0" destOrd="0" presId="urn:microsoft.com/office/officeart/2005/8/layout/chevron2"/>
    <dgm:cxn modelId="{402F9871-97D9-4463-B3DF-56CDA6A1F1A8}" type="presOf" srcId="{8360D753-424F-484C-976A-BE772E77B37A}" destId="{9A2940A3-4AC5-405A-A12E-923DEDECC83D}" srcOrd="0" destOrd="0" presId="urn:microsoft.com/office/officeart/2005/8/layout/chevron2"/>
    <dgm:cxn modelId="{73572A41-96C2-4142-8B42-EC879A119ED7}" type="presOf" srcId="{1B57F7B8-1ABE-422D-8921-C2DF79EAE49B}" destId="{1CC02B94-CA95-46B7-91EF-CFD1B6099432}" srcOrd="0" destOrd="0" presId="urn:microsoft.com/office/officeart/2005/8/layout/chevron2"/>
    <dgm:cxn modelId="{380A3066-D848-4D9B-9A1A-4F0136CF065A}" type="presOf" srcId="{0C902A74-6200-4D17-95A2-B5C64C29C036}" destId="{D4AA9E63-7C1A-4440-B0CB-2D1E30F6D3BC}" srcOrd="0" destOrd="0" presId="urn:microsoft.com/office/officeart/2005/8/layout/chevron2"/>
    <dgm:cxn modelId="{DD6034B0-69F2-405D-B80D-FB03C78172E9}" srcId="{0C902A74-6200-4D17-95A2-B5C64C29C036}" destId="{4D7969BD-1CB6-4767-89E6-938845E6E8A1}" srcOrd="0" destOrd="0" parTransId="{6E704350-996E-4D7F-94A9-97F2562FB812}" sibTransId="{755980BC-0E89-4CEC-84F0-15C57D62792C}"/>
    <dgm:cxn modelId="{2CC7CF73-0425-4575-B76B-AEA0A05621FE}" srcId="{0C902A74-6200-4D17-95A2-B5C64C29C036}" destId="{1E11D0DA-8B5D-416E-84B7-08FBD8333111}" srcOrd="2" destOrd="0" parTransId="{A0CBF7E4-3B01-4622-B234-400F22CA0E5F}" sibTransId="{D1B9C81A-2F20-4A74-B948-DF887AF1DFD8}"/>
    <dgm:cxn modelId="{1BF62F96-2CCA-4388-BB0D-B32CB8F9CE30}" type="presOf" srcId="{4D7969BD-1CB6-4767-89E6-938845E6E8A1}" destId="{442210AF-4557-4017-9B36-390BBE86FEB3}" srcOrd="0" destOrd="0" presId="urn:microsoft.com/office/officeart/2005/8/layout/chevron2"/>
    <dgm:cxn modelId="{2BFDD9FA-766E-44C1-9CBD-A0AEF2988321}" srcId="{0C902A74-6200-4D17-95A2-B5C64C29C036}" destId="{8360D753-424F-484C-976A-BE772E77B37A}" srcOrd="1" destOrd="0" parTransId="{A4B284A8-0425-472B-9F0F-10BF0CFB417F}" sibTransId="{60350CDA-9E74-4E29-B754-1AADD49711E0}"/>
    <dgm:cxn modelId="{89F9160D-DF69-440C-8678-AD30F94EA9F4}" type="presOf" srcId="{ADF5A5C8-32C9-49FB-9D98-2C896F64F1C4}" destId="{DBFD65FD-1D7F-42E7-9EB1-B2997E308A09}" srcOrd="0" destOrd="0" presId="urn:microsoft.com/office/officeart/2005/8/layout/chevron2"/>
    <dgm:cxn modelId="{AE196831-A4BC-4C38-9397-CAE1DE536C74}" srcId="{4D7969BD-1CB6-4767-89E6-938845E6E8A1}" destId="{1B57F7B8-1ABE-422D-8921-C2DF79EAE49B}" srcOrd="0" destOrd="0" parTransId="{0606751F-9D1F-4652-9A34-4B8C409D3B29}" sibTransId="{AB1FABD8-0B85-48D2-89F3-52E476FA8B8B}"/>
    <dgm:cxn modelId="{7D1C2E8F-60B8-4993-8525-69B5A4BE4D0F}" type="presOf" srcId="{5CC0CE08-05A7-4673-B6A5-2E2D96552B80}" destId="{DCA53853-674D-4902-99F2-2CFF106C59F3}" srcOrd="0" destOrd="0" presId="urn:microsoft.com/office/officeart/2005/8/layout/chevron2"/>
    <dgm:cxn modelId="{44738AD1-37E0-4CFD-8C9F-25F33E60728C}" srcId="{8360D753-424F-484C-976A-BE772E77B37A}" destId="{ADF5A5C8-32C9-49FB-9D98-2C896F64F1C4}" srcOrd="0" destOrd="0" parTransId="{B95A1ADA-48E7-4839-84DA-C4CCD59251DB}" sibTransId="{55DA6C36-953B-46F7-A542-9ACBF0459498}"/>
    <dgm:cxn modelId="{0CF7D777-C8A2-48FA-990C-4BD3D1E2134A}" srcId="{1E11D0DA-8B5D-416E-84B7-08FBD8333111}" destId="{5CC0CE08-05A7-4673-B6A5-2E2D96552B80}" srcOrd="0" destOrd="0" parTransId="{5FFEA505-8F4A-4F2C-A97E-63994BC60779}" sibTransId="{ED10DD79-ED5D-46C2-93B7-E543C99FAB46}"/>
    <dgm:cxn modelId="{841B4797-C4D6-4A09-BF5C-4B835C76C8FE}" type="presParOf" srcId="{D4AA9E63-7C1A-4440-B0CB-2D1E30F6D3BC}" destId="{BD23F00C-99B3-4409-ABE1-924D0A4C16FD}" srcOrd="0" destOrd="0" presId="urn:microsoft.com/office/officeart/2005/8/layout/chevron2"/>
    <dgm:cxn modelId="{5826FFFC-E5D8-45D7-B90C-5F56F87D9015}" type="presParOf" srcId="{BD23F00C-99B3-4409-ABE1-924D0A4C16FD}" destId="{442210AF-4557-4017-9B36-390BBE86FEB3}" srcOrd="0" destOrd="0" presId="urn:microsoft.com/office/officeart/2005/8/layout/chevron2"/>
    <dgm:cxn modelId="{3CE3F4E8-285E-4588-9DA7-19F5934C13EF}" type="presParOf" srcId="{BD23F00C-99B3-4409-ABE1-924D0A4C16FD}" destId="{1CC02B94-CA95-46B7-91EF-CFD1B6099432}" srcOrd="1" destOrd="0" presId="urn:microsoft.com/office/officeart/2005/8/layout/chevron2"/>
    <dgm:cxn modelId="{B012AE5F-43D8-442C-9214-6B69D5CDAB05}" type="presParOf" srcId="{D4AA9E63-7C1A-4440-B0CB-2D1E30F6D3BC}" destId="{95B9A052-750E-4FC2-ADD8-8C2A241F06CD}" srcOrd="1" destOrd="0" presId="urn:microsoft.com/office/officeart/2005/8/layout/chevron2"/>
    <dgm:cxn modelId="{263462A5-E4D3-4042-9351-8C71A2957866}" type="presParOf" srcId="{D4AA9E63-7C1A-4440-B0CB-2D1E30F6D3BC}" destId="{AF1A9068-B6EA-437C-BEA5-81A7072BB740}" srcOrd="2" destOrd="0" presId="urn:microsoft.com/office/officeart/2005/8/layout/chevron2"/>
    <dgm:cxn modelId="{AD21DCD8-7F39-4671-84BF-606C1D87C1C5}" type="presParOf" srcId="{AF1A9068-B6EA-437C-BEA5-81A7072BB740}" destId="{9A2940A3-4AC5-405A-A12E-923DEDECC83D}" srcOrd="0" destOrd="0" presId="urn:microsoft.com/office/officeart/2005/8/layout/chevron2"/>
    <dgm:cxn modelId="{E80A5959-EE5C-45F3-9A93-75EF81347871}" type="presParOf" srcId="{AF1A9068-B6EA-437C-BEA5-81A7072BB740}" destId="{DBFD65FD-1D7F-42E7-9EB1-B2997E308A09}" srcOrd="1" destOrd="0" presId="urn:microsoft.com/office/officeart/2005/8/layout/chevron2"/>
    <dgm:cxn modelId="{FE1E8A72-913E-4C9E-ADB9-78C731589A74}" type="presParOf" srcId="{D4AA9E63-7C1A-4440-B0CB-2D1E30F6D3BC}" destId="{6D4E4028-F6F6-4B11-861F-8C31B0A33F20}" srcOrd="3" destOrd="0" presId="urn:microsoft.com/office/officeart/2005/8/layout/chevron2"/>
    <dgm:cxn modelId="{F47F7D41-2FCB-42C1-AF3F-0449AC184395}" type="presParOf" srcId="{D4AA9E63-7C1A-4440-B0CB-2D1E30F6D3BC}" destId="{E8A6D4E6-CB52-4C1E-B347-875A6CA741A8}" srcOrd="4" destOrd="0" presId="urn:microsoft.com/office/officeart/2005/8/layout/chevron2"/>
    <dgm:cxn modelId="{3BB73594-ADF6-4607-A118-8AC5DD907458}" type="presParOf" srcId="{E8A6D4E6-CB52-4C1E-B347-875A6CA741A8}" destId="{7CFC2B3C-F957-44F5-B201-71ADA06EE092}" srcOrd="0" destOrd="0" presId="urn:microsoft.com/office/officeart/2005/8/layout/chevron2"/>
    <dgm:cxn modelId="{36711ADC-B396-40C0-9F44-60B9E7CB2C10}" type="presParOf" srcId="{E8A6D4E6-CB52-4C1E-B347-875A6CA741A8}" destId="{DCA53853-674D-4902-99F2-2CFF106C59F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90136A2F-0A96-4C4A-8E91-6210A79C338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MX"/>
        </a:p>
      </dgm:t>
    </dgm:pt>
    <dgm:pt modelId="{7D811B75-7CC1-45B9-85A7-33F6B8C91F31}">
      <dgm:prSet phldrT="[Texto]" custT="1"/>
      <dgm:spPr/>
      <dgm:t>
        <a:bodyPr/>
        <a:lstStyle/>
        <a:p>
          <a:pPr algn="just"/>
          <a:r>
            <a:rPr lang="es-MX" sz="2400" dirty="0" smtClean="0">
              <a:solidFill>
                <a:schemeClr val="tx1"/>
              </a:solidFill>
              <a:latin typeface="Arial" pitchFamily="34" charset="0"/>
              <a:cs typeface="Arial" pitchFamily="34" charset="0"/>
            </a:rPr>
            <a:t>Verificar el funcionamiento  óptimo del equipo</a:t>
          </a:r>
          <a:endParaRPr lang="es-MX" sz="2400" dirty="0">
            <a:solidFill>
              <a:schemeClr val="tx1"/>
            </a:solidFill>
            <a:latin typeface="Arial" pitchFamily="34" charset="0"/>
            <a:cs typeface="Arial" pitchFamily="34" charset="0"/>
          </a:endParaRPr>
        </a:p>
      </dgm:t>
    </dgm:pt>
    <dgm:pt modelId="{FEFBE5E0-7E67-4ABB-832D-824291C56C65}" type="parTrans" cxnId="{37A87D79-2409-407B-A826-B51E2D37C4FA}">
      <dgm:prSet/>
      <dgm:spPr/>
      <dgm:t>
        <a:bodyPr/>
        <a:lstStyle/>
        <a:p>
          <a:endParaRPr lang="es-MX"/>
        </a:p>
      </dgm:t>
    </dgm:pt>
    <dgm:pt modelId="{60ED1AFD-F3F6-4A99-80BE-289FEEC06180}" type="sibTrans" cxnId="{37A87D79-2409-407B-A826-B51E2D37C4FA}">
      <dgm:prSet/>
      <dgm:spPr/>
      <dgm:t>
        <a:bodyPr/>
        <a:lstStyle/>
        <a:p>
          <a:endParaRPr lang="es-MX"/>
        </a:p>
      </dgm:t>
    </dgm:pt>
    <dgm:pt modelId="{85790984-2BE7-4B6B-B516-7DBAD27247DF}">
      <dgm:prSet phldrT="[Texto]" custT="1"/>
      <dgm:spPr/>
      <dgm:t>
        <a:bodyPr/>
        <a:lstStyle/>
        <a:p>
          <a:pPr algn="just"/>
          <a:r>
            <a:rPr lang="es-MX" sz="2400" b="0" dirty="0" smtClean="0">
              <a:solidFill>
                <a:schemeClr val="tx1"/>
              </a:solidFill>
              <a:latin typeface="Arial" pitchFamily="34" charset="0"/>
              <a:cs typeface="Arial" pitchFamily="34" charset="0"/>
            </a:rPr>
            <a:t>Conocer y aplicación  de la normas </a:t>
          </a:r>
          <a:endParaRPr lang="es-MX" sz="2400" b="0" dirty="0">
            <a:solidFill>
              <a:schemeClr val="tx1"/>
            </a:solidFill>
            <a:latin typeface="Arial" pitchFamily="34" charset="0"/>
            <a:cs typeface="Arial" pitchFamily="34" charset="0"/>
          </a:endParaRPr>
        </a:p>
      </dgm:t>
    </dgm:pt>
    <dgm:pt modelId="{5CDF1874-10F1-46F2-9D5D-AD0449CC1CE6}" type="parTrans" cxnId="{D8AE2286-0B7C-4EFC-A7EC-E367A8565215}">
      <dgm:prSet/>
      <dgm:spPr/>
      <dgm:t>
        <a:bodyPr/>
        <a:lstStyle/>
        <a:p>
          <a:endParaRPr lang="es-MX"/>
        </a:p>
      </dgm:t>
    </dgm:pt>
    <dgm:pt modelId="{FFF4EE1C-01AC-4CE7-97E2-2B0AEDF6BF9A}" type="sibTrans" cxnId="{D8AE2286-0B7C-4EFC-A7EC-E367A8565215}">
      <dgm:prSet/>
      <dgm:spPr/>
      <dgm:t>
        <a:bodyPr/>
        <a:lstStyle/>
        <a:p>
          <a:endParaRPr lang="es-MX"/>
        </a:p>
      </dgm:t>
    </dgm:pt>
    <dgm:pt modelId="{9345801D-9FAD-480E-80BC-E4BA2E0015D2}">
      <dgm:prSet phldrT="[Texto]" custT="1"/>
      <dgm:spPr/>
      <dgm:t>
        <a:bodyPr/>
        <a:lstStyle/>
        <a:p>
          <a:r>
            <a:rPr lang="es-MX" sz="2400" dirty="0" smtClean="0">
              <a:solidFill>
                <a:schemeClr val="tx1"/>
              </a:solidFill>
              <a:latin typeface="Arial" pitchFamily="34" charset="0"/>
              <a:cs typeface="Arial" pitchFamily="34" charset="0"/>
            </a:rPr>
            <a:t>Aplicar los conocimientos científicos y </a:t>
          </a:r>
          <a:r>
            <a:rPr lang="es-MX" sz="2400" dirty="0" err="1" smtClean="0">
              <a:solidFill>
                <a:schemeClr val="tx1"/>
              </a:solidFill>
              <a:latin typeface="Arial" pitchFamily="34" charset="0"/>
              <a:cs typeface="Arial" pitchFamily="34" charset="0"/>
            </a:rPr>
            <a:t>humanísti</a:t>
          </a:r>
          <a:endParaRPr lang="es-MX" sz="2400" dirty="0" smtClean="0">
            <a:solidFill>
              <a:schemeClr val="tx1"/>
            </a:solidFill>
            <a:latin typeface="Arial" pitchFamily="34" charset="0"/>
            <a:cs typeface="Arial" pitchFamily="34" charset="0"/>
          </a:endParaRPr>
        </a:p>
        <a:p>
          <a:r>
            <a:rPr lang="es-MX" sz="2400" dirty="0" err="1" smtClean="0">
              <a:solidFill>
                <a:schemeClr val="tx1"/>
              </a:solidFill>
              <a:latin typeface="Arial" pitchFamily="34" charset="0"/>
              <a:cs typeface="Arial" pitchFamily="34" charset="0"/>
            </a:rPr>
            <a:t>cos</a:t>
          </a:r>
          <a:r>
            <a:rPr lang="es-MX" sz="2400" dirty="0" smtClean="0">
              <a:solidFill>
                <a:schemeClr val="tx1"/>
              </a:solidFill>
              <a:latin typeface="Arial" pitchFamily="34" charset="0"/>
              <a:cs typeface="Arial" pitchFamily="34" charset="0"/>
            </a:rPr>
            <a:t> </a:t>
          </a:r>
          <a:endParaRPr lang="es-MX" sz="2400" dirty="0">
            <a:solidFill>
              <a:schemeClr val="tx1"/>
            </a:solidFill>
            <a:latin typeface="Arial" pitchFamily="34" charset="0"/>
            <a:cs typeface="Arial" pitchFamily="34" charset="0"/>
          </a:endParaRPr>
        </a:p>
      </dgm:t>
    </dgm:pt>
    <dgm:pt modelId="{D4AD8BE5-4A8A-4F25-965A-3B972CDAE886}" type="parTrans" cxnId="{FFF4DAE5-8950-45D8-A4E4-E5FA116E097B}">
      <dgm:prSet/>
      <dgm:spPr/>
      <dgm:t>
        <a:bodyPr/>
        <a:lstStyle/>
        <a:p>
          <a:endParaRPr lang="es-MX"/>
        </a:p>
      </dgm:t>
    </dgm:pt>
    <dgm:pt modelId="{A9429C8A-06A2-47EE-8DCD-BC4698F5D1DC}" type="sibTrans" cxnId="{FFF4DAE5-8950-45D8-A4E4-E5FA116E097B}">
      <dgm:prSet/>
      <dgm:spPr/>
      <dgm:t>
        <a:bodyPr/>
        <a:lstStyle/>
        <a:p>
          <a:endParaRPr lang="es-MX"/>
        </a:p>
      </dgm:t>
    </dgm:pt>
    <dgm:pt modelId="{F31F3C24-B6F2-4132-9983-CC40933FEA69}">
      <dgm:prSet phldrT="[Texto]" custT="1"/>
      <dgm:spPr/>
      <dgm:t>
        <a:bodyPr/>
        <a:lstStyle/>
        <a:p>
          <a:r>
            <a:rPr lang="es-MX" sz="2300" dirty="0" smtClean="0">
              <a:solidFill>
                <a:schemeClr val="tx1"/>
              </a:solidFill>
              <a:latin typeface="Arial" pitchFamily="34" charset="0"/>
              <a:cs typeface="Arial" pitchFamily="34" charset="0"/>
            </a:rPr>
            <a:t>Cumplir las normas institucionales y de orden técnico</a:t>
          </a:r>
          <a:endParaRPr lang="es-MX" sz="2300" dirty="0">
            <a:solidFill>
              <a:schemeClr val="tx1"/>
            </a:solidFill>
            <a:latin typeface="Arial" pitchFamily="34" charset="0"/>
            <a:cs typeface="Arial" pitchFamily="34" charset="0"/>
          </a:endParaRPr>
        </a:p>
      </dgm:t>
    </dgm:pt>
    <dgm:pt modelId="{BF780BF7-18F6-43EA-8B97-770279F65C6E}" type="parTrans" cxnId="{DCD318CC-CE18-4AF3-BBB1-175072B84A52}">
      <dgm:prSet/>
      <dgm:spPr/>
      <dgm:t>
        <a:bodyPr/>
        <a:lstStyle/>
        <a:p>
          <a:endParaRPr lang="es-MX"/>
        </a:p>
      </dgm:t>
    </dgm:pt>
    <dgm:pt modelId="{796D358E-EE57-45B5-BEEA-D9070F133D53}" type="sibTrans" cxnId="{DCD318CC-CE18-4AF3-BBB1-175072B84A52}">
      <dgm:prSet/>
      <dgm:spPr/>
      <dgm:t>
        <a:bodyPr/>
        <a:lstStyle/>
        <a:p>
          <a:endParaRPr lang="es-MX"/>
        </a:p>
      </dgm:t>
    </dgm:pt>
    <dgm:pt modelId="{91DC1AC3-0F16-44C6-955E-69E0B023D08E}" type="pres">
      <dgm:prSet presAssocID="{90136A2F-0A96-4C4A-8E91-6210A79C3380}" presName="Name0" presStyleCnt="0">
        <dgm:presLayoutVars>
          <dgm:dir/>
          <dgm:resizeHandles val="exact"/>
        </dgm:presLayoutVars>
      </dgm:prSet>
      <dgm:spPr/>
      <dgm:t>
        <a:bodyPr/>
        <a:lstStyle/>
        <a:p>
          <a:endParaRPr lang="es-MX"/>
        </a:p>
      </dgm:t>
    </dgm:pt>
    <dgm:pt modelId="{6A63C7F9-8D5A-45D7-8530-D35AA3CA9942}" type="pres">
      <dgm:prSet presAssocID="{7D811B75-7CC1-45B9-85A7-33F6B8C91F31}" presName="node" presStyleLbl="node1" presStyleIdx="0" presStyleCnt="4" custScaleX="383639" custScaleY="106401" custLinFactX="33158" custLinFactNeighborX="100000" custLinFactNeighborY="-55375">
        <dgm:presLayoutVars>
          <dgm:bulletEnabled val="1"/>
        </dgm:presLayoutVars>
      </dgm:prSet>
      <dgm:spPr/>
      <dgm:t>
        <a:bodyPr/>
        <a:lstStyle/>
        <a:p>
          <a:endParaRPr lang="es-MX"/>
        </a:p>
      </dgm:t>
    </dgm:pt>
    <dgm:pt modelId="{5C594BEE-2B36-4DE9-8168-7AC792A23CAF}" type="pres">
      <dgm:prSet presAssocID="{60ED1AFD-F3F6-4A99-80BE-289FEEC06180}" presName="sibTrans" presStyleLbl="sibTrans2D1" presStyleIdx="0" presStyleCnt="3"/>
      <dgm:spPr/>
      <dgm:t>
        <a:bodyPr/>
        <a:lstStyle/>
        <a:p>
          <a:endParaRPr lang="es-MX"/>
        </a:p>
      </dgm:t>
    </dgm:pt>
    <dgm:pt modelId="{081F5D0C-E1CC-41F0-8E5B-08636448273C}" type="pres">
      <dgm:prSet presAssocID="{60ED1AFD-F3F6-4A99-80BE-289FEEC06180}" presName="connectorText" presStyleLbl="sibTrans2D1" presStyleIdx="0" presStyleCnt="3"/>
      <dgm:spPr/>
      <dgm:t>
        <a:bodyPr/>
        <a:lstStyle/>
        <a:p>
          <a:endParaRPr lang="es-MX"/>
        </a:p>
      </dgm:t>
    </dgm:pt>
    <dgm:pt modelId="{713A87FB-5649-4F6F-B467-54143FA7C7FA}" type="pres">
      <dgm:prSet presAssocID="{85790984-2BE7-4B6B-B516-7DBAD27247DF}" presName="node" presStyleLbl="node1" presStyleIdx="1" presStyleCnt="4" custScaleX="454682" custScaleY="97158" custLinFactX="197698" custLinFactNeighborX="200000" custLinFactNeighborY="-63838">
        <dgm:presLayoutVars>
          <dgm:bulletEnabled val="1"/>
        </dgm:presLayoutVars>
      </dgm:prSet>
      <dgm:spPr/>
      <dgm:t>
        <a:bodyPr/>
        <a:lstStyle/>
        <a:p>
          <a:endParaRPr lang="es-MX"/>
        </a:p>
      </dgm:t>
    </dgm:pt>
    <dgm:pt modelId="{DE4DD4A9-04EE-42B5-BBB1-4E91A9F38400}" type="pres">
      <dgm:prSet presAssocID="{FFF4EE1C-01AC-4CE7-97E2-2B0AEDF6BF9A}" presName="sibTrans" presStyleLbl="sibTrans2D1" presStyleIdx="1" presStyleCnt="3"/>
      <dgm:spPr/>
      <dgm:t>
        <a:bodyPr/>
        <a:lstStyle/>
        <a:p>
          <a:endParaRPr lang="es-MX"/>
        </a:p>
      </dgm:t>
    </dgm:pt>
    <dgm:pt modelId="{C5631160-F1B6-47EE-A2D0-F4BB7A61485B}" type="pres">
      <dgm:prSet presAssocID="{FFF4EE1C-01AC-4CE7-97E2-2B0AEDF6BF9A}" presName="connectorText" presStyleLbl="sibTrans2D1" presStyleIdx="1" presStyleCnt="3"/>
      <dgm:spPr/>
      <dgm:t>
        <a:bodyPr/>
        <a:lstStyle/>
        <a:p>
          <a:endParaRPr lang="es-MX"/>
        </a:p>
      </dgm:t>
    </dgm:pt>
    <dgm:pt modelId="{433AC93C-B81E-4DA6-AE28-5E4516718264}" type="pres">
      <dgm:prSet presAssocID="{9345801D-9FAD-480E-80BC-E4BA2E0015D2}" presName="node" presStyleLbl="node1" presStyleIdx="2" presStyleCnt="4" custScaleX="417230" custScaleY="111306" custLinFactX="300000" custLinFactNeighborX="393698" custLinFactNeighborY="-57391">
        <dgm:presLayoutVars>
          <dgm:bulletEnabled val="1"/>
        </dgm:presLayoutVars>
      </dgm:prSet>
      <dgm:spPr/>
      <dgm:t>
        <a:bodyPr/>
        <a:lstStyle/>
        <a:p>
          <a:endParaRPr lang="es-MX"/>
        </a:p>
      </dgm:t>
    </dgm:pt>
    <dgm:pt modelId="{F07CE364-B5E6-4C84-AD7F-7CCF506305B6}" type="pres">
      <dgm:prSet presAssocID="{A9429C8A-06A2-47EE-8DCD-BC4698F5D1DC}" presName="sibTrans" presStyleLbl="sibTrans2D1" presStyleIdx="2" presStyleCnt="3"/>
      <dgm:spPr/>
      <dgm:t>
        <a:bodyPr/>
        <a:lstStyle/>
        <a:p>
          <a:endParaRPr lang="es-MX"/>
        </a:p>
      </dgm:t>
    </dgm:pt>
    <dgm:pt modelId="{2EA275C3-A034-41E6-A0D8-BE6BA75AD775}" type="pres">
      <dgm:prSet presAssocID="{A9429C8A-06A2-47EE-8DCD-BC4698F5D1DC}" presName="connectorText" presStyleLbl="sibTrans2D1" presStyleIdx="2" presStyleCnt="3"/>
      <dgm:spPr/>
      <dgm:t>
        <a:bodyPr/>
        <a:lstStyle/>
        <a:p>
          <a:endParaRPr lang="es-MX"/>
        </a:p>
      </dgm:t>
    </dgm:pt>
    <dgm:pt modelId="{50C70647-90D6-4C3B-B77D-897BB4F47D47}" type="pres">
      <dgm:prSet presAssocID="{F31F3C24-B6F2-4132-9983-CC40933FEA69}" presName="node" presStyleLbl="node1" presStyleIdx="3" presStyleCnt="4" custScaleX="495694" custScaleY="97778" custLinFactX="-335159" custLinFactNeighborX="-400000" custLinFactNeighborY="59495">
        <dgm:presLayoutVars>
          <dgm:bulletEnabled val="1"/>
        </dgm:presLayoutVars>
      </dgm:prSet>
      <dgm:spPr/>
      <dgm:t>
        <a:bodyPr/>
        <a:lstStyle/>
        <a:p>
          <a:endParaRPr lang="es-MX"/>
        </a:p>
      </dgm:t>
    </dgm:pt>
  </dgm:ptLst>
  <dgm:cxnLst>
    <dgm:cxn modelId="{34C104A0-7647-40FB-9BE3-5F12EF442B3E}" type="presOf" srcId="{FFF4EE1C-01AC-4CE7-97E2-2B0AEDF6BF9A}" destId="{DE4DD4A9-04EE-42B5-BBB1-4E91A9F38400}" srcOrd="0" destOrd="0" presId="urn:microsoft.com/office/officeart/2005/8/layout/process1"/>
    <dgm:cxn modelId="{AA32FB33-C5A3-49B0-A335-9E3D9BFA6D7C}" type="presOf" srcId="{FFF4EE1C-01AC-4CE7-97E2-2B0AEDF6BF9A}" destId="{C5631160-F1B6-47EE-A2D0-F4BB7A61485B}" srcOrd="1" destOrd="0" presId="urn:microsoft.com/office/officeart/2005/8/layout/process1"/>
    <dgm:cxn modelId="{FFF4DAE5-8950-45D8-A4E4-E5FA116E097B}" srcId="{90136A2F-0A96-4C4A-8E91-6210A79C3380}" destId="{9345801D-9FAD-480E-80BC-E4BA2E0015D2}" srcOrd="2" destOrd="0" parTransId="{D4AD8BE5-4A8A-4F25-965A-3B972CDAE886}" sibTransId="{A9429C8A-06A2-47EE-8DCD-BC4698F5D1DC}"/>
    <dgm:cxn modelId="{2C31DC6C-E627-4051-96B7-87ADD77DF932}" type="presOf" srcId="{A9429C8A-06A2-47EE-8DCD-BC4698F5D1DC}" destId="{2EA275C3-A034-41E6-A0D8-BE6BA75AD775}" srcOrd="1" destOrd="0" presId="urn:microsoft.com/office/officeart/2005/8/layout/process1"/>
    <dgm:cxn modelId="{53BF5687-A8A0-474A-956A-2AB962018C8C}" type="presOf" srcId="{F31F3C24-B6F2-4132-9983-CC40933FEA69}" destId="{50C70647-90D6-4C3B-B77D-897BB4F47D47}" srcOrd="0" destOrd="0" presId="urn:microsoft.com/office/officeart/2005/8/layout/process1"/>
    <dgm:cxn modelId="{2B9317D7-BB10-4CDA-9A85-8377D188C651}" type="presOf" srcId="{7D811B75-7CC1-45B9-85A7-33F6B8C91F31}" destId="{6A63C7F9-8D5A-45D7-8530-D35AA3CA9942}" srcOrd="0" destOrd="0" presId="urn:microsoft.com/office/officeart/2005/8/layout/process1"/>
    <dgm:cxn modelId="{7347CA62-2088-4EDA-AA43-B502FBCD7B75}" type="presOf" srcId="{85790984-2BE7-4B6B-B516-7DBAD27247DF}" destId="{713A87FB-5649-4F6F-B467-54143FA7C7FA}" srcOrd="0" destOrd="0" presId="urn:microsoft.com/office/officeart/2005/8/layout/process1"/>
    <dgm:cxn modelId="{30B92F24-86B7-4129-99FC-D4DB41D51509}" type="presOf" srcId="{90136A2F-0A96-4C4A-8E91-6210A79C3380}" destId="{91DC1AC3-0F16-44C6-955E-69E0B023D08E}" srcOrd="0" destOrd="0" presId="urn:microsoft.com/office/officeart/2005/8/layout/process1"/>
    <dgm:cxn modelId="{4D9C59DA-A285-46E4-B101-916EA854158E}" type="presOf" srcId="{9345801D-9FAD-480E-80BC-E4BA2E0015D2}" destId="{433AC93C-B81E-4DA6-AE28-5E4516718264}" srcOrd="0" destOrd="0" presId="urn:microsoft.com/office/officeart/2005/8/layout/process1"/>
    <dgm:cxn modelId="{364FD70A-D851-4F90-9CD8-9F1D72F3B781}" type="presOf" srcId="{60ED1AFD-F3F6-4A99-80BE-289FEEC06180}" destId="{081F5D0C-E1CC-41F0-8E5B-08636448273C}" srcOrd="1" destOrd="0" presId="urn:microsoft.com/office/officeart/2005/8/layout/process1"/>
    <dgm:cxn modelId="{D33F723B-3F96-457C-8F60-E10CBAA593B0}" type="presOf" srcId="{60ED1AFD-F3F6-4A99-80BE-289FEEC06180}" destId="{5C594BEE-2B36-4DE9-8168-7AC792A23CAF}" srcOrd="0" destOrd="0" presId="urn:microsoft.com/office/officeart/2005/8/layout/process1"/>
    <dgm:cxn modelId="{98A08DC0-8D7B-4099-999C-A66DF7C7CB13}" type="presOf" srcId="{A9429C8A-06A2-47EE-8DCD-BC4698F5D1DC}" destId="{F07CE364-B5E6-4C84-AD7F-7CCF506305B6}" srcOrd="0" destOrd="0" presId="urn:microsoft.com/office/officeart/2005/8/layout/process1"/>
    <dgm:cxn modelId="{DCD318CC-CE18-4AF3-BBB1-175072B84A52}" srcId="{90136A2F-0A96-4C4A-8E91-6210A79C3380}" destId="{F31F3C24-B6F2-4132-9983-CC40933FEA69}" srcOrd="3" destOrd="0" parTransId="{BF780BF7-18F6-43EA-8B97-770279F65C6E}" sibTransId="{796D358E-EE57-45B5-BEEA-D9070F133D53}"/>
    <dgm:cxn modelId="{37A87D79-2409-407B-A826-B51E2D37C4FA}" srcId="{90136A2F-0A96-4C4A-8E91-6210A79C3380}" destId="{7D811B75-7CC1-45B9-85A7-33F6B8C91F31}" srcOrd="0" destOrd="0" parTransId="{FEFBE5E0-7E67-4ABB-832D-824291C56C65}" sibTransId="{60ED1AFD-F3F6-4A99-80BE-289FEEC06180}"/>
    <dgm:cxn modelId="{D8AE2286-0B7C-4EFC-A7EC-E367A8565215}" srcId="{90136A2F-0A96-4C4A-8E91-6210A79C3380}" destId="{85790984-2BE7-4B6B-B516-7DBAD27247DF}" srcOrd="1" destOrd="0" parTransId="{5CDF1874-10F1-46F2-9D5D-AD0449CC1CE6}" sibTransId="{FFF4EE1C-01AC-4CE7-97E2-2B0AEDF6BF9A}"/>
    <dgm:cxn modelId="{1AADB732-4FDD-4728-8345-3806D84B9608}" type="presParOf" srcId="{91DC1AC3-0F16-44C6-955E-69E0B023D08E}" destId="{6A63C7F9-8D5A-45D7-8530-D35AA3CA9942}" srcOrd="0" destOrd="0" presId="urn:microsoft.com/office/officeart/2005/8/layout/process1"/>
    <dgm:cxn modelId="{E844A293-4B38-4F7A-8D21-EAD42A157BA6}" type="presParOf" srcId="{91DC1AC3-0F16-44C6-955E-69E0B023D08E}" destId="{5C594BEE-2B36-4DE9-8168-7AC792A23CAF}" srcOrd="1" destOrd="0" presId="urn:microsoft.com/office/officeart/2005/8/layout/process1"/>
    <dgm:cxn modelId="{6632AE5A-E6BB-487E-B14B-FF8A6C5F6015}" type="presParOf" srcId="{5C594BEE-2B36-4DE9-8168-7AC792A23CAF}" destId="{081F5D0C-E1CC-41F0-8E5B-08636448273C}" srcOrd="0" destOrd="0" presId="urn:microsoft.com/office/officeart/2005/8/layout/process1"/>
    <dgm:cxn modelId="{46F36B92-9BB6-4CF0-85A1-AA0B77EEF719}" type="presParOf" srcId="{91DC1AC3-0F16-44C6-955E-69E0B023D08E}" destId="{713A87FB-5649-4F6F-B467-54143FA7C7FA}" srcOrd="2" destOrd="0" presId="urn:microsoft.com/office/officeart/2005/8/layout/process1"/>
    <dgm:cxn modelId="{74A16C93-7C0D-4B74-B72F-4ADF41BB9476}" type="presParOf" srcId="{91DC1AC3-0F16-44C6-955E-69E0B023D08E}" destId="{DE4DD4A9-04EE-42B5-BBB1-4E91A9F38400}" srcOrd="3" destOrd="0" presId="urn:microsoft.com/office/officeart/2005/8/layout/process1"/>
    <dgm:cxn modelId="{DD31045A-C6D8-47BD-AE57-2F768FF9CAC1}" type="presParOf" srcId="{DE4DD4A9-04EE-42B5-BBB1-4E91A9F38400}" destId="{C5631160-F1B6-47EE-A2D0-F4BB7A61485B}" srcOrd="0" destOrd="0" presId="urn:microsoft.com/office/officeart/2005/8/layout/process1"/>
    <dgm:cxn modelId="{E8F2CE1D-A699-46E6-8BA2-919912C4DCCC}" type="presParOf" srcId="{91DC1AC3-0F16-44C6-955E-69E0B023D08E}" destId="{433AC93C-B81E-4DA6-AE28-5E4516718264}" srcOrd="4" destOrd="0" presId="urn:microsoft.com/office/officeart/2005/8/layout/process1"/>
    <dgm:cxn modelId="{844C7ABF-CE75-4F74-A747-5686BEF71FEC}" type="presParOf" srcId="{91DC1AC3-0F16-44C6-955E-69E0B023D08E}" destId="{F07CE364-B5E6-4C84-AD7F-7CCF506305B6}" srcOrd="5" destOrd="0" presId="urn:microsoft.com/office/officeart/2005/8/layout/process1"/>
    <dgm:cxn modelId="{75B87B4A-32D6-4007-AF81-2DA7E3F425D0}" type="presParOf" srcId="{F07CE364-B5E6-4C84-AD7F-7CCF506305B6}" destId="{2EA275C3-A034-41E6-A0D8-BE6BA75AD775}" srcOrd="0" destOrd="0" presId="urn:microsoft.com/office/officeart/2005/8/layout/process1"/>
    <dgm:cxn modelId="{9B4B268B-850B-41DC-9D02-61EBFAAAA31A}" type="presParOf" srcId="{91DC1AC3-0F16-44C6-955E-69E0B023D08E}" destId="{50C70647-90D6-4C3B-B77D-897BB4F47D47}" srcOrd="6"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A847CFC-816F-41D0-AAC0-9BF4FEBC753E}" type="datetimeFigureOut">
              <a:rPr lang="es-ES" smtClean="0"/>
              <a:pPr/>
              <a:t>21/03/2020</a:t>
            </a:fld>
            <a:endParaRPr lang="es-E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Image result for IMAGEN DE LA NORMA 019 PARA LA PRACTICA EN ENFERMER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 name="3 Imagen" descr="1.png"/>
          <p:cNvPicPr>
            <a:picLocks noChangeAspect="1"/>
          </p:cNvPicPr>
          <p:nvPr/>
        </p:nvPicPr>
        <p:blipFill>
          <a:blip r:embed="rId2"/>
          <a:stretch>
            <a:fillRect/>
          </a:stretch>
        </p:blipFill>
        <p:spPr>
          <a:xfrm>
            <a:off x="214282" y="357166"/>
            <a:ext cx="8748949" cy="4572032"/>
          </a:xfrm>
          <a:prstGeom prst="rect">
            <a:avLst/>
          </a:prstGeom>
        </p:spPr>
      </p:pic>
      <p:sp>
        <p:nvSpPr>
          <p:cNvPr id="6" name="5 CuadroTexto"/>
          <p:cNvSpPr txBox="1"/>
          <p:nvPr/>
        </p:nvSpPr>
        <p:spPr>
          <a:xfrm>
            <a:off x="1142976" y="5214950"/>
            <a:ext cx="7072362" cy="369332"/>
          </a:xfrm>
          <a:prstGeom prst="rect">
            <a:avLst/>
          </a:prstGeom>
          <a:noFill/>
        </p:spPr>
        <p:txBody>
          <a:bodyPr wrap="square" rtlCol="0">
            <a:spAutoFit/>
          </a:bodyPr>
          <a:lstStyle/>
          <a:p>
            <a:endParaRPr lang="es-MX" dirty="0"/>
          </a:p>
        </p:txBody>
      </p:sp>
      <p:sp>
        <p:nvSpPr>
          <p:cNvPr id="7" name="1 Título"/>
          <p:cNvSpPr txBox="1">
            <a:spLocks/>
          </p:cNvSpPr>
          <p:nvPr/>
        </p:nvSpPr>
        <p:spPr>
          <a:xfrm>
            <a:off x="428596" y="4929198"/>
            <a:ext cx="5143536" cy="71438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MX" sz="3200" b="1" i="0" u="none" strike="noStrike" kern="1200" cap="none" spc="0" normalizeH="0" baseline="0" noProof="0" dirty="0" smtClean="0">
                <a:ln>
                  <a:noFill/>
                </a:ln>
                <a:solidFill>
                  <a:schemeClr val="tx1"/>
                </a:solidFill>
                <a:uLnTx/>
                <a:uFillTx/>
                <a:latin typeface="Arial" pitchFamily="34" charset="0"/>
                <a:ea typeface="+mj-ea"/>
                <a:cs typeface="Arial" pitchFamily="34" charset="0"/>
              </a:rPr>
              <a:t>NOM-019-SSA3-2013 </a:t>
            </a:r>
            <a:endParaRPr kumimoji="0" lang="es-MX" sz="3200" b="1" i="0" u="none" strike="noStrike" kern="1200" cap="none" spc="0" normalizeH="0" baseline="0" noProof="0" dirty="0">
              <a:ln>
                <a:noFill/>
              </a:ln>
              <a:solidFill>
                <a:schemeClr val="tx1"/>
              </a:solidFill>
              <a:uLnTx/>
              <a:uFillTx/>
              <a:latin typeface="Arial" pitchFamily="34" charset="0"/>
              <a:ea typeface="+mj-ea"/>
              <a:cs typeface="Arial" pitchFamily="34" charset="0"/>
            </a:endParaRPr>
          </a:p>
        </p:txBody>
      </p:sp>
      <p:sp>
        <p:nvSpPr>
          <p:cNvPr id="8" name="7 CuadroTexto"/>
          <p:cNvSpPr txBox="1"/>
          <p:nvPr/>
        </p:nvSpPr>
        <p:spPr>
          <a:xfrm>
            <a:off x="4071934" y="6143644"/>
            <a:ext cx="4714908" cy="369332"/>
          </a:xfrm>
          <a:prstGeom prst="rect">
            <a:avLst/>
          </a:prstGeom>
          <a:noFill/>
        </p:spPr>
        <p:txBody>
          <a:bodyPr wrap="square" rtlCol="0">
            <a:spAutoFit/>
          </a:bodyPr>
          <a:lstStyle/>
          <a:p>
            <a:r>
              <a:rPr lang="es-MX" dirty="0" smtClean="0"/>
              <a:t>ALUMNA SELENA </a:t>
            </a:r>
            <a:r>
              <a:rPr lang="es-MX" dirty="0" smtClean="0"/>
              <a:t>MARTÍNEZ </a:t>
            </a:r>
            <a:r>
              <a:rPr lang="es-MX" dirty="0" smtClean="0"/>
              <a:t>BERNABÉ</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714356"/>
            <a:ext cx="8183880" cy="1051560"/>
          </a:xfrm>
        </p:spPr>
        <p:txBody>
          <a:bodyPr>
            <a:normAutofit fontScale="90000"/>
          </a:bodyPr>
          <a:lstStyle/>
          <a:p>
            <a:pPr algn="ctr"/>
            <a:r>
              <a:rPr lang="es-MX" dirty="0" smtClean="0">
                <a:solidFill>
                  <a:schemeClr val="tx1"/>
                </a:solidFill>
                <a:effectLst/>
                <a:latin typeface="Arial" pitchFamily="34" charset="0"/>
                <a:cs typeface="Arial" pitchFamily="34" charset="0"/>
              </a:rPr>
              <a:t>PERSONAL DE ENFERMERÍA ESTÁ OBLIGADO </a:t>
            </a:r>
            <a:endParaRPr lang="es-MX" dirty="0">
              <a:solidFill>
                <a:schemeClr val="tx1"/>
              </a:solidFill>
              <a:effectLst/>
              <a:latin typeface="Arial" pitchFamily="34" charset="0"/>
              <a:cs typeface="Arial" pitchFamily="34" charset="0"/>
            </a:endParaRPr>
          </a:p>
        </p:txBody>
      </p:sp>
      <p:graphicFrame>
        <p:nvGraphicFramePr>
          <p:cNvPr id="6" name="5 Diagrama"/>
          <p:cNvGraphicFramePr/>
          <p:nvPr/>
        </p:nvGraphicFramePr>
        <p:xfrm>
          <a:off x="142844" y="1928802"/>
          <a:ext cx="8572560" cy="4929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142852"/>
            <a:ext cx="8786874" cy="1605908"/>
          </a:xfrm>
        </p:spPr>
        <p:txBody>
          <a:bodyPr>
            <a:normAutofit/>
          </a:bodyPr>
          <a:lstStyle/>
          <a:p>
            <a:pPr algn="ctr"/>
            <a:r>
              <a:rPr lang="es-MX" sz="3200" dirty="0" smtClean="0">
                <a:solidFill>
                  <a:schemeClr val="tx1"/>
                </a:solidFill>
                <a:effectLst/>
                <a:latin typeface="Arial" pitchFamily="34" charset="0"/>
                <a:cs typeface="Arial" pitchFamily="34" charset="0"/>
              </a:rPr>
              <a:t>PRESTACIÓN DE SERVICIOS DE ENFERMERÍA (ASPECTOS PARTICULARES)</a:t>
            </a:r>
            <a:endParaRPr lang="es-MX" sz="3200" dirty="0">
              <a:solidFill>
                <a:schemeClr val="tx1"/>
              </a:solidFill>
              <a:effectLst/>
              <a:latin typeface="Arial" pitchFamily="34" charset="0"/>
              <a:cs typeface="Arial" pitchFamily="34" charset="0"/>
            </a:endParaRPr>
          </a:p>
        </p:txBody>
      </p:sp>
      <p:sp>
        <p:nvSpPr>
          <p:cNvPr id="4" name="3 CuadroTexto"/>
          <p:cNvSpPr txBox="1"/>
          <p:nvPr/>
        </p:nvSpPr>
        <p:spPr>
          <a:xfrm>
            <a:off x="357158" y="1785926"/>
            <a:ext cx="7929618" cy="2308324"/>
          </a:xfrm>
          <a:prstGeom prst="rect">
            <a:avLst/>
          </a:prstGeom>
          <a:noFill/>
        </p:spPr>
        <p:txBody>
          <a:bodyPr wrap="square" rtlCol="0">
            <a:spAutoFit/>
          </a:bodyPr>
          <a:lstStyle/>
          <a:p>
            <a:pPr algn="just"/>
            <a:r>
              <a:rPr lang="es-MX" sz="2400" b="1" dirty="0" smtClean="0">
                <a:latin typeface="Arial" pitchFamily="34" charset="0"/>
                <a:cs typeface="Arial" pitchFamily="34" charset="0"/>
              </a:rPr>
              <a:t>técnicos de enfermería, </a:t>
            </a:r>
            <a:r>
              <a:rPr lang="es-MX" sz="2400" dirty="0" smtClean="0">
                <a:latin typeface="Arial" pitchFamily="34" charset="0"/>
                <a:cs typeface="Arial" pitchFamily="34" charset="0"/>
              </a:rPr>
              <a:t>en el ámbito hospitalario y comunitario, dada su formación teórico-práctica son los cuidados de mediana complejidad. (Su función es asistencial).</a:t>
            </a:r>
          </a:p>
          <a:p>
            <a:pPr algn="just"/>
            <a:endParaRPr lang="es-MX" sz="2400" dirty="0" smtClean="0">
              <a:latin typeface="Arial" pitchFamily="34" charset="0"/>
              <a:cs typeface="Arial" pitchFamily="34" charset="0"/>
            </a:endParaRPr>
          </a:p>
          <a:p>
            <a:pPr algn="just"/>
            <a:endParaRPr lang="es-MX" sz="2400" dirty="0">
              <a:latin typeface="Arial" pitchFamily="34" charset="0"/>
              <a:cs typeface="Arial" pitchFamily="34" charset="0"/>
            </a:endParaRPr>
          </a:p>
        </p:txBody>
      </p:sp>
      <p:pic>
        <p:nvPicPr>
          <p:cNvPr id="5" name="4 Imagen" descr="download (1).jpg"/>
          <p:cNvPicPr>
            <a:picLocks noChangeAspect="1"/>
          </p:cNvPicPr>
          <p:nvPr/>
        </p:nvPicPr>
        <p:blipFill>
          <a:blip r:embed="rId2"/>
          <a:srcRect l="5556" t="18717" r="50000" b="41176"/>
          <a:stretch>
            <a:fillRect/>
          </a:stretch>
        </p:blipFill>
        <p:spPr>
          <a:xfrm>
            <a:off x="5500694" y="3500438"/>
            <a:ext cx="2971821" cy="1857388"/>
          </a:xfrm>
          <a:prstGeom prst="rect">
            <a:avLst/>
          </a:prstGeom>
        </p:spPr>
      </p:pic>
      <p:sp>
        <p:nvSpPr>
          <p:cNvPr id="6" name="5 CuadroTexto"/>
          <p:cNvSpPr txBox="1"/>
          <p:nvPr/>
        </p:nvSpPr>
        <p:spPr>
          <a:xfrm>
            <a:off x="500034" y="3429000"/>
            <a:ext cx="4857784" cy="2215991"/>
          </a:xfrm>
          <a:prstGeom prst="rect">
            <a:avLst/>
          </a:prstGeom>
          <a:noFill/>
        </p:spPr>
        <p:txBody>
          <a:bodyPr wrap="square" rtlCol="0">
            <a:spAutoFit/>
          </a:bodyPr>
          <a:lstStyle/>
          <a:p>
            <a:pPr algn="just"/>
            <a:r>
              <a:rPr lang="es-MX" sz="2400" b="1" dirty="0" smtClean="0">
                <a:latin typeface="Arial" pitchFamily="34" charset="0"/>
                <a:cs typeface="Arial" pitchFamily="34" charset="0"/>
              </a:rPr>
              <a:t>técnicos especializados en enfermería</a:t>
            </a:r>
            <a:r>
              <a:rPr lang="es-MX" sz="2400" dirty="0" smtClean="0">
                <a:latin typeface="Arial" pitchFamily="34" charset="0"/>
                <a:cs typeface="Arial" pitchFamily="34" charset="0"/>
              </a:rPr>
              <a:t>, este personal está facultado para otorgar cuidados de mediana complejidad. (docentes, administración).</a:t>
            </a:r>
          </a:p>
          <a:p>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7712418" cy="5327540"/>
          </a:xfrm>
        </p:spPr>
        <p:txBody>
          <a:bodyPr>
            <a:normAutofit/>
          </a:bodyPr>
          <a:lstStyle/>
          <a:p>
            <a:pPr algn="just">
              <a:buFont typeface="Wingdings" pitchFamily="2" charset="2"/>
              <a:buChar char="v"/>
            </a:pPr>
            <a:r>
              <a:rPr lang="es-MX" sz="2400" b="1" dirty="0" smtClean="0">
                <a:latin typeface="Arial" pitchFamily="34" charset="0"/>
                <a:cs typeface="Arial" pitchFamily="34" charset="0"/>
              </a:rPr>
              <a:t>licenciado en enfermería</a:t>
            </a:r>
            <a:r>
              <a:rPr lang="es-MX" sz="2400" dirty="0" smtClean="0">
                <a:latin typeface="Arial" pitchFamily="34" charset="0"/>
                <a:cs typeface="Arial" pitchFamily="34" charset="0"/>
              </a:rPr>
              <a:t>, lo faculta para desarrollar un plan de intervenciones que puede valorar, ejecutar y evaluar.(proyectos de investigación)</a:t>
            </a:r>
          </a:p>
          <a:p>
            <a:pPr algn="just">
              <a:buNone/>
            </a:pPr>
            <a:endParaRPr lang="es-MX" sz="2400" dirty="0" smtClean="0">
              <a:latin typeface="Arial" pitchFamily="34" charset="0"/>
              <a:cs typeface="Arial" pitchFamily="34" charset="0"/>
            </a:endParaRPr>
          </a:p>
          <a:p>
            <a:pPr algn="just">
              <a:buNone/>
            </a:pPr>
            <a:r>
              <a:rPr lang="es-MX" sz="2400" dirty="0" smtClean="0">
                <a:latin typeface="Arial" pitchFamily="34" charset="0"/>
                <a:cs typeface="Arial" pitchFamily="34" charset="0"/>
              </a:rPr>
              <a:t>La prestación de servicios de enfermería con predominio de acciones independientes; corresponde al personal de enfermería con estudios de posgrado.(Aplica modelos tendientes a incrementar la calidad del cuidado).</a:t>
            </a:r>
            <a:endParaRPr lang="es-MX" sz="2400" dirty="0">
              <a:latin typeface="Arial" pitchFamily="34" charset="0"/>
              <a:cs typeface="Arial" pitchFamily="34" charset="0"/>
            </a:endParaRPr>
          </a:p>
        </p:txBody>
      </p:sp>
      <p:pic>
        <p:nvPicPr>
          <p:cNvPr id="4" name="3 Imagen" descr="download (2).jpg"/>
          <p:cNvPicPr>
            <a:picLocks noChangeAspect="1"/>
          </p:cNvPicPr>
          <p:nvPr/>
        </p:nvPicPr>
        <p:blipFill>
          <a:blip r:embed="rId2"/>
          <a:srcRect b="12031"/>
          <a:stretch>
            <a:fillRect/>
          </a:stretch>
        </p:blipFill>
        <p:spPr>
          <a:xfrm>
            <a:off x="5214942" y="4500570"/>
            <a:ext cx="3581882" cy="2089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500042"/>
            <a:ext cx="4929222" cy="5857916"/>
          </a:xfrm>
        </p:spPr>
        <p:txBody>
          <a:bodyPr>
            <a:normAutofit/>
          </a:bodyPr>
          <a:lstStyle/>
          <a:p>
            <a:pPr algn="just">
              <a:buNone/>
            </a:pPr>
            <a:r>
              <a:rPr lang="es-MX" sz="2400" b="1" dirty="0" smtClean="0">
                <a:latin typeface="Arial" pitchFamily="34" charset="0"/>
                <a:cs typeface="Arial" pitchFamily="34" charset="0"/>
              </a:rPr>
              <a:t>El personal de enfermería con maestría</a:t>
            </a:r>
            <a:r>
              <a:rPr lang="es-MX" sz="2400" dirty="0" smtClean="0">
                <a:latin typeface="Arial" pitchFamily="34" charset="0"/>
                <a:cs typeface="Arial" pitchFamily="34" charset="0"/>
              </a:rPr>
              <a:t>, esta relacionada con los roles de educador, investigador, consultor o asesor en los temas clínicos, de la salud pública.</a:t>
            </a:r>
          </a:p>
          <a:p>
            <a:pPr algn="just">
              <a:buNone/>
            </a:pPr>
            <a:endParaRPr lang="es-MX" sz="2400" dirty="0" smtClean="0">
              <a:latin typeface="Arial" pitchFamily="34" charset="0"/>
              <a:cs typeface="Arial" pitchFamily="34" charset="0"/>
            </a:endParaRPr>
          </a:p>
          <a:p>
            <a:pPr algn="just">
              <a:buNone/>
            </a:pPr>
            <a:r>
              <a:rPr lang="es-MX" sz="2400" b="1" dirty="0" smtClean="0">
                <a:latin typeface="Arial" pitchFamily="34" charset="0"/>
                <a:cs typeface="Arial" pitchFamily="34" charset="0"/>
              </a:rPr>
              <a:t>enfermería con doctorado</a:t>
            </a:r>
            <a:r>
              <a:rPr lang="es-MX" sz="2400" dirty="0" smtClean="0">
                <a:latin typeface="Arial" pitchFamily="34" charset="0"/>
                <a:cs typeface="Arial" pitchFamily="34" charset="0"/>
              </a:rPr>
              <a:t>, por su grado de formación está facultado para dirigir estudios de investigación. Aporta evidencias científicas para la formulación de políticas que mejoren la calidad y la seguridad de los pacientes.</a:t>
            </a:r>
            <a:endParaRPr lang="es-MX" sz="2400" dirty="0">
              <a:latin typeface="Arial" pitchFamily="34" charset="0"/>
              <a:cs typeface="Arial" pitchFamily="34" charset="0"/>
            </a:endParaRPr>
          </a:p>
        </p:txBody>
      </p:sp>
      <p:pic>
        <p:nvPicPr>
          <p:cNvPr id="4" name="3 Imagen" descr="download (3).jpg"/>
          <p:cNvPicPr>
            <a:picLocks noChangeAspect="1"/>
          </p:cNvPicPr>
          <p:nvPr/>
        </p:nvPicPr>
        <p:blipFill>
          <a:blip r:embed="rId2"/>
          <a:stretch>
            <a:fillRect/>
          </a:stretch>
        </p:blipFill>
        <p:spPr>
          <a:xfrm>
            <a:off x="5286380" y="642918"/>
            <a:ext cx="3719564" cy="27860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785926"/>
            <a:ext cx="3929090" cy="4187952"/>
          </a:xfrm>
        </p:spPr>
        <p:txBody>
          <a:bodyPr>
            <a:normAutofit lnSpcReduction="10000"/>
          </a:bodyPr>
          <a:lstStyle/>
          <a:p>
            <a:pPr algn="just">
              <a:buNone/>
            </a:pPr>
            <a:r>
              <a:rPr lang="es-MX" sz="2400" dirty="0" smtClean="0">
                <a:latin typeface="Arial" pitchFamily="34" charset="0"/>
                <a:cs typeface="Arial" pitchFamily="34" charset="0"/>
              </a:rPr>
              <a:t>Para la atención médica ambulatoria y hospitalaria de los sectores público, social y privado, así como, los que prestan sus servicios de forma independiente, en su caso, podrán solicitar la evaluación de la conformidad respecto de esta norma.</a:t>
            </a:r>
            <a:endParaRPr lang="es-MX" sz="2400" dirty="0">
              <a:latin typeface="Arial" pitchFamily="34" charset="0"/>
              <a:cs typeface="Arial" pitchFamily="34" charset="0"/>
            </a:endParaRPr>
          </a:p>
        </p:txBody>
      </p:sp>
      <p:sp>
        <p:nvSpPr>
          <p:cNvPr id="4" name="3 Rectángulo"/>
          <p:cNvSpPr/>
          <p:nvPr/>
        </p:nvSpPr>
        <p:spPr>
          <a:xfrm>
            <a:off x="500034" y="642918"/>
            <a:ext cx="8072494" cy="1077218"/>
          </a:xfrm>
          <a:prstGeom prst="rect">
            <a:avLst/>
          </a:prstGeom>
        </p:spPr>
        <p:txBody>
          <a:bodyPr wrap="square">
            <a:spAutoFit/>
          </a:bodyPr>
          <a:lstStyle/>
          <a:p>
            <a:pPr algn="ctr"/>
            <a:r>
              <a:rPr lang="es-MX" sz="3200" dirty="0" smtClean="0">
                <a:effectLst>
                  <a:outerShdw blurRad="38100" dist="38100" dir="2700000" algn="tl">
                    <a:srgbClr val="000000">
                      <a:alpha val="43137"/>
                    </a:srgbClr>
                  </a:outerShdw>
                </a:effectLst>
                <a:latin typeface="Arial" pitchFamily="34" charset="0"/>
                <a:cs typeface="Arial" pitchFamily="34" charset="0"/>
              </a:rPr>
              <a:t>Procedimiento para la evaluación de la conformidad</a:t>
            </a:r>
            <a:endParaRPr lang="es-MX" sz="3200" dirty="0">
              <a:effectLst>
                <a:outerShdw blurRad="38100" dist="38100" dir="2700000" algn="tl">
                  <a:srgbClr val="000000">
                    <a:alpha val="43137"/>
                  </a:srgbClr>
                </a:outerShdw>
              </a:effectLst>
              <a:latin typeface="Arial" pitchFamily="34" charset="0"/>
              <a:cs typeface="Arial" pitchFamily="34" charset="0"/>
            </a:endParaRPr>
          </a:p>
        </p:txBody>
      </p:sp>
      <p:pic>
        <p:nvPicPr>
          <p:cNvPr id="5" name="4 Imagen" descr="download (4).jpg"/>
          <p:cNvPicPr>
            <a:picLocks noChangeAspect="1"/>
          </p:cNvPicPr>
          <p:nvPr/>
        </p:nvPicPr>
        <p:blipFill>
          <a:blip r:embed="rId2"/>
          <a:stretch>
            <a:fillRect/>
          </a:stretch>
        </p:blipFill>
        <p:spPr>
          <a:xfrm>
            <a:off x="4500562" y="2285992"/>
            <a:ext cx="4012015" cy="3143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348" y="357166"/>
            <a:ext cx="6572296" cy="1051560"/>
          </a:xfrm>
        </p:spPr>
        <p:txBody>
          <a:bodyPr/>
          <a:lstStyle/>
          <a:p>
            <a:pPr algn="just"/>
            <a:r>
              <a:rPr lang="es-MX" sz="3200" dirty="0" smtClean="0">
                <a:solidFill>
                  <a:schemeClr val="tx1"/>
                </a:solidFill>
                <a:latin typeface="Arial" pitchFamily="34" charset="0"/>
                <a:cs typeface="Arial" pitchFamily="34" charset="0"/>
              </a:rPr>
              <a:t>                   BIBLIOGRAFÍA </a:t>
            </a:r>
            <a:endParaRPr lang="es-MX" dirty="0"/>
          </a:p>
        </p:txBody>
      </p:sp>
      <p:sp>
        <p:nvSpPr>
          <p:cNvPr id="3" name="2 Marcador de contenido"/>
          <p:cNvSpPr>
            <a:spLocks noGrp="1"/>
          </p:cNvSpPr>
          <p:nvPr>
            <p:ph idx="1"/>
          </p:nvPr>
        </p:nvSpPr>
        <p:spPr>
          <a:xfrm>
            <a:off x="285720" y="1500174"/>
            <a:ext cx="8401080" cy="4572032"/>
          </a:xfrm>
        </p:spPr>
        <p:txBody>
          <a:bodyPr>
            <a:noAutofit/>
          </a:bodyPr>
          <a:lstStyle/>
          <a:p>
            <a:pPr>
              <a:buFont typeface="Arial" pitchFamily="34" charset="0"/>
              <a:buChar char="•"/>
            </a:pPr>
            <a:r>
              <a:rPr lang="es-MX" sz="2400" dirty="0" smtClean="0">
                <a:latin typeface="Arial" pitchFamily="34" charset="0"/>
                <a:cs typeface="Arial" pitchFamily="34" charset="0"/>
              </a:rPr>
              <a:t>1er. Taller para la reestructuración del Sistema Nacional de Enfermería. Secretaría de Salud, México, D.F. 1994.</a:t>
            </a:r>
          </a:p>
          <a:p>
            <a:pPr>
              <a:buFont typeface="Arial" pitchFamily="34" charset="0"/>
              <a:buChar char="•"/>
            </a:pPr>
            <a:r>
              <a:rPr lang="es-MX" sz="2400" dirty="0" smtClean="0">
                <a:latin typeface="Arial" pitchFamily="34" charset="0"/>
                <a:cs typeface="Arial" pitchFamily="34" charset="0"/>
              </a:rPr>
              <a:t>Acuerdo por el que se crea la Comisión Permanente de Enfermería. Diario Oficial de la Federación. 25 de enero de 2007.</a:t>
            </a:r>
          </a:p>
          <a:p>
            <a:pPr>
              <a:buFont typeface="Arial" pitchFamily="34" charset="0"/>
              <a:buChar char="•"/>
            </a:pPr>
            <a:r>
              <a:rPr lang="es-MX" sz="2400" dirty="0" smtClean="0">
                <a:latin typeface="Arial" pitchFamily="34" charset="0"/>
                <a:cs typeface="Arial" pitchFamily="34" charset="0"/>
              </a:rPr>
              <a:t>Alfaro-</a:t>
            </a:r>
            <a:r>
              <a:rPr lang="es-MX" sz="2400" dirty="0" err="1" smtClean="0">
                <a:latin typeface="Arial" pitchFamily="34" charset="0"/>
                <a:cs typeface="Arial" pitchFamily="34" charset="0"/>
              </a:rPr>
              <a:t>Lefevre</a:t>
            </a:r>
            <a:r>
              <a:rPr lang="es-MX" sz="2400" dirty="0" smtClean="0">
                <a:latin typeface="Arial" pitchFamily="34" charset="0"/>
                <a:cs typeface="Arial" pitchFamily="34" charset="0"/>
              </a:rPr>
              <a:t>, Rosalinda. Aplicación del proceso de enfermería, guía práctica. Tercera edición. Madrid. Editorial </a:t>
            </a:r>
            <a:r>
              <a:rPr lang="es-MX" sz="2400" dirty="0" err="1" smtClean="0">
                <a:latin typeface="Arial" pitchFamily="34" charset="0"/>
                <a:cs typeface="Arial" pitchFamily="34" charset="0"/>
              </a:rPr>
              <a:t>Mosby</a:t>
            </a:r>
            <a:r>
              <a:rPr lang="es-MX" sz="2400" dirty="0" smtClean="0">
                <a:latin typeface="Arial" pitchFamily="34" charset="0"/>
                <a:cs typeface="Arial" pitchFamily="34" charset="0"/>
              </a:rPr>
              <a:t> / </a:t>
            </a:r>
            <a:r>
              <a:rPr lang="es-MX" sz="2400" dirty="0" err="1" smtClean="0">
                <a:latin typeface="Arial" pitchFamily="34" charset="0"/>
                <a:cs typeface="Arial" pitchFamily="34" charset="0"/>
              </a:rPr>
              <a:t>Doyma</a:t>
            </a:r>
            <a:r>
              <a:rPr lang="es-MX" sz="2400" dirty="0" smtClean="0">
                <a:latin typeface="Arial" pitchFamily="34" charset="0"/>
                <a:cs typeface="Arial" pitchFamily="34" charset="0"/>
              </a:rPr>
              <a:t>. 1996.</a:t>
            </a:r>
          </a:p>
          <a:p>
            <a:pPr>
              <a:buFont typeface="Arial" pitchFamily="34" charset="0"/>
              <a:buChar char="•"/>
            </a:pPr>
            <a:r>
              <a:rPr lang="es-MX" sz="2400" dirty="0" smtClean="0">
                <a:latin typeface="Arial" pitchFamily="34" charset="0"/>
                <a:cs typeface="Arial" pitchFamily="34" charset="0"/>
              </a:rPr>
              <a:t>Legislación Universitaria Normas Fundamentales. </a:t>
            </a:r>
            <a:r>
              <a:rPr lang="es-MX" sz="2400" dirty="0" err="1" smtClean="0">
                <a:latin typeface="Arial" pitchFamily="34" charset="0"/>
                <a:cs typeface="Arial" pitchFamily="34" charset="0"/>
              </a:rPr>
              <a:t>Mírico</a:t>
            </a:r>
            <a:r>
              <a:rPr lang="es-MX" sz="2400" dirty="0" smtClean="0">
                <a:latin typeface="Arial" pitchFamily="34" charset="0"/>
                <a:cs typeface="Arial" pitchFamily="34" charset="0"/>
              </a:rPr>
              <a:t>. UNAM. 1991.</a:t>
            </a:r>
            <a:endParaRPr lang="es-MX"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La norma tiene como finalidad precisar atributos y responsabilidades que deberá cumplir el personal de enfermería, conforme a las disposiciones jurídicas aplicables.</a:t>
            </a:r>
          </a:p>
          <a:p>
            <a:pPr algn="just">
              <a:buNone/>
            </a:pPr>
            <a:r>
              <a:rPr lang="es-MX" sz="2400" dirty="0" smtClean="0">
                <a:latin typeface="Arial" pitchFamily="34" charset="0"/>
                <a:cs typeface="Arial" pitchFamily="34" charset="0"/>
              </a:rPr>
              <a:t>El nivel de responsabilidad que el personal de enfermería tiene en el esquema estructural de los establecimientos para la atención médica en los sectores público, social y privado.</a:t>
            </a:r>
            <a:endParaRPr lang="es-MX" sz="2400" dirty="0">
              <a:latin typeface="Arial" pitchFamily="34" charset="0"/>
              <a:cs typeface="Arial" pitchFamily="34" charset="0"/>
            </a:endParaRPr>
          </a:p>
        </p:txBody>
      </p:sp>
      <p:sp>
        <p:nvSpPr>
          <p:cNvPr id="4" name="3 CuadroTexto"/>
          <p:cNvSpPr txBox="1"/>
          <p:nvPr/>
        </p:nvSpPr>
        <p:spPr>
          <a:xfrm>
            <a:off x="2214546" y="428604"/>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INTRODUCCIÓN</a:t>
            </a:r>
            <a:endParaRPr lang="es-MX" sz="32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Establecer las características y especificaciones mínimas para la prestación del servicio de enfermería en los establecimientos de atención médica del Sistema Nacional de Salud, así como para la prestación de dicho servicio que en forma independiente otorgan las personas físicas con base en su formación académica.</a:t>
            </a:r>
            <a:endParaRPr lang="es-MX" sz="2400" dirty="0">
              <a:latin typeface="Arial" pitchFamily="34" charset="0"/>
              <a:cs typeface="Arial" pitchFamily="34" charset="0"/>
            </a:endParaRPr>
          </a:p>
        </p:txBody>
      </p:sp>
      <p:sp>
        <p:nvSpPr>
          <p:cNvPr id="4" name="3 CuadroTexto"/>
          <p:cNvSpPr txBox="1"/>
          <p:nvPr/>
        </p:nvSpPr>
        <p:spPr>
          <a:xfrm>
            <a:off x="2143108" y="785794"/>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OBJETIVO</a:t>
            </a:r>
            <a:endParaRPr lang="es-MX" sz="3200" b="1" dirty="0">
              <a:latin typeface="Arial" pitchFamily="34" charset="0"/>
              <a:cs typeface="Arial" pitchFamily="34" charset="0"/>
            </a:endParaRPr>
          </a:p>
        </p:txBody>
      </p:sp>
      <p:pic>
        <p:nvPicPr>
          <p:cNvPr id="5" name="4 Imagen" descr="images (72).jpeg"/>
          <p:cNvPicPr>
            <a:picLocks noChangeAspect="1"/>
          </p:cNvPicPr>
          <p:nvPr/>
        </p:nvPicPr>
        <p:blipFill>
          <a:blip r:embed="rId2"/>
          <a:stretch>
            <a:fillRect/>
          </a:stretch>
        </p:blipFill>
        <p:spPr>
          <a:xfrm>
            <a:off x="3214678" y="3922070"/>
            <a:ext cx="3143272" cy="25565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4000528" cy="4572032"/>
          </a:xfrm>
        </p:spPr>
        <p:txBody>
          <a:bodyPr>
            <a:noAutofit/>
          </a:bodyPr>
          <a:lstStyle/>
          <a:p>
            <a:pPr algn="just">
              <a:buNone/>
            </a:pPr>
            <a:r>
              <a:rPr lang="es-MX" sz="2400" dirty="0" smtClean="0">
                <a:latin typeface="Arial" pitchFamily="34" charset="0"/>
                <a:cs typeface="Arial" pitchFamily="34" charset="0"/>
              </a:rPr>
              <a:t>La norma es obligatoria en los establecimientos para la atención médica del Sistema Nacional de Salud en donde se presten servicios de enfermería, así como para las personas físicas que prestan dichos servicios en forma independiente.</a:t>
            </a:r>
            <a:endParaRPr lang="es-MX" sz="2400" dirty="0">
              <a:latin typeface="Arial" pitchFamily="34" charset="0"/>
              <a:cs typeface="Arial" pitchFamily="34" charset="0"/>
            </a:endParaRPr>
          </a:p>
        </p:txBody>
      </p:sp>
      <p:sp>
        <p:nvSpPr>
          <p:cNvPr id="4" name="3 CuadroTexto"/>
          <p:cNvSpPr txBox="1"/>
          <p:nvPr/>
        </p:nvSpPr>
        <p:spPr>
          <a:xfrm>
            <a:off x="2143108" y="785794"/>
            <a:ext cx="5429288" cy="584775"/>
          </a:xfrm>
          <a:prstGeom prst="rect">
            <a:avLst/>
          </a:prstGeom>
          <a:noFill/>
        </p:spPr>
        <p:txBody>
          <a:bodyPr wrap="square" rtlCol="0">
            <a:spAutoFit/>
          </a:bodyPr>
          <a:lstStyle/>
          <a:p>
            <a:r>
              <a:rPr lang="es-MX" sz="3200" b="1" dirty="0" smtClean="0">
                <a:latin typeface="Arial" pitchFamily="34" charset="0"/>
                <a:cs typeface="Arial" pitchFamily="34" charset="0"/>
              </a:rPr>
              <a:t>CAMPO DE APLICACIÓN</a:t>
            </a:r>
            <a:endParaRPr lang="es-MX" sz="3200" b="1" dirty="0">
              <a:latin typeface="Arial" pitchFamily="34" charset="0"/>
              <a:cs typeface="Arial" pitchFamily="34" charset="0"/>
            </a:endParaRPr>
          </a:p>
        </p:txBody>
      </p:sp>
      <p:pic>
        <p:nvPicPr>
          <p:cNvPr id="5" name="4 Imagen" descr="images (73).jpeg"/>
          <p:cNvPicPr>
            <a:picLocks noChangeAspect="1"/>
          </p:cNvPicPr>
          <p:nvPr/>
        </p:nvPicPr>
        <p:blipFill>
          <a:blip r:embed="rId2"/>
          <a:stretch>
            <a:fillRect/>
          </a:stretch>
        </p:blipFill>
        <p:spPr>
          <a:xfrm>
            <a:off x="4572000" y="1928802"/>
            <a:ext cx="4179123" cy="3429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images.jpg"/>
          <p:cNvPicPr>
            <a:picLocks noChangeAspect="1"/>
          </p:cNvPicPr>
          <p:nvPr/>
        </p:nvPicPr>
        <p:blipFill>
          <a:blip r:embed="rId2"/>
          <a:stretch>
            <a:fillRect/>
          </a:stretch>
        </p:blipFill>
        <p:spPr>
          <a:xfrm>
            <a:off x="5857884" y="3357562"/>
            <a:ext cx="2998069" cy="2786082"/>
          </a:xfrm>
          <a:prstGeom prst="rect">
            <a:avLst/>
          </a:prstGeom>
        </p:spPr>
      </p:pic>
      <p:sp>
        <p:nvSpPr>
          <p:cNvPr id="3" name="2 Marcador de contenido"/>
          <p:cNvSpPr>
            <a:spLocks noGrp="1"/>
          </p:cNvSpPr>
          <p:nvPr>
            <p:ph idx="1"/>
          </p:nvPr>
        </p:nvSpPr>
        <p:spPr>
          <a:xfrm>
            <a:off x="642910" y="1142984"/>
            <a:ext cx="5072098" cy="4429156"/>
          </a:xfrm>
        </p:spPr>
        <p:txBody>
          <a:bodyPr/>
          <a:lstStyle/>
          <a:p>
            <a:pPr algn="just">
              <a:buNone/>
            </a:pPr>
            <a:r>
              <a:rPr lang="es-MX" dirty="0" smtClean="0"/>
              <a:t>Enfermería: </a:t>
            </a:r>
            <a:r>
              <a:rPr lang="es-MX" sz="2400" dirty="0" smtClean="0">
                <a:latin typeface="Arial" pitchFamily="34" charset="0"/>
                <a:cs typeface="Arial" pitchFamily="34" charset="0"/>
              </a:rPr>
              <a:t>A la ciencia y arte humanístico dedicada al mantenimiento y promoción del bienestar de la salud de las personas, ha desarrollado una visión integral de la persona, familia y comunidad y una serie de conocimientos, principios, fundamentos, habilidades.</a:t>
            </a:r>
          </a:p>
          <a:p>
            <a:pPr>
              <a:buNone/>
            </a:pPr>
            <a:endParaRPr lang="es-MX" sz="2400" dirty="0">
              <a:latin typeface="Arial" pitchFamily="34" charset="0"/>
              <a:cs typeface="Arial" pitchFamily="34" charset="0"/>
            </a:endParaRPr>
          </a:p>
        </p:txBody>
      </p:sp>
      <p:sp>
        <p:nvSpPr>
          <p:cNvPr id="4" name="3 CuadroTexto"/>
          <p:cNvSpPr txBox="1"/>
          <p:nvPr/>
        </p:nvSpPr>
        <p:spPr>
          <a:xfrm>
            <a:off x="2428860" y="428604"/>
            <a:ext cx="4643470" cy="861774"/>
          </a:xfrm>
          <a:prstGeom prst="rect">
            <a:avLst/>
          </a:prstGeom>
          <a:noFill/>
        </p:spPr>
        <p:txBody>
          <a:bodyPr wrap="square" rtlCol="0">
            <a:spAutoFit/>
          </a:bodyPr>
          <a:lstStyle/>
          <a:p>
            <a:r>
              <a:rPr lang="es-MX" sz="3200" b="1" dirty="0" smtClean="0">
                <a:latin typeface="Arial" pitchFamily="34" charset="0"/>
                <a:cs typeface="Arial" pitchFamily="34" charset="0"/>
              </a:rPr>
              <a:t>DEFINICIONES</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183880" cy="1051560"/>
          </a:xfrm>
        </p:spPr>
        <p:txBody>
          <a:bodyPr>
            <a:normAutofit/>
          </a:bodyPr>
          <a:lstStyle/>
          <a:p>
            <a:pPr algn="ctr"/>
            <a:r>
              <a:rPr lang="es-MX" sz="3200" dirty="0" smtClean="0">
                <a:solidFill>
                  <a:schemeClr val="tx1"/>
                </a:solidFill>
                <a:effectLst/>
                <a:latin typeface="Arial" pitchFamily="34" charset="0"/>
                <a:cs typeface="Arial" pitchFamily="34" charset="0"/>
              </a:rPr>
              <a:t>INTERVENCIONES DE ENFERMERÍA</a:t>
            </a:r>
            <a:endParaRPr lang="es-MX" sz="3200" dirty="0">
              <a:solidFill>
                <a:schemeClr val="tx1"/>
              </a:solidFill>
              <a:effectLst/>
              <a:latin typeface="Arial" pitchFamily="34" charset="0"/>
              <a:cs typeface="Arial" pitchFamily="34" charset="0"/>
            </a:endParaRPr>
          </a:p>
        </p:txBody>
      </p:sp>
      <p:sp>
        <p:nvSpPr>
          <p:cNvPr id="3" name="2 Marcador de contenido"/>
          <p:cNvSpPr>
            <a:spLocks noGrp="1"/>
          </p:cNvSpPr>
          <p:nvPr>
            <p:ph idx="1"/>
          </p:nvPr>
        </p:nvSpPr>
        <p:spPr>
          <a:xfrm>
            <a:off x="357158" y="1214422"/>
            <a:ext cx="8429684" cy="3143272"/>
          </a:xfrm>
        </p:spPr>
        <p:txBody>
          <a:bodyPr>
            <a:normAutofit/>
          </a:bodyPr>
          <a:lstStyle/>
          <a:p>
            <a:pPr algn="just">
              <a:buNone/>
            </a:pPr>
            <a:r>
              <a:rPr lang="es-MX" dirty="0" smtClean="0"/>
              <a:t> </a:t>
            </a:r>
            <a:r>
              <a:rPr lang="es-MX" sz="2400" b="1" dirty="0" smtClean="0">
                <a:latin typeface="Arial" pitchFamily="34" charset="0"/>
                <a:cs typeface="Arial" pitchFamily="34" charset="0"/>
              </a:rPr>
              <a:t>Dependientes:</a:t>
            </a:r>
            <a:r>
              <a:rPr lang="es-MX" sz="2400" dirty="0" smtClean="0">
                <a:latin typeface="Arial" pitchFamily="34" charset="0"/>
                <a:cs typeface="Arial" pitchFamily="34" charset="0"/>
              </a:rPr>
              <a:t> actividades que realiza, por prescripción de otro profesional de la salud. (medico enfermera).</a:t>
            </a:r>
          </a:p>
          <a:p>
            <a:pPr algn="just">
              <a:buNone/>
            </a:pPr>
            <a:r>
              <a:rPr lang="es-MX" sz="2400" b="1" dirty="0" smtClean="0">
                <a:latin typeface="Arial" pitchFamily="34" charset="0"/>
                <a:cs typeface="Arial" pitchFamily="34" charset="0"/>
              </a:rPr>
              <a:t>Independientes: </a:t>
            </a:r>
            <a:r>
              <a:rPr lang="es-MX" sz="2400" dirty="0" smtClean="0">
                <a:latin typeface="Arial" pitchFamily="34" charset="0"/>
                <a:cs typeface="Arial" pitchFamily="34" charset="0"/>
              </a:rPr>
              <a:t>acciones para las cuales está legalmente autorizado a realizar de acuerdo a su formación académica.</a:t>
            </a:r>
          </a:p>
          <a:p>
            <a:pPr algn="just">
              <a:buNone/>
            </a:pPr>
            <a:r>
              <a:rPr lang="es-MX" sz="2400" b="1" dirty="0" smtClean="0">
                <a:latin typeface="Arial" pitchFamily="34" charset="0"/>
                <a:cs typeface="Arial" pitchFamily="34" charset="0"/>
              </a:rPr>
              <a:t>interdependientes: </a:t>
            </a:r>
            <a:r>
              <a:rPr lang="es-MX" sz="2400" dirty="0" smtClean="0">
                <a:latin typeface="Arial" pitchFamily="34" charset="0"/>
                <a:cs typeface="Arial" pitchFamily="34" charset="0"/>
              </a:rPr>
              <a:t>actividades que lleva a cabo junto a otros miembros del equipo de salud.</a:t>
            </a:r>
            <a:endParaRPr lang="es-MX" sz="2400" b="1" dirty="0">
              <a:latin typeface="Arial" pitchFamily="34" charset="0"/>
              <a:cs typeface="Arial" pitchFamily="34" charset="0"/>
            </a:endParaRPr>
          </a:p>
        </p:txBody>
      </p:sp>
      <p:pic>
        <p:nvPicPr>
          <p:cNvPr id="4" name="3 Imagen" descr="download.jpg"/>
          <p:cNvPicPr>
            <a:picLocks noChangeAspect="1"/>
          </p:cNvPicPr>
          <p:nvPr/>
        </p:nvPicPr>
        <p:blipFill>
          <a:blip r:embed="rId2"/>
          <a:stretch>
            <a:fillRect/>
          </a:stretch>
        </p:blipFill>
        <p:spPr>
          <a:xfrm>
            <a:off x="4337275" y="4071942"/>
            <a:ext cx="4328789" cy="2424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428604"/>
            <a:ext cx="7143800" cy="1569660"/>
          </a:xfrm>
          <a:prstGeom prst="rect">
            <a:avLst/>
          </a:prstGeom>
          <a:noFill/>
        </p:spPr>
        <p:txBody>
          <a:bodyPr wrap="square" rtlCol="0">
            <a:spAutoFit/>
          </a:bodyPr>
          <a:lstStyle/>
          <a:p>
            <a:pPr algn="ctr"/>
            <a:r>
              <a:rPr lang="es-MX" sz="3200" b="1" dirty="0" smtClean="0">
                <a:latin typeface="Arial" pitchFamily="34" charset="0"/>
                <a:cs typeface="Arial" pitchFamily="34" charset="0"/>
              </a:rPr>
              <a:t>DEFINICIONES</a:t>
            </a:r>
          </a:p>
          <a:p>
            <a:pPr algn="just"/>
            <a:r>
              <a:rPr lang="es-MX" sz="3200" dirty="0" smtClean="0">
                <a:latin typeface="Arial" pitchFamily="34" charset="0"/>
                <a:cs typeface="Arial" pitchFamily="34" charset="0"/>
              </a:rPr>
              <a:t>Cuidados de enfermería</a:t>
            </a:r>
          </a:p>
          <a:p>
            <a:pPr algn="just"/>
            <a:r>
              <a:rPr lang="es-MX" sz="3200" dirty="0" smtClean="0"/>
              <a:t> </a:t>
            </a:r>
            <a:endParaRPr lang="es-MX" sz="3200" dirty="0">
              <a:latin typeface="Arial" pitchFamily="34" charset="0"/>
              <a:cs typeface="Arial" pitchFamily="34" charset="0"/>
            </a:endParaRPr>
          </a:p>
        </p:txBody>
      </p:sp>
      <p:graphicFrame>
        <p:nvGraphicFramePr>
          <p:cNvPr id="5" name="4 Diagrama"/>
          <p:cNvGraphicFramePr/>
          <p:nvPr/>
        </p:nvGraphicFramePr>
        <p:xfrm>
          <a:off x="357158" y="2000240"/>
          <a:ext cx="835824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71480"/>
            <a:ext cx="8183880" cy="1357322"/>
          </a:xfrm>
        </p:spPr>
        <p:txBody>
          <a:bodyPr>
            <a:noAutofit/>
          </a:bodyPr>
          <a:lstStyle/>
          <a:p>
            <a:pPr algn="just"/>
            <a:r>
              <a:rPr lang="es-MX" sz="3200" dirty="0" smtClean="0">
                <a:solidFill>
                  <a:schemeClr val="tx1"/>
                </a:solidFill>
                <a:effectLst/>
                <a:latin typeface="Arial" pitchFamily="34" charset="0"/>
                <a:cs typeface="Arial" pitchFamily="34" charset="0"/>
              </a:rPr>
              <a:t>PRESTACIÓN DEL SERVICIO DE ENFERMERÍA (ASPECTOS GENERALES)</a:t>
            </a:r>
            <a:br>
              <a:rPr lang="es-MX" sz="3200" dirty="0" smtClean="0">
                <a:solidFill>
                  <a:schemeClr val="tx1"/>
                </a:solidFill>
                <a:effectLst/>
                <a:latin typeface="Arial" pitchFamily="34" charset="0"/>
                <a:cs typeface="Arial" pitchFamily="34" charset="0"/>
              </a:rPr>
            </a:br>
            <a:endParaRPr lang="es-MX" sz="3200" b="0" dirty="0">
              <a:solidFill>
                <a:schemeClr val="tx1"/>
              </a:solidFill>
              <a:effectLst/>
              <a:latin typeface="Arial" pitchFamily="34" charset="0"/>
              <a:cs typeface="Arial" pitchFamily="34" charset="0"/>
            </a:endParaRPr>
          </a:p>
        </p:txBody>
      </p:sp>
      <p:sp>
        <p:nvSpPr>
          <p:cNvPr id="6" name="5 CuadroTexto"/>
          <p:cNvSpPr txBox="1"/>
          <p:nvPr/>
        </p:nvSpPr>
        <p:spPr>
          <a:xfrm>
            <a:off x="428596" y="1714488"/>
            <a:ext cx="5572164" cy="4524315"/>
          </a:xfrm>
          <a:prstGeom prst="rect">
            <a:avLst/>
          </a:prstGeom>
          <a:noFill/>
        </p:spPr>
        <p:txBody>
          <a:bodyPr wrap="square" rtlCol="0">
            <a:spAutoFit/>
          </a:bodyPr>
          <a:lstStyle/>
          <a:p>
            <a:pPr>
              <a:buFont typeface="Wingdings" pitchFamily="2" charset="2"/>
              <a:buChar char="v"/>
            </a:pPr>
            <a:r>
              <a:rPr lang="es-MX" sz="2400" dirty="0" smtClean="0">
                <a:latin typeface="Arial" pitchFamily="34" charset="0"/>
                <a:cs typeface="Arial" pitchFamily="34" charset="0"/>
              </a:rPr>
              <a:t>Preparación académica y el grado de responsabilidad para la toma de decisiones.</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se reconocerán los estudios de formación en enfermería de las instituciones pertenecientes al sistema educativo nacional.</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El personal de enfermería cuente con la certificación profesional vigente. </a:t>
            </a:r>
          </a:p>
          <a:p>
            <a:pPr>
              <a:buFont typeface="Wingdings" pitchFamily="2" charset="2"/>
              <a:buChar char="v"/>
            </a:pPr>
            <a:endParaRPr lang="es-MX" sz="2400" dirty="0">
              <a:latin typeface="Arial" pitchFamily="34" charset="0"/>
              <a:cs typeface="Arial" pitchFamily="34" charset="0"/>
            </a:endParaRPr>
          </a:p>
        </p:txBody>
      </p:sp>
      <p:pic>
        <p:nvPicPr>
          <p:cNvPr id="4" name="3 Imagen" descr="unnamed.jpg"/>
          <p:cNvPicPr>
            <a:picLocks noChangeAspect="1"/>
          </p:cNvPicPr>
          <p:nvPr/>
        </p:nvPicPr>
        <p:blipFill>
          <a:blip r:embed="rId2"/>
          <a:srcRect l="28906" t="12500" r="31250" b="15625"/>
          <a:stretch>
            <a:fillRect/>
          </a:stretch>
        </p:blipFill>
        <p:spPr>
          <a:xfrm>
            <a:off x="6215074" y="2500306"/>
            <a:ext cx="2481694" cy="3357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4712022" cy="5327540"/>
          </a:xfrm>
        </p:spPr>
        <p:txBody>
          <a:bodyPr>
            <a:normAutofit lnSpcReduction="10000"/>
          </a:bodyPr>
          <a:lstStyle/>
          <a:p>
            <a:pPr algn="just">
              <a:buFont typeface="Wingdings" pitchFamily="2" charset="2"/>
              <a:buChar char="v"/>
            </a:pPr>
            <a:r>
              <a:rPr lang="es-MX" sz="2400" dirty="0" smtClean="0">
                <a:latin typeface="Arial" pitchFamily="34" charset="0"/>
                <a:cs typeface="Arial" pitchFamily="34" charset="0"/>
              </a:rPr>
              <a:t>Dar la inducción al puesto a todo el personal de nuevo ingreso.</a:t>
            </a: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 Evitar emplear al personal de enfermería en funciones fuera de sus competencias y capacidades.</a:t>
            </a: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Si los estudios se realizaron en el extranjero, deberán contar con el documento de revalidación por la autoridad competente.</a:t>
            </a:r>
          </a:p>
        </p:txBody>
      </p:sp>
      <p:pic>
        <p:nvPicPr>
          <p:cNvPr id="4" name="3 Imagen" descr="images (74).jpeg"/>
          <p:cNvPicPr>
            <a:picLocks noChangeAspect="1"/>
          </p:cNvPicPr>
          <p:nvPr/>
        </p:nvPicPr>
        <p:blipFill>
          <a:blip r:embed="rId2"/>
          <a:srcRect r="26991"/>
          <a:stretch>
            <a:fillRect/>
          </a:stretch>
        </p:blipFill>
        <p:spPr>
          <a:xfrm>
            <a:off x="5214942" y="500042"/>
            <a:ext cx="3520559" cy="385765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227</TotalTime>
  <Words>767</Words>
  <PresentationFormat>Presentación en pantalla (4:3)</PresentationFormat>
  <Paragraphs>57</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Aspecto</vt:lpstr>
      <vt:lpstr>Diapositiva 1</vt:lpstr>
      <vt:lpstr>Diapositiva 2</vt:lpstr>
      <vt:lpstr>Diapositiva 3</vt:lpstr>
      <vt:lpstr>Diapositiva 4</vt:lpstr>
      <vt:lpstr>Diapositiva 5</vt:lpstr>
      <vt:lpstr>INTERVENCIONES DE ENFERMERÍA</vt:lpstr>
      <vt:lpstr>Diapositiva 7</vt:lpstr>
      <vt:lpstr>PRESTACIÓN DEL SERVICIO DE ENFERMERÍA (ASPECTOS GENERALES) </vt:lpstr>
      <vt:lpstr>Diapositiva 9</vt:lpstr>
      <vt:lpstr>PERSONAL DE ENFERMERÍA ESTÁ OBLIGADO </vt:lpstr>
      <vt:lpstr>PRESTACIÓN DE SERVICIOS DE ENFERMERÍA (ASPECTOS PARTICULARES)</vt:lpstr>
      <vt:lpstr>Diapositiva 12</vt:lpstr>
      <vt:lpstr>Diapositiva 13</vt:lpstr>
      <vt:lpstr>Diapositiva 14</vt:lpstr>
      <vt:lpstr>                   BIBLIOGRAFÍA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NOM-019-SSA3-2013, PARA LA PRÁCTICA DE ENFERMERÍA EN EL SISTEMA NACIONAL DE SALUD</dc:title>
  <dc:creator>ADRIAN HERNANDEZ HERNANDEZ</dc:creator>
  <cp:lastModifiedBy>ahernandezhernand</cp:lastModifiedBy>
  <cp:revision>47</cp:revision>
  <dcterms:created xsi:type="dcterms:W3CDTF">2020-03-21T14:54:19Z</dcterms:created>
  <dcterms:modified xsi:type="dcterms:W3CDTF">2020-03-21T19:06:32Z</dcterms:modified>
</cp:coreProperties>
</file>