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5525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80D2"/>
    <a:srgbClr val="D9D1EF"/>
    <a:srgbClr val="543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30FB9-4AF7-4A68-9859-19E23DF2CBBA}" v="1" dt="2023-02-19T15:32:24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1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alena Lauzi" userId="557e88c1-5a49-4d16-a40c-0dc96e651537" providerId="ADAL" clId="{38B30FB9-4AF7-4A68-9859-19E23DF2CBBA}"/>
    <pc:docChg chg="modMainMaster">
      <pc:chgData name="Maddalena Lauzi" userId="557e88c1-5a49-4d16-a40c-0dc96e651537" providerId="ADAL" clId="{38B30FB9-4AF7-4A68-9859-19E23DF2CBBA}" dt="2023-02-19T15:32:24.506" v="0" actId="478"/>
      <pc:docMkLst>
        <pc:docMk/>
      </pc:docMkLst>
      <pc:sldMasterChg chg="modSldLayout">
        <pc:chgData name="Maddalena Lauzi" userId="557e88c1-5a49-4d16-a40c-0dc96e651537" providerId="ADAL" clId="{38B30FB9-4AF7-4A68-9859-19E23DF2CBBA}" dt="2023-02-19T15:32:24.506" v="0" actId="478"/>
        <pc:sldMasterMkLst>
          <pc:docMk/>
          <pc:sldMasterMk cId="3508826660" sldId="2147483648"/>
        </pc:sldMasterMkLst>
        <pc:sldLayoutChg chg="delSp">
          <pc:chgData name="Maddalena Lauzi" userId="557e88c1-5a49-4d16-a40c-0dc96e651537" providerId="ADAL" clId="{38B30FB9-4AF7-4A68-9859-19E23DF2CBBA}" dt="2023-02-19T15:32:24.506" v="0" actId="478"/>
          <pc:sldLayoutMkLst>
            <pc:docMk/>
            <pc:sldMasterMk cId="3508826660" sldId="2147483648"/>
            <pc:sldLayoutMk cId="3850505186" sldId="2147483660"/>
          </pc:sldLayoutMkLst>
          <pc:picChg chg="del">
            <ac:chgData name="Maddalena Lauzi" userId="557e88c1-5a49-4d16-a40c-0dc96e651537" providerId="ADAL" clId="{38B30FB9-4AF7-4A68-9859-19E23DF2CBBA}" dt="2023-02-19T15:32:24.506" v="0" actId="478"/>
            <ac:picMkLst>
              <pc:docMk/>
              <pc:sldMasterMk cId="3508826660" sldId="2147483648"/>
              <pc:sldLayoutMk cId="3850505186" sldId="2147483660"/>
              <ac:picMk id="12" creationId="{E36CC818-56C7-454E-9FC7-EB99E68D0FD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0" imgH="471" progId="TCLayout.ActiveDocument.1">
                  <p:embed/>
                </p:oleObj>
              </mc:Choice>
              <mc:Fallback>
                <p:oleObj name="think-cell Slide" r:id="rId3" imgW="470" imgH="471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66080" y="6642000"/>
            <a:ext cx="1182592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b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4072A021-F92E-41BE-AB34-1F07FF85E57E}" type="slidenum">
              <a:rPr lang="en-US" smtClean="0"/>
              <a:pPr/>
              <a:t>‹#›</a:t>
            </a:fld>
            <a:r>
              <a:rPr lang="en-US"/>
              <a:t> | Deloitte Digital, HI Capital, </a:t>
            </a:r>
            <a:r>
              <a:rPr lang="en-US" err="1"/>
              <a:t>Dealroom</a:t>
            </a:r>
            <a:endParaRPr lang="en-US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75792" y="256118"/>
            <a:ext cx="8890000" cy="4529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667" b="1">
                <a:solidFill>
                  <a:srgbClr val="5439A2"/>
                </a:solidFill>
              </a:defRPr>
            </a:lvl1pPr>
            <a:lvl2pPr marL="262434" indent="0">
              <a:buNone/>
              <a:defRPr/>
            </a:lvl2pPr>
            <a:lvl3pPr marL="512170" indent="0">
              <a:buNone/>
              <a:defRPr/>
            </a:lvl3pPr>
            <a:lvl4pPr marL="770370" indent="0">
              <a:buNone/>
              <a:defRPr/>
            </a:lvl4pPr>
            <a:lvl5pPr marL="1028571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475308" y="738513"/>
            <a:ext cx="11241384" cy="34713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7" b="1">
                <a:solidFill>
                  <a:srgbClr val="9580D2"/>
                </a:solidFill>
              </a:defRPr>
            </a:lvl1pPr>
            <a:lvl2pPr marL="262434" indent="0">
              <a:buNone/>
              <a:defRPr/>
            </a:lvl2pPr>
            <a:lvl3pPr marL="512170" indent="0">
              <a:buNone/>
              <a:defRPr/>
            </a:lvl3pPr>
            <a:lvl4pPr marL="770370" indent="0">
              <a:buNone/>
              <a:defRPr/>
            </a:lvl4pPr>
            <a:lvl5pPr marL="1028571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9D7929-6982-4C59-8606-0FB0E0F1BA1F}"/>
              </a:ext>
            </a:extLst>
          </p:cNvPr>
          <p:cNvSpPr/>
          <p:nvPr userDrawn="1"/>
        </p:nvSpPr>
        <p:spPr>
          <a:xfrm>
            <a:off x="334435" y="255590"/>
            <a:ext cx="63428" cy="830057"/>
          </a:xfrm>
          <a:prstGeom prst="rect">
            <a:avLst/>
          </a:prstGeom>
          <a:solidFill>
            <a:srgbClr val="5439A2"/>
          </a:solidFill>
          <a:ln w="9525" cap="flat" cmpd="sng" algn="ctr">
            <a:solidFill>
              <a:srgbClr val="5439A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32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77AFF-ACC0-4FE9-BB30-2634A796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98D1-F3EA-4E4F-BA49-A0EA69AA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BD830-D5DE-4E9D-8D8C-6DE014C87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8DC7-3FF9-491C-A86F-448E41E4955A}" type="datetimeFigureOut">
              <a:rPr lang="en-CH" smtClean="0"/>
              <a:t>02/19/2023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E048-0195-431C-8C93-FBE7E4A5B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6482-AEEF-40E6-A632-4332F70CB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D4659-A974-4186-8450-F53FAD74F5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882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F15A03-4D8F-448E-9329-6E01DD9E6BFB}"/>
              </a:ext>
            </a:extLst>
          </p:cNvPr>
          <p:cNvSpPr/>
          <p:nvPr/>
        </p:nvSpPr>
        <p:spPr bwMode="auto">
          <a:xfrm>
            <a:off x="2549816" y="1329876"/>
            <a:ext cx="6136173" cy="5132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CH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8BE301-A358-4168-8CF7-0045893AA784}"/>
              </a:ext>
            </a:extLst>
          </p:cNvPr>
          <p:cNvSpPr/>
          <p:nvPr/>
        </p:nvSpPr>
        <p:spPr bwMode="auto">
          <a:xfrm>
            <a:off x="306766" y="1329875"/>
            <a:ext cx="2082473" cy="51315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CH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FA1E6-CB1F-4E8E-B515-78998319F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650"/>
              <a:t>Startup name</a:t>
            </a:r>
            <a:endParaRPr lang="en-CH" sz="265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1B81D5C-A598-4D6B-93A9-E90B3DD2A33C}"/>
              </a:ext>
            </a:extLst>
          </p:cNvPr>
          <p:cNvSpPr txBox="1">
            <a:spLocks/>
          </p:cNvSpPr>
          <p:nvPr/>
        </p:nvSpPr>
        <p:spPr>
          <a:xfrm>
            <a:off x="475792" y="716606"/>
            <a:ext cx="10203948" cy="4821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1288" indent="-141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22238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Font typeface="Montserrat" panose="00000500000000000000" pitchFamily="2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07988" indent="-138113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23825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Font typeface="Montserrat" panose="00000500000000000000" pitchFamily="2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solidFill>
                  <a:srgbClr val="9580D2"/>
                </a:solidFill>
              </a:rPr>
              <a:t>1 line description of the company/solution</a:t>
            </a:r>
          </a:p>
          <a:p>
            <a:endParaRPr lang="en-US" i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26D8F-4EE0-46A4-BA7C-F9BDE838015F}"/>
              </a:ext>
            </a:extLst>
          </p:cNvPr>
          <p:cNvSpPr/>
          <p:nvPr/>
        </p:nvSpPr>
        <p:spPr>
          <a:xfrm>
            <a:off x="690562" y="3013529"/>
            <a:ext cx="1285875" cy="51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8"/>
              </a:spcBef>
              <a:spcAft>
                <a:spcPts val="208"/>
              </a:spcAft>
            </a:pPr>
            <a:r>
              <a:rPr lang="en-GB" sz="1200" b="1">
                <a:latin typeface="Open Sans"/>
                <a:ea typeface="Calibri" panose="020F0502020204030204" pitchFamily="34" charset="0"/>
                <a:cs typeface="Arial" panose="020B0604020202020204" pitchFamily="34" charset="0"/>
              </a:rPr>
              <a:t>Name: </a:t>
            </a:r>
          </a:p>
          <a:p>
            <a:pPr algn="ctr">
              <a:spcBef>
                <a:spcPts val="208"/>
              </a:spcBef>
              <a:spcAft>
                <a:spcPts val="208"/>
              </a:spcAft>
            </a:pPr>
            <a:r>
              <a:rPr lang="en-GB" sz="1200" i="1">
                <a:latin typeface="Open Sans"/>
                <a:ea typeface="Calibri" panose="020F0502020204030204" pitchFamily="34" charset="0"/>
                <a:cs typeface="Arial" panose="020B0604020202020204" pitchFamily="34" charset="0"/>
              </a:rPr>
              <a:t>Insert Name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9A6B7-6FE9-44FE-8AFD-2F2155620DBD}"/>
              </a:ext>
            </a:extLst>
          </p:cNvPr>
          <p:cNvSpPr/>
          <p:nvPr/>
        </p:nvSpPr>
        <p:spPr>
          <a:xfrm>
            <a:off x="2636702" y="1329876"/>
            <a:ext cx="6049287" cy="49449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08"/>
              </a:spcBef>
              <a:spcAft>
                <a:spcPts val="208"/>
              </a:spcAft>
            </a:pPr>
            <a:r>
              <a:rPr lang="en-GB" sz="1200" b="1">
                <a:latin typeface="Open Sans"/>
                <a:ea typeface="Roboto"/>
                <a:cs typeface="Arial" panose="020B0604020202020204" pitchFamily="34" charset="0"/>
              </a:rPr>
              <a:t>Business model</a:t>
            </a:r>
          </a:p>
          <a:p>
            <a:pPr>
              <a:spcBef>
                <a:spcPts val="208"/>
              </a:spcBef>
              <a:spcAft>
                <a:spcPts val="208"/>
              </a:spcAft>
            </a:pPr>
            <a:r>
              <a:rPr lang="en-GB" sz="1200" b="1">
                <a:latin typeface="Open Sans"/>
                <a:ea typeface="Roboto"/>
                <a:cs typeface="Arial"/>
              </a:rPr>
              <a:t> </a:t>
            </a:r>
            <a:r>
              <a:rPr lang="en-GB" sz="1200" i="1">
                <a:latin typeface="Open Sans"/>
                <a:ea typeface="Roboto"/>
                <a:cs typeface="Arial"/>
              </a:rPr>
              <a:t>4 lines description of your business model. (</a:t>
            </a:r>
            <a:r>
              <a:rPr lang="en-GB" sz="1200" i="1" err="1">
                <a:latin typeface="Open Sans"/>
                <a:ea typeface="Roboto"/>
                <a:cs typeface="Arial"/>
              </a:rPr>
              <a:t>e.g</a:t>
            </a:r>
            <a:r>
              <a:rPr lang="en-GB" sz="1200" i="1">
                <a:latin typeface="Open Sans"/>
                <a:ea typeface="Roboto"/>
                <a:cs typeface="Arial"/>
              </a:rPr>
              <a:t>: Software product with subscription per active user, implementation &amp; consulting services</a:t>
            </a:r>
          </a:p>
          <a:p>
            <a:pPr>
              <a:spcBef>
                <a:spcPts val="208"/>
              </a:spcBef>
              <a:spcAft>
                <a:spcPts val="208"/>
              </a:spcAft>
            </a:pPr>
            <a:endParaRPr lang="en-GB" sz="1200" i="1">
              <a:latin typeface="Open Sans"/>
              <a:ea typeface="Roboto"/>
              <a:cs typeface="Arial" panose="020B0604020202020204" pitchFamily="34" charset="0"/>
            </a:endParaRPr>
          </a:p>
          <a:p>
            <a:pPr>
              <a:spcBef>
                <a:spcPts val="208"/>
              </a:spcBef>
              <a:spcAft>
                <a:spcPts val="208"/>
              </a:spcAft>
            </a:pPr>
            <a:endParaRPr lang="en-GB" sz="1200" i="1">
              <a:latin typeface="Open Sans"/>
              <a:ea typeface="Roboto"/>
              <a:cs typeface="Arial" panose="020B0604020202020204" pitchFamily="34" charset="0"/>
            </a:endParaRPr>
          </a:p>
          <a:p>
            <a:pPr>
              <a:spcBef>
                <a:spcPts val="208"/>
              </a:spcBef>
              <a:spcAft>
                <a:spcPts val="208"/>
              </a:spcAft>
            </a:pPr>
            <a:r>
              <a:rPr lang="en-GB" sz="1200" b="1">
                <a:latin typeface="Open Sans"/>
                <a:ea typeface="Roboto"/>
                <a:cs typeface="Arial" panose="020B0604020202020204" pitchFamily="34" charset="0"/>
              </a:rPr>
              <a:t>Market size </a:t>
            </a:r>
          </a:p>
          <a:p>
            <a:pPr>
              <a:spcBef>
                <a:spcPts val="208"/>
              </a:spcBef>
              <a:spcAft>
                <a:spcPts val="208"/>
              </a:spcAft>
            </a:pPr>
            <a:r>
              <a:rPr lang="en-GB" sz="1200" i="1">
                <a:latin typeface="Open Sans"/>
                <a:cs typeface="Arial" panose="020B0604020202020204" pitchFamily="34" charset="0"/>
              </a:rPr>
              <a:t>Description of the market + size + growth </a:t>
            </a:r>
          </a:p>
          <a:p>
            <a:pPr>
              <a:spcBef>
                <a:spcPts val="208"/>
              </a:spcBef>
              <a:spcAft>
                <a:spcPts val="208"/>
              </a:spcAft>
            </a:pPr>
            <a:r>
              <a:rPr lang="en-GB" sz="1200" i="1">
                <a:latin typeface="Open Sans"/>
                <a:cs typeface="Arial" panose="020B0604020202020204" pitchFamily="34" charset="0"/>
              </a:rPr>
              <a:t>Target customers/typical users </a:t>
            </a:r>
          </a:p>
          <a:p>
            <a:pPr>
              <a:spcBef>
                <a:spcPts val="208"/>
              </a:spcBef>
              <a:spcAft>
                <a:spcPts val="208"/>
              </a:spcAft>
            </a:pPr>
            <a:endParaRPr lang="en-GB" sz="1200" i="1">
              <a:latin typeface="Open Sans"/>
              <a:cs typeface="Arial" panose="020B0604020202020204" pitchFamily="34" charset="0"/>
            </a:endParaRPr>
          </a:p>
          <a:p>
            <a:pPr>
              <a:spcBef>
                <a:spcPts val="208"/>
              </a:spcBef>
              <a:spcAft>
                <a:spcPts val="208"/>
              </a:spcAft>
            </a:pPr>
            <a:r>
              <a:rPr lang="en-GB" sz="1200" b="1">
                <a:latin typeface="Open Sans"/>
                <a:cs typeface="Arial" panose="020B0604020202020204" pitchFamily="34" charset="0"/>
              </a:rPr>
              <a:t>Competitive advantages</a:t>
            </a:r>
          </a:p>
          <a:p>
            <a:pPr>
              <a:spcBef>
                <a:spcPts val="208"/>
              </a:spcBef>
              <a:spcAft>
                <a:spcPts val="208"/>
              </a:spcAft>
            </a:pPr>
            <a:r>
              <a:rPr lang="en-GB" sz="1200" i="1">
                <a:latin typeface="Open Sans"/>
                <a:cs typeface="Arial" panose="020B0604020202020204" pitchFamily="34" charset="0"/>
              </a:rPr>
              <a:t>1 line</a:t>
            </a:r>
          </a:p>
          <a:p>
            <a:pPr>
              <a:spcBef>
                <a:spcPts val="208"/>
              </a:spcBef>
              <a:spcAft>
                <a:spcPts val="208"/>
              </a:spcAft>
            </a:pPr>
            <a:endParaRPr lang="en-GB" sz="1200" i="1">
              <a:latin typeface="Open Sans"/>
              <a:cs typeface="Arial" panose="020B0604020202020204" pitchFamily="34" charset="0"/>
            </a:endParaRPr>
          </a:p>
          <a:p>
            <a:pPr>
              <a:spcBef>
                <a:spcPts val="208"/>
              </a:spcBef>
              <a:spcAft>
                <a:spcPts val="208"/>
              </a:spcAft>
            </a:pPr>
            <a:r>
              <a:rPr lang="en-GB" sz="1200" b="1">
                <a:latin typeface="Open Sans"/>
                <a:cs typeface="Arial" panose="020B0604020202020204" pitchFamily="34" charset="0"/>
              </a:rPr>
              <a:t>Financials </a:t>
            </a:r>
          </a:p>
          <a:p>
            <a:pPr>
              <a:spcBef>
                <a:spcPts val="208"/>
              </a:spcBef>
              <a:spcAft>
                <a:spcPts val="208"/>
              </a:spcAft>
            </a:pPr>
            <a:r>
              <a:rPr lang="en-GB" sz="1200" i="1">
                <a:latin typeface="Open Sans"/>
                <a:cs typeface="Arial" panose="020B0604020202020204" pitchFamily="34" charset="0"/>
              </a:rPr>
              <a:t>Number of customers and revenues model</a:t>
            </a:r>
          </a:p>
          <a:p>
            <a:pPr>
              <a:spcBef>
                <a:spcPts val="208"/>
              </a:spcBef>
              <a:spcAft>
                <a:spcPts val="208"/>
              </a:spcAft>
            </a:pPr>
            <a:endParaRPr lang="en-GB" sz="1200" i="1">
              <a:latin typeface="Open Sans"/>
              <a:cs typeface="Arial" panose="020B0604020202020204" pitchFamily="34" charset="0"/>
            </a:endParaRPr>
          </a:p>
          <a:p>
            <a:pPr>
              <a:spcBef>
                <a:spcPts val="208"/>
              </a:spcBef>
              <a:spcAft>
                <a:spcPts val="208"/>
              </a:spcAft>
            </a:pPr>
            <a:r>
              <a:rPr lang="en-GB" sz="1200" b="1">
                <a:latin typeface="Open Sans"/>
                <a:cs typeface="Arial" panose="020B0604020202020204" pitchFamily="34" charset="0"/>
              </a:rPr>
              <a:t>Team </a:t>
            </a:r>
            <a:r>
              <a:rPr lang="en-GB" sz="1200" i="1">
                <a:latin typeface="Open Sans"/>
                <a:cs typeface="Arial" panose="020B0604020202020204" pitchFamily="34" charset="0"/>
              </a:rPr>
              <a:t>Pictures + jobs + small description</a:t>
            </a:r>
          </a:p>
          <a:p>
            <a:pPr>
              <a:spcBef>
                <a:spcPts val="208"/>
              </a:spcBef>
              <a:spcAft>
                <a:spcPts val="208"/>
              </a:spcAft>
            </a:pPr>
            <a:endParaRPr lang="en-GB" sz="1200" i="1">
              <a:latin typeface="Open Sans"/>
              <a:cs typeface="Arial" panose="020B0604020202020204" pitchFamily="34" charset="0"/>
            </a:endParaRPr>
          </a:p>
          <a:p>
            <a:pPr>
              <a:spcBef>
                <a:spcPts val="208"/>
              </a:spcBef>
              <a:spcAft>
                <a:spcPts val="208"/>
              </a:spcAft>
            </a:pPr>
            <a:endParaRPr lang="en-GB" sz="1200" i="1">
              <a:latin typeface="Open Sans"/>
              <a:cs typeface="Arial" panose="020B0604020202020204" pitchFamily="34" charset="0"/>
            </a:endParaRPr>
          </a:p>
          <a:p>
            <a:pPr>
              <a:spcBef>
                <a:spcPts val="208"/>
              </a:spcBef>
              <a:spcAft>
                <a:spcPts val="208"/>
              </a:spcAft>
            </a:pPr>
            <a:endParaRPr lang="en-GB" sz="1200" i="1">
              <a:latin typeface="Open Sans"/>
              <a:cs typeface="Arial" panose="020B0604020202020204" pitchFamily="34" charset="0"/>
            </a:endParaRPr>
          </a:p>
          <a:p>
            <a:pPr>
              <a:spcBef>
                <a:spcPts val="208"/>
              </a:spcBef>
              <a:spcAft>
                <a:spcPts val="208"/>
              </a:spcAft>
            </a:pPr>
            <a:endParaRPr lang="en-GB" sz="1200" i="1">
              <a:latin typeface="Open Sans"/>
              <a:cs typeface="Arial" panose="020B0604020202020204" pitchFamily="34" charset="0"/>
            </a:endParaRPr>
          </a:p>
          <a:p>
            <a:pPr>
              <a:spcBef>
                <a:spcPts val="208"/>
              </a:spcBef>
              <a:spcAft>
                <a:spcPts val="208"/>
              </a:spcAft>
            </a:pPr>
            <a:endParaRPr lang="en-GB" sz="1200" i="1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16B161-6A2B-4FF3-B22F-39EB371B3F22}"/>
              </a:ext>
            </a:extLst>
          </p:cNvPr>
          <p:cNvSpPr/>
          <p:nvPr/>
        </p:nvSpPr>
        <p:spPr>
          <a:xfrm>
            <a:off x="690562" y="3613955"/>
            <a:ext cx="1285875" cy="51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8"/>
              </a:spcBef>
              <a:spcAft>
                <a:spcPts val="208"/>
              </a:spcAft>
            </a:pPr>
            <a:r>
              <a:rPr lang="en-GB" sz="1200" b="1">
                <a:solidFill>
                  <a:srgbClr val="000000"/>
                </a:solidFill>
                <a:latin typeface="Open Sans"/>
                <a:ea typeface="Roboto"/>
                <a:cs typeface="Arial" panose="020B0604020202020204" pitchFamily="34" charset="0"/>
              </a:rPr>
              <a:t>Founded in: </a:t>
            </a:r>
          </a:p>
          <a:p>
            <a:pPr algn="ctr">
              <a:spcBef>
                <a:spcPts val="208"/>
              </a:spcBef>
              <a:spcAft>
                <a:spcPts val="208"/>
              </a:spcAft>
            </a:pPr>
            <a:r>
              <a:rPr lang="en-GB" sz="1200" i="1">
                <a:solidFill>
                  <a:srgbClr val="000000"/>
                </a:solidFill>
                <a:latin typeface="Open Sans"/>
                <a:ea typeface="Roboto"/>
                <a:cs typeface="Arial" panose="020B0604020202020204" pitchFamily="34" charset="0"/>
              </a:rPr>
              <a:t>Insert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524BA3-75EB-405F-9790-BC843F0BAD92}"/>
              </a:ext>
            </a:extLst>
          </p:cNvPr>
          <p:cNvSpPr/>
          <p:nvPr/>
        </p:nvSpPr>
        <p:spPr>
          <a:xfrm>
            <a:off x="750733" y="5599898"/>
            <a:ext cx="1165533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8"/>
              </a:spcBef>
              <a:spcAft>
                <a:spcPts val="208"/>
              </a:spcAft>
            </a:pPr>
            <a:r>
              <a:rPr lang="en-GB" sz="1200" b="1">
                <a:latin typeface="Open Sans"/>
                <a:cs typeface="Arial" panose="020B0604020202020204" pitchFamily="34" charset="0"/>
              </a:rPr>
              <a:t>Contact:</a:t>
            </a:r>
          </a:p>
          <a:p>
            <a:pPr algn="ctr">
              <a:spcBef>
                <a:spcPts val="208"/>
              </a:spcBef>
              <a:spcAft>
                <a:spcPts val="208"/>
              </a:spcAft>
            </a:pPr>
            <a:r>
              <a:rPr lang="en-GB" sz="1200" i="1">
                <a:latin typeface="Open Sans"/>
                <a:cs typeface="Arial" panose="020B0604020202020204" pitchFamily="34" charset="0"/>
              </a:rPr>
              <a:t>Company email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774055-F222-4100-A921-0B10993FE2B6}"/>
              </a:ext>
            </a:extLst>
          </p:cNvPr>
          <p:cNvSpPr/>
          <p:nvPr/>
        </p:nvSpPr>
        <p:spPr>
          <a:xfrm>
            <a:off x="690562" y="4214381"/>
            <a:ext cx="1285875" cy="51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8"/>
              </a:spcBef>
              <a:spcAft>
                <a:spcPts val="208"/>
              </a:spcAft>
            </a:pPr>
            <a:r>
              <a:rPr lang="en-GB" sz="1200" b="1">
                <a:solidFill>
                  <a:srgbClr val="000000"/>
                </a:solidFill>
                <a:latin typeface="Open Sans"/>
                <a:ea typeface="Roboto"/>
                <a:cs typeface="Arial" panose="020B0604020202020204" pitchFamily="34" charset="0"/>
              </a:rPr>
              <a:t>HQ: </a:t>
            </a:r>
          </a:p>
          <a:p>
            <a:pPr algn="ctr">
              <a:spcBef>
                <a:spcPts val="208"/>
              </a:spcBef>
              <a:spcAft>
                <a:spcPts val="208"/>
              </a:spcAft>
            </a:pPr>
            <a:r>
              <a:rPr lang="en-GB" sz="1200" i="1">
                <a:solidFill>
                  <a:srgbClr val="000000"/>
                </a:solidFill>
                <a:latin typeface="Open Sans"/>
                <a:ea typeface="Roboto"/>
                <a:cs typeface="Arial" panose="020B0604020202020204" pitchFamily="34" charset="0"/>
              </a:rPr>
              <a:t>Insert Location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99BCB-3576-4318-857F-5A210CB00FAB}"/>
              </a:ext>
            </a:extLst>
          </p:cNvPr>
          <p:cNvSpPr/>
          <p:nvPr/>
        </p:nvSpPr>
        <p:spPr>
          <a:xfrm>
            <a:off x="690562" y="4814807"/>
            <a:ext cx="1285875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8"/>
              </a:spcBef>
              <a:spcAft>
                <a:spcPts val="208"/>
              </a:spcAft>
            </a:pPr>
            <a:r>
              <a:rPr lang="en-GB" sz="1200" b="1">
                <a:solidFill>
                  <a:srgbClr val="000000"/>
                </a:solidFill>
                <a:latin typeface="Open Sans"/>
                <a:ea typeface="Roboto"/>
                <a:cs typeface="Arial" panose="020B0604020202020204" pitchFamily="34" charset="0"/>
              </a:rPr>
              <a:t>Size: </a:t>
            </a:r>
          </a:p>
          <a:p>
            <a:pPr algn="ctr">
              <a:spcBef>
                <a:spcPts val="208"/>
              </a:spcBef>
              <a:spcAft>
                <a:spcPts val="208"/>
              </a:spcAft>
            </a:pPr>
            <a:r>
              <a:rPr lang="en-GB" sz="1200" i="1">
                <a:solidFill>
                  <a:srgbClr val="000000"/>
                </a:solidFill>
                <a:latin typeface="Open Sans"/>
                <a:ea typeface="Roboto"/>
                <a:cs typeface="Arial" panose="020B0604020202020204" pitchFamily="34" charset="0"/>
              </a:rPr>
              <a:t>Number of employee </a:t>
            </a:r>
            <a:endParaRPr lang="en-GB" sz="1200" i="1">
              <a:latin typeface="Open Sans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F7671C2-2A55-46A7-BD6B-610F8E7FA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2" y="1329876"/>
            <a:ext cx="1672035" cy="125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83C622-B640-48A2-BD5F-E512FD98D251}"/>
              </a:ext>
            </a:extLst>
          </p:cNvPr>
          <p:cNvSpPr/>
          <p:nvPr/>
        </p:nvSpPr>
        <p:spPr bwMode="auto">
          <a:xfrm>
            <a:off x="8846566" y="1329876"/>
            <a:ext cx="2922647" cy="5136970"/>
          </a:xfrm>
          <a:prstGeom prst="rect">
            <a:avLst/>
          </a:prstGeom>
          <a:solidFill>
            <a:srgbClr val="D9D1E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CH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83CF-3C26-46E5-B14A-BD2BFA45216A}"/>
              </a:ext>
            </a:extLst>
          </p:cNvPr>
          <p:cNvSpPr/>
          <p:nvPr/>
        </p:nvSpPr>
        <p:spPr>
          <a:xfrm>
            <a:off x="8846566" y="1329876"/>
            <a:ext cx="29226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8"/>
              </a:spcBef>
              <a:spcAft>
                <a:spcPts val="208"/>
              </a:spcAft>
            </a:pPr>
            <a:r>
              <a:rPr lang="en-GB" sz="1600" b="1">
                <a:solidFill>
                  <a:srgbClr val="5439A2"/>
                </a:solidFill>
                <a:latin typeface="Open Sans"/>
                <a:ea typeface="Roboto"/>
                <a:cs typeface="Arial" panose="020B0604020202020204" pitchFamily="34" charset="0"/>
              </a:rPr>
              <a:t>FUNDING ROUND</a:t>
            </a:r>
            <a:endParaRPr lang="en-GB" sz="1600" i="1">
              <a:solidFill>
                <a:srgbClr val="5439A2"/>
              </a:solidFill>
              <a:latin typeface="Open Sans"/>
              <a:ea typeface="Roboto"/>
              <a:cs typeface="Arial" panose="020B0604020202020204" pitchFamily="34" charset="0"/>
            </a:endParaRPr>
          </a:p>
        </p:txBody>
      </p:sp>
      <p:sp>
        <p:nvSpPr>
          <p:cNvPr id="23" name="ZoneTexte 33">
            <a:extLst>
              <a:ext uri="{FF2B5EF4-FFF2-40B4-BE49-F238E27FC236}">
                <a16:creationId xmlns:a16="http://schemas.microsoft.com/office/drawing/2014/main" id="{D04A2A88-220F-4740-9548-95981141EB48}"/>
              </a:ext>
            </a:extLst>
          </p:cNvPr>
          <p:cNvSpPr txBox="1"/>
          <p:nvPr/>
        </p:nvSpPr>
        <p:spPr>
          <a:xfrm>
            <a:off x="8846566" y="1499051"/>
            <a:ext cx="2922647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0" hangingPunct="1"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cs typeface="Calibri" panose="020F0502020204030204" pitchFamily="34" charset="0"/>
            </a:endParaRPr>
          </a:p>
          <a:p>
            <a:pPr marR="0" lvl="0" algn="just" defTabSz="914400" rtl="0" eaLnBrk="1" fontAlgn="auto" latinLnBrk="0" hangingPunct="1">
              <a:spcBef>
                <a:spcPts val="300"/>
              </a:spcBef>
              <a:buClrTx/>
              <a:buSzTx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Calibri" panose="020F0502020204030204" pitchFamily="34" charset="0"/>
              </a:rPr>
              <a:t>Round size </a:t>
            </a:r>
            <a:endParaRPr lang="en-US" sz="1200" b="1" u="sng">
              <a:cs typeface="Calibri" panose="020F0502020204030204" pitchFamily="34" charset="0"/>
            </a:endParaRPr>
          </a:p>
          <a:p>
            <a:pPr marR="0" lvl="0" algn="just" defTabSz="914400" rtl="0" eaLnBrk="1" fontAlgn="auto" latinLnBrk="0" hangingPunct="1">
              <a:spcBef>
                <a:spcPts val="300"/>
              </a:spcBef>
              <a:buClrTx/>
              <a:buSzTx/>
              <a:tabLst/>
              <a:defRPr/>
            </a:pPr>
            <a:r>
              <a:rPr lang="en-US" sz="1200" i="1">
                <a:cs typeface="Segoe UI" panose="020B0502040204020203" pitchFamily="34" charset="0"/>
              </a:rPr>
              <a:t>Raising $XXM Series A round</a:t>
            </a:r>
          </a:p>
          <a:p>
            <a:pPr marR="0" lvl="0" algn="just" defTabSz="914400" rtl="0" eaLnBrk="1" fontAlgn="auto" latinLnBrk="0" hangingPunct="1">
              <a:spcBef>
                <a:spcPts val="300"/>
              </a:spcBef>
              <a:buClrTx/>
              <a:buSzTx/>
              <a:tabLst/>
              <a:defRPr/>
            </a:pPr>
            <a:r>
              <a:rPr lang="en-US" sz="1200" i="1">
                <a:cs typeface="Segoe UI" panose="020B0502040204020203" pitchFamily="34" charset="0"/>
              </a:rPr>
              <a:t>Amount committed by EIC</a:t>
            </a:r>
          </a:p>
          <a:p>
            <a:pPr marR="0" lvl="0" algn="just" defTabSz="914400" rtl="0" eaLnBrk="1" fontAlgn="auto" latinLnBrk="0" hangingPunct="1">
              <a:spcBef>
                <a:spcPts val="300"/>
              </a:spcBef>
              <a:buClrTx/>
              <a:buSzTx/>
              <a:tabLst/>
              <a:defRPr/>
            </a:pPr>
            <a:r>
              <a:rPr lang="en-US" sz="1200" i="1">
                <a:cs typeface="Segoe UI" panose="020B0502040204020203" pitchFamily="34" charset="0"/>
              </a:rPr>
              <a:t>Amount raised from private investors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u="sng"/>
          </a:p>
          <a:p>
            <a:pPr algn="l">
              <a:spcBef>
                <a:spcPts val="300"/>
              </a:spcBef>
            </a:pPr>
            <a:endParaRPr kumimoji="0" lang="en-US" sz="1200" b="1" i="0" strike="noStrike" kern="1200" cap="none" spc="0" normalizeH="0" baseline="0" noProof="0">
              <a:ln>
                <a:noFill/>
              </a:ln>
              <a:effectLst/>
              <a:uLnTx/>
              <a:uFillTx/>
              <a:cs typeface="Calibri" panose="020F0502020204030204" pitchFamily="34" charset="0"/>
            </a:endParaRPr>
          </a:p>
          <a:p>
            <a:pPr marR="0" lvl="0" algn="just" defTabSz="914400" rtl="0" eaLnBrk="1" fontAlgn="auto" latinLnBrk="0" hangingPunct="1">
              <a:spcBef>
                <a:spcPts val="300"/>
              </a:spcBef>
              <a:buClrTx/>
              <a:buSzTx/>
              <a:tabLst/>
              <a:defRPr/>
            </a:pPr>
            <a:r>
              <a:rPr kumimoji="0" lang="en-US" sz="1200" b="1" i="0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Calibri" panose="020F0502020204030204" pitchFamily="34" charset="0"/>
              </a:rPr>
              <a:t>Round closing date</a:t>
            </a:r>
          </a:p>
          <a:p>
            <a:pPr marR="0" lvl="0" algn="just" defTabSz="914400" rtl="0" eaLnBrk="1" fontAlgn="auto" latinLnBrk="0" hangingPunct="1">
              <a:spcBef>
                <a:spcPts val="300"/>
              </a:spcBef>
              <a:buClrTx/>
              <a:buSzTx/>
              <a:tabLst/>
              <a:defRPr/>
            </a:pPr>
            <a:r>
              <a:rPr lang="en-US" sz="1200" i="1">
                <a:cs typeface="Segoe UI" panose="020B0502040204020203" pitchFamily="34" charset="0"/>
              </a:rPr>
              <a:t>Q2 2022</a:t>
            </a:r>
          </a:p>
          <a:p>
            <a:pPr algn="l">
              <a:spcBef>
                <a:spcPts val="300"/>
              </a:spcBef>
            </a:pPr>
            <a:endParaRPr lang="en-US" sz="1200" b="0" i="0">
              <a:effectLst/>
            </a:endParaRPr>
          </a:p>
          <a:p>
            <a:pPr algn="l">
              <a:spcBef>
                <a:spcPts val="300"/>
              </a:spcBef>
            </a:pPr>
            <a:endParaRPr lang="en-US" sz="1200"/>
          </a:p>
          <a:p>
            <a:pPr algn="l">
              <a:spcBef>
                <a:spcPts val="300"/>
              </a:spcBef>
            </a:pPr>
            <a:r>
              <a:rPr lang="en-US" sz="1200" b="1" i="0">
                <a:effectLst/>
              </a:rPr>
              <a:t>Use of funds </a:t>
            </a:r>
          </a:p>
          <a:p>
            <a:pPr algn="l">
              <a:spcBef>
                <a:spcPts val="300"/>
              </a:spcBef>
            </a:pPr>
            <a:r>
              <a:rPr lang="en-US" sz="1200" b="0" i="0" err="1">
                <a:effectLst/>
              </a:rPr>
              <a:t>Xxx</a:t>
            </a:r>
            <a:endParaRPr lang="en-US" sz="1200" b="0" i="0">
              <a:effectLst/>
            </a:endParaRPr>
          </a:p>
          <a:p>
            <a:pPr algn="l">
              <a:spcBef>
                <a:spcPts val="300"/>
              </a:spcBef>
            </a:pPr>
            <a:r>
              <a:rPr lang="en-US" sz="1200" err="1"/>
              <a:t>Xxx</a:t>
            </a:r>
            <a:endParaRPr lang="en-US" sz="1200"/>
          </a:p>
          <a:p>
            <a:pPr algn="l">
              <a:spcBef>
                <a:spcPts val="300"/>
              </a:spcBef>
            </a:pPr>
            <a:r>
              <a:rPr lang="en-US" sz="1200" b="0" i="0" err="1">
                <a:effectLst/>
              </a:rPr>
              <a:t>Xxx</a:t>
            </a:r>
            <a:endParaRPr lang="en-US" sz="1200" b="0" i="0">
              <a:effectLst/>
            </a:endParaRPr>
          </a:p>
          <a:p>
            <a:pPr algn="l">
              <a:spcBef>
                <a:spcPts val="300"/>
              </a:spcBef>
            </a:pPr>
            <a:r>
              <a:rPr lang="en-US" sz="1200" err="1"/>
              <a:t>Xxx</a:t>
            </a:r>
            <a:endParaRPr lang="en-US" sz="1200"/>
          </a:p>
          <a:p>
            <a:pPr algn="l">
              <a:spcBef>
                <a:spcPts val="300"/>
              </a:spcBef>
            </a:pPr>
            <a:r>
              <a:rPr lang="en-US" sz="1200" b="0" i="0">
                <a:effectLst/>
              </a:rPr>
              <a:t>xxx</a:t>
            </a:r>
          </a:p>
          <a:p>
            <a:pPr algn="l">
              <a:spcBef>
                <a:spcPts val="300"/>
              </a:spcBef>
            </a:pPr>
            <a:endParaRPr lang="en-US" sz="1200" b="1" u="sng">
              <a:cs typeface="Calibri" panose="020F0502020204030204" pitchFamily="34" charset="0"/>
            </a:endParaRPr>
          </a:p>
          <a:p>
            <a:pPr marR="0" lvl="0" algn="just" defTabSz="914400" rtl="0" eaLnBrk="1" fontAlgn="auto" latinLnBrk="0" hangingPunct="1">
              <a:spcBef>
                <a:spcPts val="300"/>
              </a:spcBef>
              <a:buClrTx/>
              <a:buSzTx/>
              <a:tabLst/>
              <a:defRPr/>
            </a:pP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Calibri" panose="020F0502020204030204" pitchFamily="34" charset="0"/>
              </a:rPr>
              <a:t>Previous funding rounds </a:t>
            </a:r>
          </a:p>
          <a:p>
            <a:pPr marR="0" lvl="0" algn="just" defTabSz="914400" rtl="0" eaLnBrk="1" fontAlgn="auto" latinLnBrk="0" hangingPunct="1">
              <a:spcBef>
                <a:spcPts val="300"/>
              </a:spcBef>
              <a:buClrTx/>
              <a:buSzTx/>
              <a:tabLst/>
              <a:defRPr/>
            </a:pPr>
            <a:r>
              <a:rPr lang="en-US" sz="1200" i="1">
                <a:cs typeface="Segoe UI" panose="020B0502040204020203" pitchFamily="34" charset="0"/>
              </a:rPr>
              <a:t>2020: Ser A   $4M  from xxx</a:t>
            </a:r>
          </a:p>
          <a:p>
            <a:pPr marR="0" lvl="0" algn="just" defTabSz="914400" rtl="0" eaLnBrk="1" fontAlgn="auto" latinLnBrk="0" hangingPunct="1">
              <a:spcBef>
                <a:spcPts val="300"/>
              </a:spcBef>
              <a:buClrTx/>
              <a:buSzTx/>
              <a:tabLst/>
              <a:defRPr/>
            </a:pPr>
            <a:r>
              <a:rPr lang="en-US" sz="1200" i="1">
                <a:cs typeface="Segoe UI" panose="020B0502040204020203" pitchFamily="34" charset="0"/>
              </a:rPr>
              <a:t>2019: Seed   $1.2M from xxx</a:t>
            </a:r>
          </a:p>
          <a:p>
            <a:pPr marL="171450" marR="0" lvl="0" indent="-171450" algn="just" defTabSz="914400" rtl="0" eaLnBrk="1" fontAlgn="auto" latinLnBrk="0" hangingPunct="1"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E5D03C-5C94-4E4E-AA66-3A8E07805F23}"/>
              </a:ext>
            </a:extLst>
          </p:cNvPr>
          <p:cNvSpPr txBox="1"/>
          <p:nvPr/>
        </p:nvSpPr>
        <p:spPr>
          <a:xfrm>
            <a:off x="6459243" y="5070746"/>
            <a:ext cx="17113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pt-PT" sz="1200" b="0" i="1" u="none" strike="noStrike">
                <a:solidFill>
                  <a:srgbClr val="000000"/>
                </a:solidFill>
                <a:effectLst/>
                <a:latin typeface="+mj-lt"/>
              </a:rPr>
              <a:t>+1 CTO</a:t>
            </a:r>
            <a:r>
              <a:rPr lang="en-US" sz="1200" b="0" i="0">
                <a:solidFill>
                  <a:srgbClr val="000000"/>
                </a:solidFill>
                <a:effectLst/>
                <a:latin typeface="+mj-lt"/>
              </a:rPr>
              <a:t>​</a:t>
            </a:r>
          </a:p>
          <a:p>
            <a:pPr algn="l" rtl="0" fontAlgn="base"/>
            <a:r>
              <a:rPr lang="pt-PT" sz="1200" b="0" i="1" u="none" strike="noStrike">
                <a:solidFill>
                  <a:srgbClr val="000000"/>
                </a:solidFill>
                <a:effectLst/>
                <a:latin typeface="+mj-lt"/>
              </a:rPr>
              <a:t>+2 </a:t>
            </a:r>
            <a:r>
              <a:rPr lang="pt-PT" sz="1200" b="0" i="1" u="none" strike="noStrike" err="1">
                <a:solidFill>
                  <a:srgbClr val="000000"/>
                </a:solidFill>
                <a:effectLst/>
                <a:latin typeface="+mj-lt"/>
              </a:rPr>
              <a:t>Product</a:t>
            </a:r>
            <a:r>
              <a:rPr lang="pt-PT" sz="1200" b="0" i="0">
                <a:solidFill>
                  <a:srgbClr val="000000"/>
                </a:solidFill>
                <a:effectLst/>
                <a:latin typeface="+mj-lt"/>
              </a:rPr>
              <a:t>​</a:t>
            </a:r>
          </a:p>
          <a:p>
            <a:pPr algn="l" rtl="0" fontAlgn="base"/>
            <a:r>
              <a:rPr lang="pt-PT" sz="1200" b="0" i="1" u="none" strike="noStrike">
                <a:solidFill>
                  <a:srgbClr val="000000"/>
                </a:solidFill>
                <a:effectLst/>
                <a:latin typeface="+mj-lt"/>
              </a:rPr>
              <a:t>+3 </a:t>
            </a:r>
            <a:r>
              <a:rPr lang="pt-PT" sz="1200" b="0" i="1" u="none" strike="noStrike" err="1">
                <a:solidFill>
                  <a:srgbClr val="000000"/>
                </a:solidFill>
                <a:effectLst/>
                <a:latin typeface="+mj-lt"/>
              </a:rPr>
              <a:t>Supply</a:t>
            </a:r>
            <a:r>
              <a:rPr lang="pt-PT" sz="1200" b="0" i="0">
                <a:solidFill>
                  <a:srgbClr val="000000"/>
                </a:solidFill>
                <a:effectLst/>
                <a:latin typeface="+mj-lt"/>
              </a:rPr>
              <a:t>​</a:t>
            </a:r>
          </a:p>
          <a:p>
            <a:pPr algn="l" rtl="0" fontAlgn="base"/>
            <a:r>
              <a:rPr lang="pt-PT" sz="1200" b="0" i="1" u="none" strike="noStrike">
                <a:solidFill>
                  <a:srgbClr val="000000"/>
                </a:solidFill>
                <a:effectLst/>
                <a:latin typeface="+mj-lt"/>
              </a:rPr>
              <a:t>+3 </a:t>
            </a:r>
            <a:r>
              <a:rPr lang="pt-PT" sz="1200" b="0" i="1" u="none" strike="noStrike" err="1">
                <a:solidFill>
                  <a:srgbClr val="000000"/>
                </a:solidFill>
                <a:effectLst/>
                <a:latin typeface="+mj-lt"/>
              </a:rPr>
              <a:t>Customer</a:t>
            </a:r>
            <a:r>
              <a:rPr lang="pt-PT" sz="1200" b="0" i="1" u="none" strike="noStrike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pt-PT" sz="1200" b="0" i="1" u="none" strike="noStrike" err="1">
                <a:solidFill>
                  <a:srgbClr val="000000"/>
                </a:solidFill>
                <a:effectLst/>
                <a:latin typeface="+mj-lt"/>
              </a:rPr>
              <a:t>Success</a:t>
            </a:r>
            <a:r>
              <a:rPr lang="pt-PT" sz="1200" b="0" i="0">
                <a:solidFill>
                  <a:srgbClr val="000000"/>
                </a:solidFill>
                <a:effectLst/>
                <a:latin typeface="+mj-lt"/>
              </a:rPr>
              <a:t>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CF2C0-8F6D-4725-A4F1-6BDC324F8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127" y="5193985"/>
            <a:ext cx="804681" cy="6682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7A3A4C-6092-4C00-8265-A5C71A454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60" y="5193985"/>
            <a:ext cx="804681" cy="6682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A82AE8-299C-47A1-87F4-DD89D4F58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593" y="5178295"/>
            <a:ext cx="804681" cy="6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783F89DD43549B75F7870505D7790" ma:contentTypeVersion="16" ma:contentTypeDescription="Create a new document." ma:contentTypeScope="" ma:versionID="0c68bc5946c5e0beba8bb25a08ce2b0f">
  <xsd:schema xmlns:xsd="http://www.w3.org/2001/XMLSchema" xmlns:xs="http://www.w3.org/2001/XMLSchema" xmlns:p="http://schemas.microsoft.com/office/2006/metadata/properties" xmlns:ns2="4382ca55-cbf9-4db4-8fb5-aebfbeff3085" xmlns:ns3="b285f51e-8971-483f-bde8-1a8f65b63003" targetNamespace="http://schemas.microsoft.com/office/2006/metadata/properties" ma:root="true" ma:fieldsID="570f37fe8a4d5cd46e02e6ec38a55ba1" ns2:_="" ns3:_="">
    <xsd:import namespace="4382ca55-cbf9-4db4-8fb5-aebfbeff3085"/>
    <xsd:import namespace="b285f51e-8971-483f-bde8-1a8f65b630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82ca55-cbf9-4db4-8fb5-aebfbeff3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8002ce1-0b15-4407-ba37-ad5699beef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5f51e-8971-483f-bde8-1a8f65b6300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e20000a-726c-4027-8308-8f6e39d208a1}" ma:internalName="TaxCatchAll" ma:showField="CatchAllData" ma:web="b285f51e-8971-483f-bde8-1a8f65b630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82ca55-cbf9-4db4-8fb5-aebfbeff3085">
      <Terms xmlns="http://schemas.microsoft.com/office/infopath/2007/PartnerControls"/>
    </lcf76f155ced4ddcb4097134ff3c332f>
    <TaxCatchAll xmlns="b285f51e-8971-483f-bde8-1a8f65b630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02956-EE4D-4B33-A90C-BEF6C672F785}">
  <ds:schemaRefs>
    <ds:schemaRef ds:uri="4382ca55-cbf9-4db4-8fb5-aebfbeff3085"/>
    <ds:schemaRef ds:uri="b285f51e-8971-483f-bde8-1a8f65b630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556DF04-1A61-4933-9F73-5911CB4421A9}">
  <ds:schemaRefs>
    <ds:schemaRef ds:uri="4382ca55-cbf9-4db4-8fb5-aebfbeff3085"/>
    <ds:schemaRef ds:uri="b285f51e-8971-483f-bde8-1a8f65b63003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86DC261-B0F8-40E2-B376-604AD6C2E5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Verdana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Gabouleaud</dc:creator>
  <cp:lastModifiedBy>Maddalena Lauzi</cp:lastModifiedBy>
  <cp:revision>2</cp:revision>
  <dcterms:created xsi:type="dcterms:W3CDTF">2022-02-17T18:23:31Z</dcterms:created>
  <dcterms:modified xsi:type="dcterms:W3CDTF">2023-02-19T15:32:26Z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0x010100472783F89DD43549B75F7870505D7790</vt:lpwstr>
  </property>
  <property fmtid="{D5CDD505-2E9C-101B-9397-08002B2CF9AE}" pid="3" name="MediaServiceImageTags">
    <vt:lpwstr/>
  </property>
</Properties>
</file>