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346" r:id="rId6"/>
    <p:sldId id="347" r:id="rId7"/>
    <p:sldId id="348" r:id="rId8"/>
    <p:sldId id="352" r:id="rId9"/>
    <p:sldId id="350" r:id="rId10"/>
    <p:sldId id="675" r:id="rId11"/>
    <p:sldId id="351" r:id="rId12"/>
    <p:sldId id="353" r:id="rId13"/>
    <p:sldId id="674" r:id="rId14"/>
    <p:sldId id="672" r:id="rId15"/>
    <p:sldId id="671" r:id="rId16"/>
    <p:sldId id="6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3DB6E-7F2E-46F4-85DE-53D830CD782A}" v="9" dt="2023-10-16T15:16:3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54555-66D4-4B82-9AD6-AF01EDF3400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33982-E3A1-4D30-B644-3D83DE63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7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CC1C-057B-6F74-D809-5BFEC2EDA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4C9B7-34FF-4E0E-4CD3-9FA8A9914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EC3F5-EC9E-C911-80AD-C278519E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FDC-A6DD-40E2-A01C-95998A0A342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AC51-D18B-AF3F-5E14-8845A3CC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09866-55B1-1C28-ADAF-859A3F8D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546-368E-4F92-BC23-6F18D390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65FF-6EC9-5A4A-0941-87AD3F86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F3739-BDEE-37DB-6D08-CDEEEEF60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51BC-2392-0F02-E2A7-776F27C0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FDC-A6DD-40E2-A01C-95998A0A342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6F0C5-3775-A9EE-F67D-984721E4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3EA6-A5FE-A19F-1ED3-6B1034AD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546-368E-4F92-BC23-6F18D390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4143E-0FB6-1DE0-B4B0-98E5E55FF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9047F-25B2-A292-77A5-80ED2609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BDE9-69F6-8709-3C16-B13B5357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FDC-A6DD-40E2-A01C-95998A0A342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2CAC-5BD8-3553-27B9-A8AD1E4A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F325-1BFE-AD6F-1168-65200757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546-368E-4F92-BC23-6F18D390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1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AF1218D-8563-4D8B-9AE3-0D04FDA185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4856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AF1218D-8563-4D8B-9AE3-0D04FDA185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D00DC55-13D6-4019-A543-7E3CADD5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575" y="601536"/>
            <a:ext cx="6913565" cy="4924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ct val="100000"/>
              </a:lnSpc>
              <a:defRPr>
                <a:latin typeface="Avenir Next LT Pro" panose="020B0504020202020204" pitchFamily="34" charset="0"/>
                <a:sym typeface="Avenir Next LT Pro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55B5CE9D-FF0E-437B-A349-CF943008B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7573" y="1156267"/>
            <a:ext cx="6913565" cy="246221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600" b="0" dirty="0">
                <a:latin typeface="Avenir Next LT Pro" panose="020B0504020202020204" pitchFamily="34" charset="0"/>
                <a:ea typeface="+mj-ea"/>
                <a:cs typeface="+mj-cs"/>
                <a:sym typeface="Avenir Next LT Pro" panose="020B05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A20212-A621-4D19-A059-0CEC467951CE}"/>
              </a:ext>
            </a:extLst>
          </p:cNvPr>
          <p:cNvSpPr/>
          <p:nvPr userDrawn="1"/>
        </p:nvSpPr>
        <p:spPr>
          <a:xfrm>
            <a:off x="11641141" y="6308726"/>
            <a:ext cx="550860" cy="54927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fld id="{E3813BF9-5145-4417-B95D-FA8627973885}" type="slidenum">
              <a:rPr lang="en-US" sz="1000" b="0" smtClean="0">
                <a:solidFill>
                  <a:schemeClr val="tx2"/>
                </a:solidFill>
                <a:latin typeface="Avenir Next LT Pro" panose="020B0504020202020204" pitchFamily="34" charset="0"/>
                <a:sym typeface="Avenir Next LT Pro" panose="020B0504020202020204" pitchFamily="34" charset="0"/>
              </a:rPr>
              <a:pPr algn="ctr"/>
              <a:t>‹#›</a:t>
            </a:fld>
            <a:endParaRPr lang="en-US" sz="1000" b="0">
              <a:solidFill>
                <a:schemeClr val="tx2"/>
              </a:solidFill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9F71D-C5A5-42B4-AB5B-5F50C533EBA8}"/>
              </a:ext>
            </a:extLst>
          </p:cNvPr>
          <p:cNvSpPr/>
          <p:nvPr userDrawn="1"/>
        </p:nvSpPr>
        <p:spPr>
          <a:xfrm>
            <a:off x="0" y="0"/>
            <a:ext cx="41941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84BB6179-3099-4777-A3A8-FD4135895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2" y="847759"/>
            <a:ext cx="3095625" cy="369332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400" b="0" dirty="0">
                <a:solidFill>
                  <a:schemeClr val="bg1"/>
                </a:solidFill>
                <a:latin typeface="Avenir Next LT Pro" panose="020B0504020202020204" pitchFamily="34" charset="0"/>
                <a:ea typeface="+mj-ea"/>
                <a:cs typeface="+mj-cs"/>
                <a:sym typeface="Avenir Next LT Pro" panose="020B05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3B3E02-C18E-4039-B988-E36904DFEAD6}"/>
              </a:ext>
            </a:extLst>
          </p:cNvPr>
          <p:cNvCxnSpPr>
            <a:cxnSpLocks/>
          </p:cNvCxnSpPr>
          <p:nvPr userDrawn="1"/>
        </p:nvCxnSpPr>
        <p:spPr>
          <a:xfrm>
            <a:off x="550862" y="601536"/>
            <a:ext cx="151269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29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1A157AC-B8A7-4E3A-AB41-C207F96F1A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48864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1A157AC-B8A7-4E3A-AB41-C207F96F1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B22B8-E515-4235-891C-FA0BA6C9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601536"/>
            <a:ext cx="11090276" cy="4924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>
                <a:latin typeface="Avenir Next LT Pro" panose="020B0504020202020204" pitchFamily="34" charset="0"/>
                <a:sym typeface="Avenir Next LT Pro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0">
            <a:extLst>
              <a:ext uri="{FF2B5EF4-FFF2-40B4-BE49-F238E27FC236}">
                <a16:creationId xmlns:a16="http://schemas.microsoft.com/office/drawing/2014/main" id="{793C4EBA-13BB-40C0-A266-512009D69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2" y="1156267"/>
            <a:ext cx="11090276" cy="246221"/>
          </a:xfrm>
        </p:spPr>
        <p:txBody>
          <a:bodyPr vert="horz" lIns="0" tIns="0" rIns="0" bIns="0" rtlCol="0" anchor="t">
            <a:spAutoFit/>
          </a:bodyPr>
          <a:lstStyle>
            <a:lvl1pPr algn="ctr">
              <a:defRPr lang="en-US" sz="1600" b="0" dirty="0">
                <a:latin typeface="Avenir Next LT Pro" panose="020B0504020202020204" pitchFamily="34" charset="0"/>
                <a:ea typeface="+mj-ea"/>
                <a:cs typeface="+mj-cs"/>
                <a:sym typeface="Avenir Next LT Pro" panose="020B05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5640-9D35-4CBE-B921-57F8A4DDDD0B}"/>
              </a:ext>
            </a:extLst>
          </p:cNvPr>
          <p:cNvSpPr/>
          <p:nvPr userDrawn="1"/>
        </p:nvSpPr>
        <p:spPr>
          <a:xfrm>
            <a:off x="11641141" y="6308726"/>
            <a:ext cx="550860" cy="54927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fld id="{E3813BF9-5145-4417-B95D-FA8627973885}" type="slidenum">
              <a:rPr lang="en-US" sz="1000" smtClean="0">
                <a:solidFill>
                  <a:schemeClr val="tx2"/>
                </a:solidFill>
                <a:latin typeface="Avenir Next LT Pro" panose="020B0504020202020204" pitchFamily="34" charset="0"/>
                <a:sym typeface="Avenir Next LT Pro" panose="020B0504020202020204" pitchFamily="34" charset="0"/>
              </a:rPr>
              <a:pPr algn="ctr"/>
              <a:t>‹#›</a:t>
            </a:fld>
            <a:endParaRPr lang="en-US" sz="1000">
              <a:solidFill>
                <a:schemeClr val="tx2"/>
              </a:solidFill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9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E33D-A59B-4108-D9CD-F25B477D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CD1E-573B-8681-FBF4-1A22F053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CA0E-DFBF-77A1-B457-ED63077A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FDC-A6DD-40E2-A01C-95998A0A342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DFC64-F529-A5C9-F0A7-01E4595C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CFAF4-F872-92AF-9869-73D9DD4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546-368E-4F92-BC23-6F18D390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1159-2C97-0BB6-E213-3459B26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8C19D-038C-D7FA-176F-6768F9661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6298-4CE8-F765-38D5-E25E133C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FDC-A6DD-40E2-A01C-95998A0A342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A1FE-44B0-F845-8983-F7526196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965A-1BD8-7063-7C24-DE8587D4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546-368E-4F92-BC23-6F18D390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F270-C659-7FF7-BAC4-0961CFEF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BFAA-1343-A0B6-1BE9-A045A673F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62D25-7E66-80C3-B9A6-C0AA057B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A5FB8-C8F1-0C77-489F-B1F23CA8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FDC-A6DD-40E2-A01C-95998A0A342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4B205-EE19-7B83-CF66-57163304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EE50F-56D2-D154-A2E1-D510601B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546-368E-4F92-BC23-6F18D390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8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DB5D-C281-8E4A-B446-FF7C658B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4205E-162D-5324-B110-29C823987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641D1-2CCE-9494-AD22-305F24163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B5DC1-1732-288E-CC2F-E61C4CE6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2B2A5-D76F-CAA0-0FE7-5C6DE0829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DDE83-9AF1-D45C-FD4C-B3CFE414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FDC-A6DD-40E2-A01C-95998A0A342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8AC34-8810-CB2C-D528-8E686E72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8A170-B169-ACA0-E5D7-4FFA3B4D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546-368E-4F92-BC23-6F18D390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60CD-BF43-BC49-40CA-CE6F02C2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B2C8C-EC25-A682-927A-BCD282D9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FDC-A6DD-40E2-A01C-95998A0A342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5F10A-EAB1-D1BC-1C40-29836E2B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FB4C8-A8C9-54A3-B025-F27B2528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546-368E-4F92-BC23-6F18D390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5219D-EDCA-1729-B98D-443AB665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FDC-A6DD-40E2-A01C-95998A0A342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AF517-86F4-CDA3-8352-1888A06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317AB-A32D-5954-B5BF-C95F722F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546-368E-4F92-BC23-6F18D390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E92E-F573-8EA7-7E83-EED1E419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8679-B31D-74D6-A278-6C2ACFCC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B2D7-2221-6B5F-91C7-6A5F0A47C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5AAF-474C-5E0C-6521-D4704663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FDC-A6DD-40E2-A01C-95998A0A342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CEA6B-6C1D-A2E4-C9A2-5A875E38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2CDB0-3315-9342-7E6C-960B2564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546-368E-4F92-BC23-6F18D390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98FA-3F01-CF16-94D8-8C26CC0C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3B391-2C1B-0D12-AA39-E81F4CCAD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FFFEA-203A-0ADF-7C9A-8EF054954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07ACC-C690-4043-8ED2-1D5EC08F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FDC-A6DD-40E2-A01C-95998A0A342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77212-C01C-B122-E260-3BE25F78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FF68E-47D2-99E4-A112-820A2136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546-368E-4F92-BC23-6F18D390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66DC7-237D-CD97-C172-655AED14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5E914-E7A0-FA98-3DE1-790CF077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FE30-E406-9CA2-7482-5DB27C7D5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22FDC-A6DD-40E2-A01C-95998A0A342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DCDA1-80BB-1F6D-7EA5-1AD64C3A5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14715-F5B0-AC74-960B-F574142AD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9546-368E-4F92-BC23-6F18D390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svg"/><Relationship Id="rId7" Type="http://schemas.openxmlformats.org/officeDocument/2006/relationships/image" Target="../media/image1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3.emf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alflow.EU">
            <a:extLst>
              <a:ext uri="{FF2B5EF4-FFF2-40B4-BE49-F238E27FC236}">
                <a16:creationId xmlns:a16="http://schemas.microsoft.com/office/drawing/2014/main" id="{62EFCA4F-7C0A-1044-F52D-09964737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138" y="1736618"/>
            <a:ext cx="6455721" cy="222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39E80-E0C3-1912-D387-6E8FA8FD41C3}"/>
              </a:ext>
            </a:extLst>
          </p:cNvPr>
          <p:cNvSpPr txBox="1"/>
          <p:nvPr/>
        </p:nvSpPr>
        <p:spPr>
          <a:xfrm>
            <a:off x="4003963" y="4010998"/>
            <a:ext cx="4184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Pitchdeck</a:t>
            </a:r>
            <a:r>
              <a:rPr lang="en-US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Template with hints for each slide  </a:t>
            </a:r>
          </a:p>
        </p:txBody>
      </p:sp>
    </p:spTree>
    <p:extLst>
      <p:ext uri="{BB962C8B-B14F-4D97-AF65-F5344CB8AC3E}">
        <p14:creationId xmlns:p14="http://schemas.microsoft.com/office/powerpoint/2010/main" val="29969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367A9E1-CA02-A2EC-7B07-2B80CB99EB6A}"/>
              </a:ext>
            </a:extLst>
          </p:cNvPr>
          <p:cNvSpPr txBox="1">
            <a:spLocks/>
          </p:cNvSpPr>
          <p:nvPr/>
        </p:nvSpPr>
        <p:spPr>
          <a:xfrm>
            <a:off x="460373" y="703135"/>
            <a:ext cx="6913565" cy="492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solidFill>
                  <a:srgbClr val="023C34"/>
                </a:solidFill>
                <a:latin typeface="Avenir Next LT Pro" panose="020B0504020202020204" pitchFamily="34" charset="0"/>
              </a:rPr>
              <a:t>Business Model</a:t>
            </a:r>
          </a:p>
        </p:txBody>
      </p:sp>
      <p:sp>
        <p:nvSpPr>
          <p:cNvPr id="5" name="Rechteck 37">
            <a:extLst>
              <a:ext uri="{FF2B5EF4-FFF2-40B4-BE49-F238E27FC236}">
                <a16:creationId xmlns:a16="http://schemas.microsoft.com/office/drawing/2014/main" id="{1145B2D9-F9EA-7A0F-631E-742E3ADB975F}"/>
              </a:ext>
            </a:extLst>
          </p:cNvPr>
          <p:cNvSpPr/>
          <p:nvPr/>
        </p:nvSpPr>
        <p:spPr bwMode="auto">
          <a:xfrm>
            <a:off x="0" y="1820330"/>
            <a:ext cx="7016460" cy="492444"/>
          </a:xfrm>
          <a:prstGeom prst="rect">
            <a:avLst/>
          </a:prstGeom>
          <a:solidFill>
            <a:schemeClr val="accent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08000" rIns="180000" bIns="10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Avenir Next LT Pro" panose="020B0504020202020204" pitchFamily="34" charset="0"/>
                <a:sym typeface="Avenir Next LT Pro" panose="020B0504020202020204" pitchFamily="34" charset="0"/>
              </a:rPr>
              <a:t>Revenue Sources </a:t>
            </a:r>
          </a:p>
        </p:txBody>
      </p:sp>
      <p:sp>
        <p:nvSpPr>
          <p:cNvPr id="6" name="Rechteck 37">
            <a:extLst>
              <a:ext uri="{FF2B5EF4-FFF2-40B4-BE49-F238E27FC236}">
                <a16:creationId xmlns:a16="http://schemas.microsoft.com/office/drawing/2014/main" id="{57B3A4D7-06CF-4DAD-76E4-3C0F61D1A0CA}"/>
              </a:ext>
            </a:extLst>
          </p:cNvPr>
          <p:cNvSpPr/>
          <p:nvPr/>
        </p:nvSpPr>
        <p:spPr bwMode="auto">
          <a:xfrm>
            <a:off x="528063" y="3902528"/>
            <a:ext cx="2710873" cy="1285397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08000" rIns="180000" bIns="10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  <a:sym typeface="Avenir Next LT Pro" panose="020B0504020202020204" pitchFamily="34" charset="0"/>
              </a:rPr>
              <a:t>Sources 1</a:t>
            </a:r>
          </a:p>
          <a:p>
            <a:pPr algn="ctr"/>
            <a:endParaRPr lang="en-US">
              <a:solidFill>
                <a:schemeClr val="accent1">
                  <a:lumMod val="50000"/>
                </a:schemeClr>
              </a:solidFill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  <a:p>
            <a:pPr algn="ctr"/>
            <a:endParaRPr lang="en-US">
              <a:solidFill>
                <a:schemeClr val="accent1">
                  <a:lumMod val="50000"/>
                </a:schemeClr>
              </a:solidFill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  <a:sym typeface="Avenir Next LT Pro" panose="020B0504020202020204" pitchFamily="34" charset="0"/>
              </a:rPr>
              <a:t>Lorem Ipsum  </a:t>
            </a:r>
          </a:p>
        </p:txBody>
      </p:sp>
      <p:sp>
        <p:nvSpPr>
          <p:cNvPr id="8" name="Rechteck 37">
            <a:extLst>
              <a:ext uri="{FF2B5EF4-FFF2-40B4-BE49-F238E27FC236}">
                <a16:creationId xmlns:a16="http://schemas.microsoft.com/office/drawing/2014/main" id="{155F59AB-18AD-3CF7-7C0B-BEEC9410ED82}"/>
              </a:ext>
            </a:extLst>
          </p:cNvPr>
          <p:cNvSpPr/>
          <p:nvPr/>
        </p:nvSpPr>
        <p:spPr bwMode="auto">
          <a:xfrm>
            <a:off x="3830063" y="3902528"/>
            <a:ext cx="2710873" cy="1285397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08000" rIns="180000" bIns="10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  <a:sym typeface="Avenir Next LT Pro" panose="020B0504020202020204" pitchFamily="34" charset="0"/>
              </a:rPr>
              <a:t>Sources 2</a:t>
            </a:r>
          </a:p>
          <a:p>
            <a:pPr algn="ctr"/>
            <a:endParaRPr lang="en-US">
              <a:solidFill>
                <a:schemeClr val="accent1">
                  <a:lumMod val="50000"/>
                </a:schemeClr>
              </a:solidFill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  <a:p>
            <a:pPr algn="ctr"/>
            <a:endParaRPr lang="en-US">
              <a:solidFill>
                <a:schemeClr val="accent1">
                  <a:lumMod val="50000"/>
                </a:schemeClr>
              </a:solidFill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  <a:sym typeface="Avenir Next LT Pro" panose="020B0504020202020204" pitchFamily="34" charset="0"/>
              </a:rPr>
              <a:t>Lorem Ipsum  </a:t>
            </a:r>
          </a:p>
        </p:txBody>
      </p:sp>
      <p:sp>
        <p:nvSpPr>
          <p:cNvPr id="9" name="Rechteck 37">
            <a:extLst>
              <a:ext uri="{FF2B5EF4-FFF2-40B4-BE49-F238E27FC236}">
                <a16:creationId xmlns:a16="http://schemas.microsoft.com/office/drawing/2014/main" id="{BE2956A1-3CDB-EF30-5A9D-C8B0802C4B92}"/>
              </a:ext>
            </a:extLst>
          </p:cNvPr>
          <p:cNvSpPr/>
          <p:nvPr/>
        </p:nvSpPr>
        <p:spPr bwMode="auto">
          <a:xfrm>
            <a:off x="7587673" y="1820330"/>
            <a:ext cx="4604327" cy="4423452"/>
          </a:xfrm>
          <a:prstGeom prst="rect">
            <a:avLst/>
          </a:prstGeom>
          <a:solidFill>
            <a:schemeClr val="accent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08000" rIns="180000" bIns="10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Avenir Next LT Pro" panose="020B0504020202020204" pitchFamily="34" charset="0"/>
                <a:sym typeface="Avenir Next LT Pro" panose="020B0504020202020204" pitchFamily="34" charset="0"/>
              </a:rPr>
              <a:t>Are you B2B or B2C?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EDA531D-64BB-1262-B508-CB23205C8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7503" y="2613525"/>
            <a:ext cx="68256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0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D2A3D6C-63C5-74B6-62A0-DE34C63F4B01}"/>
              </a:ext>
            </a:extLst>
          </p:cNvPr>
          <p:cNvSpPr txBox="1">
            <a:spLocks/>
          </p:cNvSpPr>
          <p:nvPr/>
        </p:nvSpPr>
        <p:spPr>
          <a:xfrm>
            <a:off x="460373" y="703135"/>
            <a:ext cx="6913565" cy="492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solidFill>
                  <a:srgbClr val="023C34"/>
                </a:solidFill>
                <a:latin typeface="Avenir Next LT Pro" panose="020B0504020202020204" pitchFamily="34" charset="0"/>
              </a:rPr>
              <a:t>Management Team </a:t>
            </a:r>
          </a:p>
        </p:txBody>
      </p:sp>
      <p:sp>
        <p:nvSpPr>
          <p:cNvPr id="5" name="Rechteck 37">
            <a:extLst>
              <a:ext uri="{FF2B5EF4-FFF2-40B4-BE49-F238E27FC236}">
                <a16:creationId xmlns:a16="http://schemas.microsoft.com/office/drawing/2014/main" id="{46DB7B58-8569-03E4-293C-8390002C54B8}"/>
              </a:ext>
            </a:extLst>
          </p:cNvPr>
          <p:cNvSpPr/>
          <p:nvPr/>
        </p:nvSpPr>
        <p:spPr bwMode="auto">
          <a:xfrm>
            <a:off x="3176" y="1497058"/>
            <a:ext cx="12188824" cy="492444"/>
          </a:xfrm>
          <a:prstGeom prst="rect">
            <a:avLst/>
          </a:prstGeom>
          <a:solidFill>
            <a:schemeClr val="accent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08000" rIns="180000" bIns="10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Avenir Next LT Pro" panose="020B0504020202020204" pitchFamily="34" charset="0"/>
                <a:sym typeface="Avenir Next LT Pro" panose="020B0504020202020204" pitchFamily="34" charset="0"/>
              </a:rPr>
              <a:t>+16 FTEs</a:t>
            </a:r>
          </a:p>
        </p:txBody>
      </p:sp>
      <p:pic>
        <p:nvPicPr>
          <p:cNvPr id="13" name="Graphic 12" descr="Woman with long wavy hair">
            <a:extLst>
              <a:ext uri="{FF2B5EF4-FFF2-40B4-BE49-F238E27FC236}">
                <a16:creationId xmlns:a16="http://schemas.microsoft.com/office/drawing/2014/main" id="{DD522D80-8C2B-722B-C178-6FE46DBEB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6685" y="2297676"/>
            <a:ext cx="1117095" cy="1282121"/>
          </a:xfrm>
          <a:prstGeom prst="rect">
            <a:avLst/>
          </a:prstGeom>
        </p:spPr>
      </p:pic>
      <p:pic>
        <p:nvPicPr>
          <p:cNvPr id="15" name="Graphic 14" descr="A child with wavy hair">
            <a:extLst>
              <a:ext uri="{FF2B5EF4-FFF2-40B4-BE49-F238E27FC236}">
                <a16:creationId xmlns:a16="http://schemas.microsoft.com/office/drawing/2014/main" id="{21C46721-19F2-30D4-C17E-D377CE5E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011" y="2290981"/>
            <a:ext cx="1190579" cy="1311363"/>
          </a:xfrm>
          <a:prstGeom prst="rect">
            <a:avLst/>
          </a:prstGeom>
        </p:spPr>
      </p:pic>
      <p:pic>
        <p:nvPicPr>
          <p:cNvPr id="17" name="Graphic 16" descr="Boy with a flat top">
            <a:extLst>
              <a:ext uri="{FF2B5EF4-FFF2-40B4-BE49-F238E27FC236}">
                <a16:creationId xmlns:a16="http://schemas.microsoft.com/office/drawing/2014/main" id="{4848450B-7F7A-A36E-4852-EE8D9EA19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2435" y="2290981"/>
            <a:ext cx="1085405" cy="1224957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F68CEA6-A2F6-730D-2CC1-F2A7809966D4}"/>
              </a:ext>
            </a:extLst>
          </p:cNvPr>
          <p:cNvSpPr txBox="1">
            <a:spLocks/>
          </p:cNvSpPr>
          <p:nvPr/>
        </p:nvSpPr>
        <p:spPr>
          <a:xfrm>
            <a:off x="329731" y="3903823"/>
            <a:ext cx="2332390" cy="16927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Name Surname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Position 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US" sz="180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  <a:cs typeface="Effra" panose="020B0603020203020204" pitchFamily="34" charset="0"/>
              <a:sym typeface="Effra" panose="020B0603020203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Background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Background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0BD0331-6372-CA22-4F7F-080226D6CBDE}"/>
              </a:ext>
            </a:extLst>
          </p:cNvPr>
          <p:cNvSpPr txBox="1">
            <a:spLocks/>
          </p:cNvSpPr>
          <p:nvPr/>
        </p:nvSpPr>
        <p:spPr>
          <a:xfrm>
            <a:off x="3003659" y="3903823"/>
            <a:ext cx="2332390" cy="16927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Name Surname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Position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US" sz="180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  <a:cs typeface="Effra" panose="020B0603020203020204" pitchFamily="34" charset="0"/>
              <a:sym typeface="Effra" panose="020B0603020203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Background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Background 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D5F7BAE-A9D8-43A0-BA3D-2962ADDBC0D8}"/>
              </a:ext>
            </a:extLst>
          </p:cNvPr>
          <p:cNvSpPr txBox="1">
            <a:spLocks/>
          </p:cNvSpPr>
          <p:nvPr/>
        </p:nvSpPr>
        <p:spPr>
          <a:xfrm>
            <a:off x="5549037" y="3887971"/>
            <a:ext cx="2332390" cy="16927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Name Surname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Position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US" sz="180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  <a:cs typeface="Effra" panose="020B0603020203020204" pitchFamily="34" charset="0"/>
              <a:sym typeface="Effra" panose="020B0603020203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Background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Background 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289446AA-8CB0-0BC0-1D27-53AA9E4CBB7E}"/>
              </a:ext>
            </a:extLst>
          </p:cNvPr>
          <p:cNvSpPr txBox="1">
            <a:spLocks/>
          </p:cNvSpPr>
          <p:nvPr/>
        </p:nvSpPr>
        <p:spPr>
          <a:xfrm>
            <a:off x="8222965" y="2297676"/>
            <a:ext cx="3620655" cy="4201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360000" tIns="108000" rIns="360000" bIns="10800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endParaRPr lang="en-US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AF89CEF-6764-C5F0-345B-BDAB1023841C}"/>
              </a:ext>
            </a:extLst>
          </p:cNvPr>
          <p:cNvSpPr txBox="1">
            <a:spLocks/>
          </p:cNvSpPr>
          <p:nvPr/>
        </p:nvSpPr>
        <p:spPr>
          <a:xfrm>
            <a:off x="8867097" y="2595682"/>
            <a:ext cx="2332390" cy="30777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Advisory Board</a:t>
            </a:r>
          </a:p>
        </p:txBody>
      </p:sp>
    </p:spTree>
    <p:extLst>
      <p:ext uri="{BB962C8B-B14F-4D97-AF65-F5344CB8AC3E}">
        <p14:creationId xmlns:p14="http://schemas.microsoft.com/office/powerpoint/2010/main" val="232745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EEE44B6-A98F-2969-D47A-C2184CAED044}"/>
              </a:ext>
            </a:extLst>
          </p:cNvPr>
          <p:cNvSpPr txBox="1">
            <a:spLocks/>
          </p:cNvSpPr>
          <p:nvPr/>
        </p:nvSpPr>
        <p:spPr>
          <a:xfrm>
            <a:off x="460373" y="703135"/>
            <a:ext cx="6913565" cy="492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solidFill>
                  <a:srgbClr val="023C34"/>
                </a:solidFill>
                <a:latin typeface="Avenir Next LT Pro" panose="020B0504020202020204" pitchFamily="34" charset="0"/>
              </a:rPr>
              <a:t>What we are looking for: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5607D6-4ADF-1BC6-9854-C410083F7644}"/>
              </a:ext>
            </a:extLst>
          </p:cNvPr>
          <p:cNvSpPr txBox="1">
            <a:spLocks/>
          </p:cNvSpPr>
          <p:nvPr/>
        </p:nvSpPr>
        <p:spPr>
          <a:xfrm>
            <a:off x="0" y="1623329"/>
            <a:ext cx="3611418" cy="148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360000" tIns="108000" rIns="360000" bIns="10800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endParaRPr lang="en-US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44C32FE-6DC6-ACBF-8940-3CEBA29ECA99}"/>
              </a:ext>
            </a:extLst>
          </p:cNvPr>
          <p:cNvSpPr txBox="1">
            <a:spLocks/>
          </p:cNvSpPr>
          <p:nvPr/>
        </p:nvSpPr>
        <p:spPr>
          <a:xfrm>
            <a:off x="4294909" y="1623328"/>
            <a:ext cx="3611418" cy="148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360000" tIns="108000" rIns="360000" bIns="10800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endParaRPr lang="en-US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FA8A22E-87A1-988D-5F72-A610AFBD7D42}"/>
              </a:ext>
            </a:extLst>
          </p:cNvPr>
          <p:cNvSpPr txBox="1">
            <a:spLocks/>
          </p:cNvSpPr>
          <p:nvPr/>
        </p:nvSpPr>
        <p:spPr>
          <a:xfrm>
            <a:off x="8589818" y="1623328"/>
            <a:ext cx="3611418" cy="148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360000" tIns="108000" rIns="360000" bIns="10800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endParaRPr lang="en-US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8BFAC-27B6-0CCE-513B-9194A1B3D4A6}"/>
              </a:ext>
            </a:extLst>
          </p:cNvPr>
          <p:cNvSpPr txBox="1"/>
          <p:nvPr/>
        </p:nvSpPr>
        <p:spPr>
          <a:xfrm>
            <a:off x="329045" y="2163400"/>
            <a:ext cx="29533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€M Raised so far </a:t>
            </a:r>
            <a:endParaRPr lang="en-US" sz="1600">
              <a:latin typeface="Avenir Next LT Pro" panose="020B0504020202020204" pitchFamily="34" charset="0"/>
              <a:cs typeface="Effra" panose="020B0603020203020204" pitchFamily="34" charset="0"/>
              <a:sym typeface="Effra" panose="020B06030202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A9848-99E4-26C8-4DE6-04B53424B141}"/>
              </a:ext>
            </a:extLst>
          </p:cNvPr>
          <p:cNvSpPr txBox="1"/>
          <p:nvPr/>
        </p:nvSpPr>
        <p:spPr>
          <a:xfrm>
            <a:off x="4549486" y="1935300"/>
            <a:ext cx="3102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€M  Non-Dilutive Grant </a:t>
            </a:r>
          </a:p>
          <a:p>
            <a:pPr algn="ctr"/>
            <a:r>
              <a:rPr lang="en-US"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Received from the EIC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9633A-5F8D-65F5-25FC-A464550514E6}"/>
              </a:ext>
            </a:extLst>
          </p:cNvPr>
          <p:cNvSpPr txBox="1"/>
          <p:nvPr/>
        </p:nvSpPr>
        <p:spPr>
          <a:xfrm>
            <a:off x="8909628" y="1935300"/>
            <a:ext cx="29533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Up to €M  </a:t>
            </a:r>
          </a:p>
          <a:p>
            <a:pPr algn="ctr"/>
            <a:r>
              <a:rPr lang="en-US"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Committed by the EIC Fund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4DFFC-3871-408F-CD2F-741422383C0A}"/>
              </a:ext>
            </a:extLst>
          </p:cNvPr>
          <p:cNvSpPr txBox="1"/>
          <p:nvPr/>
        </p:nvSpPr>
        <p:spPr>
          <a:xfrm>
            <a:off x="825790" y="5046869"/>
            <a:ext cx="2237792" cy="110799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Effra" panose="020B0603020203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Investment Round</a:t>
            </a:r>
          </a:p>
          <a:p>
            <a:pPr algn="ctr"/>
            <a:endParaRPr lang="en-US" sz="1050" b="1">
              <a:solidFill>
                <a:schemeClr val="accent1"/>
              </a:solidFill>
              <a:latin typeface="Effra" panose="020B0603020203020204" pitchFamily="34" charset="0"/>
              <a:cs typeface="Effra" panose="020B0603020203020204" pitchFamily="34" charset="0"/>
              <a:sym typeface="Effra" panose="020B0603020203020204" pitchFamily="34" charset="0"/>
            </a:endParaRPr>
          </a:p>
          <a:p>
            <a:pPr algn="ctr"/>
            <a:r>
              <a:rPr lang="en-US" sz="4000" b="1">
                <a:solidFill>
                  <a:schemeClr val="accent1"/>
                </a:solidFill>
                <a:latin typeface="Effra" panose="020B0603020203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€5M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DE6173-9C75-8EFA-3984-7AA1AF725DCC}"/>
              </a:ext>
            </a:extLst>
          </p:cNvPr>
          <p:cNvSpPr>
            <a:spLocks noChangeAspect="1"/>
          </p:cNvSpPr>
          <p:nvPr/>
        </p:nvSpPr>
        <p:spPr>
          <a:xfrm>
            <a:off x="1210396" y="3470864"/>
            <a:ext cx="1430089" cy="14300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bg1"/>
              </a:solidFill>
              <a:latin typeface="Effra" panose="020B0603020203020204" pitchFamily="34" charset="0"/>
              <a:cs typeface="Effra" panose="020B0603020203020204" pitchFamily="34" charset="0"/>
              <a:sym typeface="Effra" panose="020B0603020203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64F6352-03B4-603D-1779-3459B522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6928" y="3817972"/>
            <a:ext cx="715516" cy="77514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FD333A3-E5D4-0D21-4E9F-5ADDFF772EBF}"/>
              </a:ext>
            </a:extLst>
          </p:cNvPr>
          <p:cNvSpPr>
            <a:spLocks noChangeAspect="1"/>
          </p:cNvSpPr>
          <p:nvPr/>
        </p:nvSpPr>
        <p:spPr>
          <a:xfrm>
            <a:off x="4772150" y="3797890"/>
            <a:ext cx="744281" cy="7442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>
                  <a:lumMod val="50000"/>
                  <a:lumOff val="50000"/>
                </a:schemeClr>
              </a:solidFill>
              <a:latin typeface="Effra" panose="020B0603020203020204" pitchFamily="34" charset="0"/>
              <a:cs typeface="Effra" panose="020B0603020203020204" pitchFamily="34" charset="0"/>
              <a:sym typeface="Effra" panose="020B0603020203020204" pitchFamily="34" charset="0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B89A0C6-6656-7DF4-883C-A5934BC3391C}"/>
              </a:ext>
            </a:extLst>
          </p:cNvPr>
          <p:cNvSpPr txBox="1">
            <a:spLocks/>
          </p:cNvSpPr>
          <p:nvPr/>
        </p:nvSpPr>
        <p:spPr>
          <a:xfrm>
            <a:off x="3978095" y="4634904"/>
            <a:ext cx="2332390" cy="56938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USE OF FUND 1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e.g. Team expansion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9711EE5-CF93-8B1F-1853-8DA16A19D749}"/>
              </a:ext>
            </a:extLst>
          </p:cNvPr>
          <p:cNvSpPr txBox="1">
            <a:spLocks/>
          </p:cNvSpPr>
          <p:nvPr/>
        </p:nvSpPr>
        <p:spPr>
          <a:xfrm>
            <a:off x="3978095" y="5503263"/>
            <a:ext cx="233239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chemeClr val="tx2"/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Lorem Ipsum 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43AE065-12DF-7FC2-9345-07BEA44C5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0290" y="3936030"/>
            <a:ext cx="468000" cy="468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D05A402-A1F4-4501-6895-0AFC13283CFD}"/>
              </a:ext>
            </a:extLst>
          </p:cNvPr>
          <p:cNvSpPr>
            <a:spLocks noChangeAspect="1"/>
          </p:cNvSpPr>
          <p:nvPr/>
        </p:nvSpPr>
        <p:spPr>
          <a:xfrm>
            <a:off x="7420118" y="3797890"/>
            <a:ext cx="744281" cy="7442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bg1"/>
              </a:solidFill>
              <a:latin typeface="Effra" panose="020B0603020203020204" pitchFamily="34" charset="0"/>
              <a:cs typeface="Effra" panose="020B0603020203020204" pitchFamily="34" charset="0"/>
              <a:sym typeface="Effra" panose="020B0603020203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30B0D2-3D86-0852-C218-C9C5619DEEDE}"/>
              </a:ext>
            </a:extLst>
          </p:cNvPr>
          <p:cNvSpPr>
            <a:spLocks noChangeAspect="1"/>
          </p:cNvSpPr>
          <p:nvPr/>
        </p:nvSpPr>
        <p:spPr>
          <a:xfrm>
            <a:off x="10146488" y="3797890"/>
            <a:ext cx="744281" cy="7442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bg1"/>
              </a:solidFill>
              <a:latin typeface="Effra" panose="020B0603020203020204" pitchFamily="34" charset="0"/>
              <a:cs typeface="Effra" panose="020B0603020203020204" pitchFamily="34" charset="0"/>
              <a:sym typeface="Effra" panose="020B0603020203020204" pitchFamily="34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6F44000-6123-A619-3586-6446A3CDCCA3}"/>
              </a:ext>
            </a:extLst>
          </p:cNvPr>
          <p:cNvSpPr txBox="1">
            <a:spLocks/>
          </p:cNvSpPr>
          <p:nvPr/>
        </p:nvSpPr>
        <p:spPr>
          <a:xfrm>
            <a:off x="6626063" y="4634904"/>
            <a:ext cx="2332390" cy="78483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USE OF FUND 2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40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e.g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: </a:t>
            </a:r>
            <a:r>
              <a:rPr lang="hr-H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International</a:t>
            </a:r>
            <a:br>
              <a:rPr lang="hr-H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</a:br>
            <a:r>
              <a:rPr lang="hr-H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Scale Up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3199E1C-A631-1E54-2A33-6EE687B3696B}"/>
              </a:ext>
            </a:extLst>
          </p:cNvPr>
          <p:cNvSpPr txBox="1">
            <a:spLocks/>
          </p:cNvSpPr>
          <p:nvPr/>
        </p:nvSpPr>
        <p:spPr>
          <a:xfrm>
            <a:off x="9352433" y="4634904"/>
            <a:ext cx="2332390" cy="78483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USE OF FUND 3 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40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e.g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: </a:t>
            </a:r>
            <a:r>
              <a:rPr lang="hr-H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Development</a:t>
            </a:r>
            <a:br>
              <a:rPr lang="hr-H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</a:br>
            <a:r>
              <a:rPr lang="hr-H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Of New Product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D1DFD42-C5A6-0067-97E8-58A539D65C4B}"/>
              </a:ext>
            </a:extLst>
          </p:cNvPr>
          <p:cNvSpPr txBox="1">
            <a:spLocks/>
          </p:cNvSpPr>
          <p:nvPr/>
        </p:nvSpPr>
        <p:spPr>
          <a:xfrm>
            <a:off x="6626063" y="5503263"/>
            <a:ext cx="233239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chemeClr val="tx2"/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Lorem Ipsum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72582B5-EA75-82E1-A5F0-B28C989F8C4B}"/>
              </a:ext>
            </a:extLst>
          </p:cNvPr>
          <p:cNvSpPr txBox="1">
            <a:spLocks/>
          </p:cNvSpPr>
          <p:nvPr/>
        </p:nvSpPr>
        <p:spPr>
          <a:xfrm>
            <a:off x="9352433" y="5503263"/>
            <a:ext cx="233239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Effra" panose="0200050608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chemeClr val="tx2"/>
                </a:solidFill>
                <a:latin typeface="Avenir Next LT Pro" panose="020B0504020202020204" pitchFamily="34" charset="0"/>
                <a:cs typeface="Effra" panose="020B0603020203020204" pitchFamily="34" charset="0"/>
                <a:sym typeface="Effra" panose="020B0603020203020204" pitchFamily="34" charset="0"/>
              </a:rPr>
              <a:t>Lorem Ipsum </a:t>
            </a:r>
            <a:endParaRPr lang="hr-HR" sz="1800">
              <a:solidFill>
                <a:schemeClr val="tx2"/>
              </a:solidFill>
              <a:latin typeface="Avenir Next LT Pro" panose="020B0504020202020204" pitchFamily="34" charset="0"/>
              <a:cs typeface="Effra" panose="020B0603020203020204" pitchFamily="34" charset="0"/>
              <a:sym typeface="Effra" panose="020B060302020302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9F10BC-A074-45E7-DA6E-60D9E5EA2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1270" y="3981030"/>
            <a:ext cx="468000" cy="378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9332876-90A5-F7CA-4A88-7B2B8F8F7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4228" y="3936030"/>
            <a:ext cx="3888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alflow.EU">
            <a:extLst>
              <a:ext uri="{FF2B5EF4-FFF2-40B4-BE49-F238E27FC236}">
                <a16:creationId xmlns:a16="http://schemas.microsoft.com/office/drawing/2014/main" id="{62EFCA4F-7C0A-1044-F52D-09964737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140" y="2318616"/>
            <a:ext cx="6455721" cy="222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2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E1C8207-4E42-467C-901F-A94D548B87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9" imgH="349" progId="TCLayout.ActiveDocument.1">
                  <p:embed/>
                </p:oleObj>
              </mc:Choice>
              <mc:Fallback>
                <p:oleObj name="think-cell Slide" r:id="rId3" imgW="349" imgH="34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E1C8207-4E42-467C-901F-A94D548B87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7E7FFE6-7032-4BA3-9631-DDA116A2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573" y="426045"/>
            <a:ext cx="6913565" cy="492444"/>
          </a:xfrm>
        </p:spPr>
        <p:txBody>
          <a:bodyPr vert="horz"/>
          <a:lstStyle/>
          <a:p>
            <a:r>
              <a:rPr lang="en-US">
                <a:solidFill>
                  <a:srgbClr val="023C34"/>
                </a:solidFill>
              </a:rPr>
              <a:t>Key Figures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FF71-6A36-4F1C-B5BA-503D259E3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0201" y="2930402"/>
            <a:ext cx="3095625" cy="997196"/>
          </a:xfrm>
        </p:spPr>
        <p:txBody>
          <a:bodyPr/>
          <a:lstStyle/>
          <a:p>
            <a:r>
              <a:rPr lang="en-US" b="1"/>
              <a:t>Describe in a nutshell what your companies does </a:t>
            </a:r>
          </a:p>
        </p:txBody>
      </p:sp>
      <p:pic>
        <p:nvPicPr>
          <p:cNvPr id="1026" name="Picture 2" descr="Custom Branding: Add Your Own Logo to Droplr - Droplr">
            <a:extLst>
              <a:ext uri="{FF2B5EF4-FFF2-40B4-BE49-F238E27FC236}">
                <a16:creationId xmlns:a16="http://schemas.microsoft.com/office/drawing/2014/main" id="{E8A90443-F6F5-508F-800E-6C2EB083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69" y="5316669"/>
            <a:ext cx="1780303" cy="11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CEEDC-FE71-18BD-0F7F-2DC66A62F9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7573" y="1156267"/>
            <a:ext cx="6913565" cy="6647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: What is your company enabling ? – Why Investors should be interested?  (market, number of patents, FTEs, Revenues, LOIs, fundraising, etc.)</a:t>
            </a:r>
          </a:p>
        </p:txBody>
      </p:sp>
      <p:pic>
        <p:nvPicPr>
          <p:cNvPr id="7" name="Graphic 6" descr="Building with solid fill">
            <a:extLst>
              <a:ext uri="{FF2B5EF4-FFF2-40B4-BE49-F238E27FC236}">
                <a16:creationId xmlns:a16="http://schemas.microsoft.com/office/drawing/2014/main" id="{4DCFFDB5-FF4C-71AE-FE09-9B0C8F270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7573" y="2157251"/>
            <a:ext cx="773151" cy="773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AF05CD-D067-677E-8486-18248B78F0B1}"/>
              </a:ext>
            </a:extLst>
          </p:cNvPr>
          <p:cNvSpPr txBox="1"/>
          <p:nvPr/>
        </p:nvSpPr>
        <p:spPr>
          <a:xfrm>
            <a:off x="5754253" y="2359160"/>
            <a:ext cx="6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Founded in XXXX</a:t>
            </a:r>
          </a:p>
        </p:txBody>
      </p:sp>
      <p:pic>
        <p:nvPicPr>
          <p:cNvPr id="11" name="Graphic 10" descr="Upward trend outline">
            <a:extLst>
              <a:ext uri="{FF2B5EF4-FFF2-40B4-BE49-F238E27FC236}">
                <a16:creationId xmlns:a16="http://schemas.microsoft.com/office/drawing/2014/main" id="{6DD0716B-866B-D696-836E-097603CC9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8783" y="3352101"/>
            <a:ext cx="710731" cy="710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4347ED-984E-99BF-0E33-C3F1B355BC6C}"/>
              </a:ext>
            </a:extLst>
          </p:cNvPr>
          <p:cNvSpPr txBox="1"/>
          <p:nvPr/>
        </p:nvSpPr>
        <p:spPr>
          <a:xfrm>
            <a:off x="5754253" y="3463518"/>
            <a:ext cx="6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Market size: XX</a:t>
            </a:r>
          </a:p>
        </p:txBody>
      </p:sp>
      <p:pic>
        <p:nvPicPr>
          <p:cNvPr id="14" name="Graphic 13" descr="Coins outline">
            <a:extLst>
              <a:ext uri="{FF2B5EF4-FFF2-40B4-BE49-F238E27FC236}">
                <a16:creationId xmlns:a16="http://schemas.microsoft.com/office/drawing/2014/main" id="{6CD60B43-0C56-A7C5-9E0C-C8FCC13C8A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8783" y="4484531"/>
            <a:ext cx="710731" cy="710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2FAACC-8571-BB55-5DE7-53CFEFCF4615}"/>
              </a:ext>
            </a:extLst>
          </p:cNvPr>
          <p:cNvSpPr txBox="1"/>
          <p:nvPr/>
        </p:nvSpPr>
        <p:spPr>
          <a:xfrm>
            <a:off x="5754253" y="4534420"/>
            <a:ext cx="6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Funds raised so far: XX (XX in grants, XX in equity)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D051526-F35D-2953-30F6-C85C037B0A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56390" y="5616960"/>
            <a:ext cx="715516" cy="7751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CA13EF-AD07-76CB-32EC-B237C1B55FC1}"/>
              </a:ext>
            </a:extLst>
          </p:cNvPr>
          <p:cNvSpPr txBox="1"/>
          <p:nvPr/>
        </p:nvSpPr>
        <p:spPr>
          <a:xfrm>
            <a:off x="5754253" y="5770658"/>
            <a:ext cx="6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Investment round: XX</a:t>
            </a:r>
          </a:p>
        </p:txBody>
      </p:sp>
    </p:spTree>
    <p:extLst>
      <p:ext uri="{BB962C8B-B14F-4D97-AF65-F5344CB8AC3E}">
        <p14:creationId xmlns:p14="http://schemas.microsoft.com/office/powerpoint/2010/main" val="52908141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A755A06-9498-61B3-D216-9AC75F4B8D14}"/>
              </a:ext>
            </a:extLst>
          </p:cNvPr>
          <p:cNvSpPr txBox="1">
            <a:spLocks/>
          </p:cNvSpPr>
          <p:nvPr/>
        </p:nvSpPr>
        <p:spPr>
          <a:xfrm>
            <a:off x="460373" y="703135"/>
            <a:ext cx="6913565" cy="492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solidFill>
                  <a:srgbClr val="023C34"/>
                </a:solidFill>
                <a:latin typeface="Avenir Next LT Pro" panose="020B0504020202020204" pitchFamily="34" charset="0"/>
              </a:rPr>
              <a:t>The Problems </a:t>
            </a:r>
          </a:p>
        </p:txBody>
      </p:sp>
      <p:pic>
        <p:nvPicPr>
          <p:cNvPr id="8" name="Graphic 7" descr="Badminton outline">
            <a:extLst>
              <a:ext uri="{FF2B5EF4-FFF2-40B4-BE49-F238E27FC236}">
                <a16:creationId xmlns:a16="http://schemas.microsoft.com/office/drawing/2014/main" id="{3B0BD38F-482F-C113-0183-8CD02C507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782" y="2080175"/>
            <a:ext cx="914400" cy="914400"/>
          </a:xfrm>
          <a:prstGeom prst="rect">
            <a:avLst/>
          </a:prstGeom>
        </p:spPr>
      </p:pic>
      <p:pic>
        <p:nvPicPr>
          <p:cNvPr id="10" name="Graphic 9" descr="Balloons outline">
            <a:extLst>
              <a:ext uri="{FF2B5EF4-FFF2-40B4-BE49-F238E27FC236}">
                <a16:creationId xmlns:a16="http://schemas.microsoft.com/office/drawing/2014/main" id="{3B65BA79-397A-0A75-6479-DE7AC4737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4114" y="2096028"/>
            <a:ext cx="914400" cy="914400"/>
          </a:xfrm>
          <a:prstGeom prst="rect">
            <a:avLst/>
          </a:prstGeom>
        </p:spPr>
      </p:pic>
      <p:pic>
        <p:nvPicPr>
          <p:cNvPr id="12" name="Graphic 11" descr="Basic Shapes outline">
            <a:extLst>
              <a:ext uri="{FF2B5EF4-FFF2-40B4-BE49-F238E27FC236}">
                <a16:creationId xmlns:a16="http://schemas.microsoft.com/office/drawing/2014/main" id="{B88880E6-777A-F5BB-00A5-8431EDD54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1455" y="2096028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1ADC1F-2569-2957-B5FB-D79D4E6D85CC}"/>
              </a:ext>
            </a:extLst>
          </p:cNvPr>
          <p:cNvSpPr/>
          <p:nvPr/>
        </p:nvSpPr>
        <p:spPr>
          <a:xfrm>
            <a:off x="460373" y="3224095"/>
            <a:ext cx="3261882" cy="5380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Problem Number 1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687715-28C3-7B51-2791-DA43D5EBE7EF}"/>
              </a:ext>
            </a:extLst>
          </p:cNvPr>
          <p:cNvSpPr/>
          <p:nvPr/>
        </p:nvSpPr>
        <p:spPr>
          <a:xfrm>
            <a:off x="4270373" y="3224095"/>
            <a:ext cx="3261882" cy="5380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Problem Number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E3202-5BEF-90CE-6DDC-6104AEBB6508}"/>
              </a:ext>
            </a:extLst>
          </p:cNvPr>
          <p:cNvSpPr/>
          <p:nvPr/>
        </p:nvSpPr>
        <p:spPr>
          <a:xfrm>
            <a:off x="8096446" y="3224095"/>
            <a:ext cx="3261882" cy="5380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Problem Number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904AB-53A8-8CD3-613B-1D8416D71F00}"/>
              </a:ext>
            </a:extLst>
          </p:cNvPr>
          <p:cNvSpPr txBox="1"/>
          <p:nvPr/>
        </p:nvSpPr>
        <p:spPr>
          <a:xfrm>
            <a:off x="678150" y="4368797"/>
            <a:ext cx="2826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venir Next LT Pro" panose="020B0504020202020204" pitchFamily="34" charset="0"/>
              </a:rPr>
              <a:t>Describe the problem and make sure to define a large scope ($; %) of opportunities created by this problem. Use images if relevant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C0CA8B-84B4-A628-E1E5-16BD5B811C07}"/>
              </a:ext>
            </a:extLst>
          </p:cNvPr>
          <p:cNvSpPr txBox="1"/>
          <p:nvPr/>
        </p:nvSpPr>
        <p:spPr>
          <a:xfrm>
            <a:off x="4488150" y="4645796"/>
            <a:ext cx="2826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venir Next LT Pro" panose="020B0504020202020204" pitchFamily="34" charset="0"/>
              </a:rPr>
              <a:t>Give a clear and structured overview of the challenges that you address and solve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EE8EC-5133-CD2F-629B-FB93380A29D9}"/>
              </a:ext>
            </a:extLst>
          </p:cNvPr>
          <p:cNvSpPr txBox="1"/>
          <p:nvPr/>
        </p:nvSpPr>
        <p:spPr>
          <a:xfrm>
            <a:off x="8298150" y="4645796"/>
            <a:ext cx="2826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venir Next LT Pro" panose="020B0504020202020204" pitchFamily="34" charset="0"/>
              </a:rPr>
              <a:t>Give a clear and structured overview of the challenges that you address and solve</a:t>
            </a:r>
          </a:p>
        </p:txBody>
      </p:sp>
      <p:pic>
        <p:nvPicPr>
          <p:cNvPr id="22" name="Picture 2" descr="Custom Branding: Add Your Own Logo to Droplr - Droplr">
            <a:extLst>
              <a:ext uri="{FF2B5EF4-FFF2-40B4-BE49-F238E27FC236}">
                <a16:creationId xmlns:a16="http://schemas.microsoft.com/office/drawing/2014/main" id="{230976EF-FD2A-85D8-0E25-F1D05AF6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462" y="6401963"/>
            <a:ext cx="544945" cy="3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503D9C-A95F-F769-FBE2-95DF326D90D1}"/>
              </a:ext>
            </a:extLst>
          </p:cNvPr>
          <p:cNvSpPr txBox="1"/>
          <p:nvPr/>
        </p:nvSpPr>
        <p:spPr>
          <a:xfrm>
            <a:off x="581892" y="1199667"/>
            <a:ext cx="1151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Next LT Pro" panose="020B0504020202020204" pitchFamily="34" charset="0"/>
              </a:rPr>
              <a:t>Problems should be relatable, consistent and where possible they should lead the investor to imagine what your business model looks like.</a:t>
            </a:r>
          </a:p>
        </p:txBody>
      </p:sp>
    </p:spTree>
    <p:extLst>
      <p:ext uri="{BB962C8B-B14F-4D97-AF65-F5344CB8AC3E}">
        <p14:creationId xmlns:p14="http://schemas.microsoft.com/office/powerpoint/2010/main" val="412584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A755A06-9498-61B3-D216-9AC75F4B8D14}"/>
              </a:ext>
            </a:extLst>
          </p:cNvPr>
          <p:cNvSpPr txBox="1">
            <a:spLocks/>
          </p:cNvSpPr>
          <p:nvPr/>
        </p:nvSpPr>
        <p:spPr>
          <a:xfrm>
            <a:off x="460373" y="703135"/>
            <a:ext cx="6913565" cy="492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solidFill>
                  <a:srgbClr val="023C34"/>
                </a:solidFill>
                <a:latin typeface="Avenir Next LT Pro" panose="020B0504020202020204" pitchFamily="34" charset="0"/>
              </a:rPr>
              <a:t>The Solution </a:t>
            </a:r>
          </a:p>
        </p:txBody>
      </p:sp>
      <p:pic>
        <p:nvPicPr>
          <p:cNvPr id="3" name="Graphic 2" descr="Chemistry lab">
            <a:extLst>
              <a:ext uri="{FF2B5EF4-FFF2-40B4-BE49-F238E27FC236}">
                <a16:creationId xmlns:a16="http://schemas.microsoft.com/office/drawing/2014/main" id="{7B442D26-BC27-6933-D637-EDE2A5E45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11226"/>
          <a:stretch/>
        </p:blipFill>
        <p:spPr>
          <a:xfrm>
            <a:off x="4731401" y="-86384"/>
            <a:ext cx="7559817" cy="6711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CDD68-D7BE-6343-9151-C1B8945CE273}"/>
              </a:ext>
            </a:extLst>
          </p:cNvPr>
          <p:cNvSpPr txBox="1"/>
          <p:nvPr/>
        </p:nvSpPr>
        <p:spPr>
          <a:xfrm>
            <a:off x="581892" y="1199667"/>
            <a:ext cx="6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Next LT Pro" panose="020B0504020202020204" pitchFamily="34" charset="0"/>
              </a:rPr>
              <a:t>Describe your solution </a:t>
            </a:r>
          </a:p>
        </p:txBody>
      </p:sp>
      <p:pic>
        <p:nvPicPr>
          <p:cNvPr id="20" name="Graphic 19" descr="Badminton outline">
            <a:extLst>
              <a:ext uri="{FF2B5EF4-FFF2-40B4-BE49-F238E27FC236}">
                <a16:creationId xmlns:a16="http://schemas.microsoft.com/office/drawing/2014/main" id="{71FFE3F0-8602-DF45-AD77-4FF4E03BB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016" y="5240465"/>
            <a:ext cx="914400" cy="914400"/>
          </a:xfrm>
          <a:prstGeom prst="rect">
            <a:avLst/>
          </a:prstGeom>
        </p:spPr>
      </p:pic>
      <p:pic>
        <p:nvPicPr>
          <p:cNvPr id="21" name="Graphic 20" descr="Balloons outline">
            <a:extLst>
              <a:ext uri="{FF2B5EF4-FFF2-40B4-BE49-F238E27FC236}">
                <a16:creationId xmlns:a16="http://schemas.microsoft.com/office/drawing/2014/main" id="{9CD5479A-6175-6A19-F8BD-5B24F5C1C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016" y="3880410"/>
            <a:ext cx="914400" cy="914400"/>
          </a:xfrm>
          <a:prstGeom prst="rect">
            <a:avLst/>
          </a:prstGeom>
        </p:spPr>
      </p:pic>
      <p:pic>
        <p:nvPicPr>
          <p:cNvPr id="22" name="Graphic 21" descr="Basic Shapes outline">
            <a:extLst>
              <a:ext uri="{FF2B5EF4-FFF2-40B4-BE49-F238E27FC236}">
                <a16:creationId xmlns:a16="http://schemas.microsoft.com/office/drawing/2014/main" id="{9A37F674-718B-2E28-73AC-8C8B8C7E7D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016" y="252035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9600C3-BF69-9B54-0C23-673012D8D81C}"/>
              </a:ext>
            </a:extLst>
          </p:cNvPr>
          <p:cNvSpPr txBox="1"/>
          <p:nvPr/>
        </p:nvSpPr>
        <p:spPr>
          <a:xfrm>
            <a:off x="2073565" y="2792890"/>
            <a:ext cx="6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Key Benefit number 1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629F2-50E1-0179-BCE3-7BDFA66090A0}"/>
              </a:ext>
            </a:extLst>
          </p:cNvPr>
          <p:cNvSpPr txBox="1"/>
          <p:nvPr/>
        </p:nvSpPr>
        <p:spPr>
          <a:xfrm>
            <a:off x="2073565" y="4122881"/>
            <a:ext cx="6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Next LT Pro" panose="020B0504020202020204" pitchFamily="34" charset="0"/>
              </a:rPr>
              <a:t>Key Benefit number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CF877-31E2-34B1-FB9D-DCD50F19FD89}"/>
              </a:ext>
            </a:extLst>
          </p:cNvPr>
          <p:cNvSpPr txBox="1"/>
          <p:nvPr/>
        </p:nvSpPr>
        <p:spPr>
          <a:xfrm>
            <a:off x="2073565" y="5368680"/>
            <a:ext cx="6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Next LT Pro" panose="020B0504020202020204" pitchFamily="34" charset="0"/>
              </a:rPr>
              <a:t>Key Benefit number 3</a:t>
            </a:r>
          </a:p>
        </p:txBody>
      </p:sp>
      <p:pic>
        <p:nvPicPr>
          <p:cNvPr id="27" name="Picture 2" descr="Custom Branding: Add Your Own Logo to Droplr - Droplr">
            <a:extLst>
              <a:ext uri="{FF2B5EF4-FFF2-40B4-BE49-F238E27FC236}">
                <a16:creationId xmlns:a16="http://schemas.microsoft.com/office/drawing/2014/main" id="{936C98A7-D9B5-C3FA-91FB-D3A6101FD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462" y="6401963"/>
            <a:ext cx="544945" cy="3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67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24067C43-FE16-88CD-E97A-FCE700530132}"/>
              </a:ext>
            </a:extLst>
          </p:cNvPr>
          <p:cNvSpPr txBox="1">
            <a:spLocks/>
          </p:cNvSpPr>
          <p:nvPr/>
        </p:nvSpPr>
        <p:spPr>
          <a:xfrm>
            <a:off x="460373" y="703135"/>
            <a:ext cx="6913565" cy="492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solidFill>
                  <a:srgbClr val="023C34"/>
                </a:solidFill>
                <a:latin typeface="Avenir Next LT Pro" panose="020B0504020202020204" pitchFamily="34" charset="0"/>
              </a:rPr>
              <a:t>The Market Opportunity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CB03-409F-DCA4-C3E5-AC830EE373B6}"/>
              </a:ext>
            </a:extLst>
          </p:cNvPr>
          <p:cNvSpPr txBox="1"/>
          <p:nvPr/>
        </p:nvSpPr>
        <p:spPr>
          <a:xfrm>
            <a:off x="581892" y="1199667"/>
            <a:ext cx="110097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Avenir Next LT Pro"/>
              </a:rPr>
              <a:t>Prove that you have your target market now. Show that there is traction </a:t>
            </a:r>
            <a:r>
              <a:rPr lang="en-US">
                <a:latin typeface="Avenir Next LT Pro"/>
              </a:rPr>
              <a:t>for</a:t>
            </a:r>
            <a:r>
              <a:rPr lang="en-US" dirty="0">
                <a:latin typeface="Avenir Next LT Pro"/>
              </a:rPr>
              <a:t> your solution and there is room for growth </a:t>
            </a:r>
            <a:endParaRPr lang="en-US">
              <a:latin typeface="Avenir Next LT Pro" panose="020B05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5A4C4E-219A-7E2F-0104-FC9E889D4106}"/>
              </a:ext>
            </a:extLst>
          </p:cNvPr>
          <p:cNvSpPr/>
          <p:nvPr/>
        </p:nvSpPr>
        <p:spPr>
          <a:xfrm>
            <a:off x="1348509" y="2373749"/>
            <a:ext cx="3140364" cy="2961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3E2A40-F1FA-E930-90EB-139ECC77BC92}"/>
              </a:ext>
            </a:extLst>
          </p:cNvPr>
          <p:cNvSpPr/>
          <p:nvPr/>
        </p:nvSpPr>
        <p:spPr>
          <a:xfrm>
            <a:off x="5509492" y="2706259"/>
            <a:ext cx="2193637" cy="223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1C721D-0D59-783F-CBD8-322DA4178AE3}"/>
              </a:ext>
            </a:extLst>
          </p:cNvPr>
          <p:cNvSpPr/>
          <p:nvPr/>
        </p:nvSpPr>
        <p:spPr>
          <a:xfrm>
            <a:off x="8723748" y="3189388"/>
            <a:ext cx="1491673" cy="1558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DE992-6626-413B-F768-08BA0B27C618}"/>
              </a:ext>
            </a:extLst>
          </p:cNvPr>
          <p:cNvSpPr txBox="1"/>
          <p:nvPr/>
        </p:nvSpPr>
        <p:spPr>
          <a:xfrm>
            <a:off x="946729" y="5875816"/>
            <a:ext cx="1100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venir Next LT Pro" panose="020B0504020202020204" pitchFamily="34" charset="0"/>
              </a:rPr>
              <a:t>You can use concepts as TAM SAM SOM to help yourself in outlining the markets. Try to include at least information on the Total Addressable Market.</a:t>
            </a:r>
          </a:p>
        </p:txBody>
      </p:sp>
    </p:spTree>
    <p:extLst>
      <p:ext uri="{BB962C8B-B14F-4D97-AF65-F5344CB8AC3E}">
        <p14:creationId xmlns:p14="http://schemas.microsoft.com/office/powerpoint/2010/main" val="238341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22D4F15-4445-4FB0-8F51-1D9D207945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9" imgH="349" progId="TCLayout.ActiveDocument.1">
                  <p:embed/>
                </p:oleObj>
              </mc:Choice>
              <mc:Fallback>
                <p:oleObj name="think-cell Slide" r:id="rId3" imgW="349" imgH="34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22D4F15-4445-4FB0-8F51-1D9D2079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AE5F5173-09F4-4C0F-BC5D-40EF955B190D}"/>
              </a:ext>
            </a:extLst>
          </p:cNvPr>
          <p:cNvSpPr txBox="1">
            <a:spLocks/>
          </p:cNvSpPr>
          <p:nvPr/>
        </p:nvSpPr>
        <p:spPr>
          <a:xfrm>
            <a:off x="0" y="1484784"/>
            <a:ext cx="5015880" cy="148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360000" tIns="108000" rIns="360000" bIns="10800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endParaRPr lang="en-US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4114837-C808-4442-8263-F4587268CE78}"/>
              </a:ext>
            </a:extLst>
          </p:cNvPr>
          <p:cNvSpPr txBox="1">
            <a:spLocks/>
          </p:cNvSpPr>
          <p:nvPr/>
        </p:nvSpPr>
        <p:spPr>
          <a:xfrm>
            <a:off x="0" y="3046180"/>
            <a:ext cx="5015880" cy="148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360000" tIns="108000" rIns="360000" bIns="10800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endParaRPr lang="en-US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E47ACA5-7780-4059-9F62-4B85FA5537A3}"/>
              </a:ext>
            </a:extLst>
          </p:cNvPr>
          <p:cNvSpPr txBox="1">
            <a:spLocks/>
          </p:cNvSpPr>
          <p:nvPr/>
        </p:nvSpPr>
        <p:spPr>
          <a:xfrm>
            <a:off x="0" y="4607577"/>
            <a:ext cx="5015880" cy="148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360000" tIns="108000" rIns="360000" bIns="10800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endParaRPr lang="en-US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62F1535-085D-4FAA-B2B2-27C35F956BAD}"/>
              </a:ext>
            </a:extLst>
          </p:cNvPr>
          <p:cNvSpPr txBox="1">
            <a:spLocks/>
          </p:cNvSpPr>
          <p:nvPr/>
        </p:nvSpPr>
        <p:spPr>
          <a:xfrm>
            <a:off x="0" y="1484784"/>
            <a:ext cx="3530128" cy="148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360000" tIns="108000" rIns="360000" bIns="10800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>
                <a:latin typeface="Avenir Next LT Pro" panose="020B0504020202020204" pitchFamily="34" charset="0"/>
                <a:sym typeface="Avenir Next LT Pro" panose="020B0504020202020204" pitchFamily="34" charset="0"/>
              </a:rPr>
              <a:t>Features 1 that diversifies you from competitors</a:t>
            </a:r>
          </a:p>
          <a:p>
            <a:pPr algn="ctr">
              <a:spcBef>
                <a:spcPts val="1200"/>
              </a:spcBef>
            </a:pPr>
            <a:r>
              <a:rPr lang="en-US" i="1">
                <a:latin typeface="Avenir Next LT Pro" panose="020B0504020202020204" pitchFamily="34" charset="0"/>
                <a:sym typeface="Avenir Next LT Pro" panose="020B0504020202020204" pitchFamily="34" charset="0"/>
              </a:rPr>
              <a:t>- </a:t>
            </a:r>
            <a:r>
              <a:rPr lang="en-US" i="1" err="1">
                <a:latin typeface="Avenir Next LT Pro" panose="020B0504020202020204" pitchFamily="34" charset="0"/>
                <a:sym typeface="Avenir Next LT Pro" panose="020B0504020202020204" pitchFamily="34" charset="0"/>
              </a:rPr>
              <a:t>e.g</a:t>
            </a:r>
            <a:r>
              <a:rPr lang="en-US" i="1">
                <a:latin typeface="Avenir Next LT Pro" panose="020B0504020202020204" pitchFamily="34" charset="0"/>
                <a:sym typeface="Avenir Next LT Pro" panose="020B0504020202020204" pitchFamily="34" charset="0"/>
              </a:rPr>
              <a:t>; Protected Technology?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5F039-F547-43D1-8A3A-5F6B6297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solidFill>
                  <a:srgbClr val="023C34"/>
                </a:solidFill>
              </a:rPr>
              <a:t>COMPETITIVE DIFFERENTIATION </a:t>
            </a:r>
            <a:r>
              <a:rPr lang="en-US" sz="2800" dirty="0">
                <a:solidFill>
                  <a:srgbClr val="023C34"/>
                </a:solidFill>
              </a:rPr>
              <a:t>– OPTION A</a:t>
            </a:r>
            <a:endParaRPr lang="en-US" dirty="0">
              <a:solidFill>
                <a:srgbClr val="023C34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05C6878-A724-46F7-9779-F5CA716EAA6F}"/>
              </a:ext>
            </a:extLst>
          </p:cNvPr>
          <p:cNvSpPr txBox="1">
            <a:spLocks/>
          </p:cNvSpPr>
          <p:nvPr/>
        </p:nvSpPr>
        <p:spPr>
          <a:xfrm>
            <a:off x="0" y="3046180"/>
            <a:ext cx="3530128" cy="148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360000" tIns="108000" rIns="360000" bIns="10800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>
                <a:latin typeface="Avenir Next LT Pro" panose="020B0504020202020204" pitchFamily="34" charset="0"/>
                <a:sym typeface="Avenir Next LT Pro" panose="020B0504020202020204" pitchFamily="34" charset="0"/>
              </a:rPr>
              <a:t>Features 2 that diversifies you from competitors</a:t>
            </a:r>
          </a:p>
          <a:p>
            <a:pPr algn="ctr">
              <a:spcBef>
                <a:spcPts val="1200"/>
              </a:spcBef>
            </a:pPr>
            <a:r>
              <a:rPr lang="en-US" i="1">
                <a:latin typeface="Avenir Next LT Pro" panose="020B0504020202020204" pitchFamily="34" charset="0"/>
                <a:sym typeface="Avenir Next LT Pro" panose="020B0504020202020204" pitchFamily="34" charset="0"/>
              </a:rPr>
              <a:t>- </a:t>
            </a:r>
            <a:r>
              <a:rPr lang="en-US" i="1" err="1">
                <a:latin typeface="Avenir Next LT Pro" panose="020B0504020202020204" pitchFamily="34" charset="0"/>
                <a:sym typeface="Avenir Next LT Pro" panose="020B0504020202020204" pitchFamily="34" charset="0"/>
              </a:rPr>
              <a:t>e.g</a:t>
            </a:r>
            <a:r>
              <a:rPr lang="en-US" i="1">
                <a:latin typeface="Avenir Next LT Pro" panose="020B0504020202020204" pitchFamily="34" charset="0"/>
                <a:sym typeface="Avenir Next LT Pro" panose="020B0504020202020204" pitchFamily="34" charset="0"/>
              </a:rPr>
              <a:t>: Client List?  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4A23059-D6A5-474E-B66C-70901AF87067}"/>
              </a:ext>
            </a:extLst>
          </p:cNvPr>
          <p:cNvSpPr txBox="1">
            <a:spLocks/>
          </p:cNvSpPr>
          <p:nvPr/>
        </p:nvSpPr>
        <p:spPr>
          <a:xfrm>
            <a:off x="0" y="4607577"/>
            <a:ext cx="3530128" cy="148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360000" tIns="108000" rIns="360000" bIns="10800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>
                <a:latin typeface="Avenir Next LT Pro" panose="020B0504020202020204" pitchFamily="34" charset="0"/>
                <a:sym typeface="Avenir Next LT Pro" panose="020B0504020202020204" pitchFamily="34" charset="0"/>
              </a:rPr>
              <a:t>Features 3 that diversifies you from competitors </a:t>
            </a:r>
          </a:p>
          <a:p>
            <a:pPr algn="ctr">
              <a:spcBef>
                <a:spcPts val="1200"/>
              </a:spcBef>
            </a:pPr>
            <a:r>
              <a:rPr lang="en-US" i="1">
                <a:latin typeface="Avenir Next LT Pro" panose="020B0504020202020204" pitchFamily="34" charset="0"/>
                <a:sym typeface="Avenir Next LT Pro" panose="020B0504020202020204" pitchFamily="34" charset="0"/>
              </a:rPr>
              <a:t>- </a:t>
            </a:r>
            <a:r>
              <a:rPr lang="en-US" i="1" err="1">
                <a:latin typeface="Avenir Next LT Pro" panose="020B0504020202020204" pitchFamily="34" charset="0"/>
                <a:sym typeface="Avenir Next LT Pro" panose="020B0504020202020204" pitchFamily="34" charset="0"/>
              </a:rPr>
              <a:t>e.g</a:t>
            </a:r>
            <a:r>
              <a:rPr lang="en-US" i="1">
                <a:latin typeface="Avenir Next LT Pro" panose="020B0504020202020204" pitchFamily="34" charset="0"/>
                <a:sym typeface="Avenir Next LT Pro" panose="020B0504020202020204" pitchFamily="34" charset="0"/>
              </a:rPr>
              <a:t>: is your solution better, faster, cheaper? </a:t>
            </a:r>
          </a:p>
        </p:txBody>
      </p:sp>
      <p:pic>
        <p:nvPicPr>
          <p:cNvPr id="22" name="Picture 2" descr="Custom Branding: Add Your Own Logo to Droplr - Droplr">
            <a:extLst>
              <a:ext uri="{FF2B5EF4-FFF2-40B4-BE49-F238E27FC236}">
                <a16:creationId xmlns:a16="http://schemas.microsoft.com/office/drawing/2014/main" id="{FAA5B152-9ADF-D649-5CB1-3868006F6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462" y="6401963"/>
            <a:ext cx="544945" cy="3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Football outline">
            <a:extLst>
              <a:ext uri="{FF2B5EF4-FFF2-40B4-BE49-F238E27FC236}">
                <a16:creationId xmlns:a16="http://schemas.microsoft.com/office/drawing/2014/main" id="{1D08274C-3ACB-B513-89E3-A97ED17C62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0200" y="1770443"/>
            <a:ext cx="914400" cy="914400"/>
          </a:xfrm>
          <a:prstGeom prst="rect">
            <a:avLst/>
          </a:prstGeom>
        </p:spPr>
      </p:pic>
      <p:pic>
        <p:nvPicPr>
          <p:cNvPr id="7" name="Graphic 6" descr="Basketball outline">
            <a:extLst>
              <a:ext uri="{FF2B5EF4-FFF2-40B4-BE49-F238E27FC236}">
                <a16:creationId xmlns:a16="http://schemas.microsoft.com/office/drawing/2014/main" id="{FAB65838-EB10-5F53-DE14-5F64A083BC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03500" y="4916016"/>
            <a:ext cx="914400" cy="914400"/>
          </a:xfrm>
          <a:prstGeom prst="rect">
            <a:avLst/>
          </a:prstGeom>
        </p:spPr>
      </p:pic>
      <p:pic>
        <p:nvPicPr>
          <p:cNvPr id="12" name="Graphic 11" descr="Volleyball outline">
            <a:extLst>
              <a:ext uri="{FF2B5EF4-FFF2-40B4-BE49-F238E27FC236}">
                <a16:creationId xmlns:a16="http://schemas.microsoft.com/office/drawing/2014/main" id="{B0A692FC-BFB1-3E9D-1F60-2273804D59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3500" y="3361307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F64AEB-25B1-CABA-2E14-8F1AD93A12F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7609"/>
          <a:stretch/>
        </p:blipFill>
        <p:spPr>
          <a:xfrm>
            <a:off x="5273979" y="1641016"/>
            <a:ext cx="6280712" cy="4615448"/>
          </a:xfrm>
          <a:prstGeom prst="rect">
            <a:avLst/>
          </a:prstGeom>
        </p:spPr>
      </p:pic>
      <p:pic>
        <p:nvPicPr>
          <p:cNvPr id="25" name="Picture 2" descr="Custom Branding: Add Your Own Logo to Droplr - Droplr">
            <a:extLst>
              <a:ext uri="{FF2B5EF4-FFF2-40B4-BE49-F238E27FC236}">
                <a16:creationId xmlns:a16="http://schemas.microsoft.com/office/drawing/2014/main" id="{1C537646-65C2-CC85-B69A-CF9FAD4AD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631" y="3142296"/>
            <a:ext cx="864167" cy="57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8394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32F8A7BD-8183-8DD3-2138-7CBA18BEC2FF}"/>
              </a:ext>
            </a:extLst>
          </p:cNvPr>
          <p:cNvSpPr txBox="1">
            <a:spLocks/>
          </p:cNvSpPr>
          <p:nvPr/>
        </p:nvSpPr>
        <p:spPr>
          <a:xfrm>
            <a:off x="0" y="2523134"/>
            <a:ext cx="11449050" cy="664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360000" tIns="108000" rIns="360000" bIns="10800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endParaRPr lang="en-US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22D4F15-4445-4FB0-8F51-1D9D207945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9" imgH="349" progId="TCLayout.ActiveDocument.1">
                  <p:embed/>
                </p:oleObj>
              </mc:Choice>
              <mc:Fallback>
                <p:oleObj name="think-cell Slide" r:id="rId3" imgW="349" imgH="34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22D4F15-4445-4FB0-8F51-1D9D2079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C45F039-F547-43D1-8A3A-5F6B6297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solidFill>
                  <a:srgbClr val="023C34"/>
                </a:solidFill>
              </a:rPr>
              <a:t>COMPETITIVE DIFFERENTIATION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23C34"/>
                </a:solidFill>
                <a:effectLst/>
                <a:uLnTx/>
                <a:uFillTx/>
                <a:latin typeface="Avenir Next LT Pro" panose="020B0504020202020204" pitchFamily="34" charset="0"/>
                <a:ea typeface="+mj-ea"/>
                <a:cs typeface="+mj-cs"/>
                <a:sym typeface="Avenir Next LT Pro" panose="020B0504020202020204" pitchFamily="34" charset="0"/>
              </a:rPr>
              <a:t> –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23C34"/>
                </a:solidFill>
                <a:effectLst/>
                <a:uLnTx/>
                <a:uFillTx/>
                <a:latin typeface="Avenir Next LT Pro" panose="020B0504020202020204" pitchFamily="34" charset="0"/>
                <a:ea typeface="+mj-ea"/>
                <a:cs typeface="+mj-cs"/>
                <a:sym typeface="Avenir Next LT Pro" panose="020B0504020202020204" pitchFamily="34" charset="0"/>
              </a:rPr>
              <a:t>OPTION B</a:t>
            </a:r>
            <a:endParaRPr lang="en-US" dirty="0">
              <a:solidFill>
                <a:srgbClr val="023C34"/>
              </a:solidFill>
            </a:endParaRPr>
          </a:p>
        </p:txBody>
      </p:sp>
      <p:pic>
        <p:nvPicPr>
          <p:cNvPr id="22" name="Picture 2" descr="Custom Branding: Add Your Own Logo to Droplr - Droplr">
            <a:extLst>
              <a:ext uri="{FF2B5EF4-FFF2-40B4-BE49-F238E27FC236}">
                <a16:creationId xmlns:a16="http://schemas.microsoft.com/office/drawing/2014/main" id="{FAA5B152-9ADF-D649-5CB1-3868006F6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462" y="6401963"/>
            <a:ext cx="544945" cy="3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F6F15-F135-6BD1-7332-735F70F77F34}"/>
              </a:ext>
            </a:extLst>
          </p:cNvPr>
          <p:cNvSpPr txBox="1"/>
          <p:nvPr/>
        </p:nvSpPr>
        <p:spPr>
          <a:xfrm>
            <a:off x="838199" y="337522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Competitor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8DC52-4F3A-35A4-E961-F8E62AB78936}"/>
              </a:ext>
            </a:extLst>
          </p:cNvPr>
          <p:cNvSpPr txBox="1"/>
          <p:nvPr/>
        </p:nvSpPr>
        <p:spPr>
          <a:xfrm>
            <a:off x="838197" y="4072691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Competitor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BB6FC-8981-28B7-6212-65F29424B182}"/>
              </a:ext>
            </a:extLst>
          </p:cNvPr>
          <p:cNvSpPr txBox="1"/>
          <p:nvPr/>
        </p:nvSpPr>
        <p:spPr>
          <a:xfrm>
            <a:off x="838197" y="477016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Competitor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44083-61D5-BFE3-7BF9-CA910161FA43}"/>
              </a:ext>
            </a:extLst>
          </p:cNvPr>
          <p:cNvSpPr txBox="1"/>
          <p:nvPr/>
        </p:nvSpPr>
        <p:spPr>
          <a:xfrm>
            <a:off x="838197" y="5467629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Competitor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E78BD-330D-D343-653C-3AA0FBFED920}"/>
              </a:ext>
            </a:extLst>
          </p:cNvPr>
          <p:cNvSpPr txBox="1"/>
          <p:nvPr/>
        </p:nvSpPr>
        <p:spPr>
          <a:xfrm>
            <a:off x="2752653" y="1830746"/>
            <a:ext cx="195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1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e.g.: Costs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2EE0-A56A-4343-48CA-9159F384B447}"/>
              </a:ext>
            </a:extLst>
          </p:cNvPr>
          <p:cNvSpPr txBox="1"/>
          <p:nvPr/>
        </p:nvSpPr>
        <p:spPr>
          <a:xfrm>
            <a:off x="5040877" y="1830746"/>
            <a:ext cx="195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2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e.g.: Accuracy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07FFF-8204-2BD9-7679-7FAF5D74778A}"/>
              </a:ext>
            </a:extLst>
          </p:cNvPr>
          <p:cNvSpPr txBox="1"/>
          <p:nvPr/>
        </p:nvSpPr>
        <p:spPr>
          <a:xfrm>
            <a:off x="7486510" y="1830746"/>
            <a:ext cx="195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3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e.g.: Patents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EDCCDE-9F8B-77D5-4C54-7BEF52B9B021}"/>
              </a:ext>
            </a:extLst>
          </p:cNvPr>
          <p:cNvSpPr txBox="1"/>
          <p:nvPr/>
        </p:nvSpPr>
        <p:spPr>
          <a:xfrm>
            <a:off x="9846484" y="1830746"/>
            <a:ext cx="195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4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e.g.: User-Friendly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41CCE8-1C9C-E5C7-D4B4-B00B72E7F4BE}"/>
              </a:ext>
            </a:extLst>
          </p:cNvPr>
          <p:cNvSpPr txBox="1"/>
          <p:nvPr/>
        </p:nvSpPr>
        <p:spPr>
          <a:xfrm>
            <a:off x="2752652" y="2677754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24C547-6C33-952D-FD11-AE7FAF8AAF7F}"/>
              </a:ext>
            </a:extLst>
          </p:cNvPr>
          <p:cNvSpPr txBox="1"/>
          <p:nvPr/>
        </p:nvSpPr>
        <p:spPr>
          <a:xfrm>
            <a:off x="5040876" y="2677754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2E289-A5B8-49DC-0653-4F7C03B813E1}"/>
              </a:ext>
            </a:extLst>
          </p:cNvPr>
          <p:cNvSpPr txBox="1"/>
          <p:nvPr/>
        </p:nvSpPr>
        <p:spPr>
          <a:xfrm>
            <a:off x="7486510" y="2677754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XXXX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EC5344-3FD5-97AC-6730-D7C7B356B5C5}"/>
              </a:ext>
            </a:extLst>
          </p:cNvPr>
          <p:cNvSpPr txBox="1"/>
          <p:nvPr/>
        </p:nvSpPr>
        <p:spPr>
          <a:xfrm>
            <a:off x="9846483" y="2677754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XXXX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9C640-55E2-D973-EA6C-7F15D72D1F6C}"/>
              </a:ext>
            </a:extLst>
          </p:cNvPr>
          <p:cNvSpPr txBox="1"/>
          <p:nvPr/>
        </p:nvSpPr>
        <p:spPr>
          <a:xfrm>
            <a:off x="2752652" y="3375223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94E985-D179-BEE6-93A5-EC5AE5EA0E92}"/>
              </a:ext>
            </a:extLst>
          </p:cNvPr>
          <p:cNvSpPr txBox="1"/>
          <p:nvPr/>
        </p:nvSpPr>
        <p:spPr>
          <a:xfrm>
            <a:off x="5040876" y="3375223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78C626-CA5B-C166-9135-910269C044ED}"/>
              </a:ext>
            </a:extLst>
          </p:cNvPr>
          <p:cNvSpPr txBox="1"/>
          <p:nvPr/>
        </p:nvSpPr>
        <p:spPr>
          <a:xfrm>
            <a:off x="7486510" y="3375223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XXXX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2DB210-2DC9-DA45-2B61-A65462D0ADFC}"/>
              </a:ext>
            </a:extLst>
          </p:cNvPr>
          <p:cNvSpPr txBox="1"/>
          <p:nvPr/>
        </p:nvSpPr>
        <p:spPr>
          <a:xfrm>
            <a:off x="2752652" y="4072691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8AD9F7-B78F-95C4-919B-6EF3950BBA0C}"/>
              </a:ext>
            </a:extLst>
          </p:cNvPr>
          <p:cNvSpPr txBox="1"/>
          <p:nvPr/>
        </p:nvSpPr>
        <p:spPr>
          <a:xfrm>
            <a:off x="5040876" y="4072691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BDDD8F-F684-B0B1-B755-56F009EC2CE2}"/>
              </a:ext>
            </a:extLst>
          </p:cNvPr>
          <p:cNvSpPr txBox="1"/>
          <p:nvPr/>
        </p:nvSpPr>
        <p:spPr>
          <a:xfrm>
            <a:off x="7486510" y="4072691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2A2492-2C46-7D41-22A8-9C653143A0BB}"/>
              </a:ext>
            </a:extLst>
          </p:cNvPr>
          <p:cNvSpPr txBox="1"/>
          <p:nvPr/>
        </p:nvSpPr>
        <p:spPr>
          <a:xfrm>
            <a:off x="9846483" y="4072691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XXXX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3F443A-F2FC-79A4-0813-8EEC92D0F141}"/>
              </a:ext>
            </a:extLst>
          </p:cNvPr>
          <p:cNvSpPr txBox="1"/>
          <p:nvPr/>
        </p:nvSpPr>
        <p:spPr>
          <a:xfrm>
            <a:off x="2752652" y="4770326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BCE99E-7FC1-C9DE-8A21-B4EC151C66A1}"/>
              </a:ext>
            </a:extLst>
          </p:cNvPr>
          <p:cNvSpPr txBox="1"/>
          <p:nvPr/>
        </p:nvSpPr>
        <p:spPr>
          <a:xfrm>
            <a:off x="5040876" y="4770326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E85B02-FFF3-E07C-4924-DB6975F7E9DF}"/>
              </a:ext>
            </a:extLst>
          </p:cNvPr>
          <p:cNvSpPr txBox="1"/>
          <p:nvPr/>
        </p:nvSpPr>
        <p:spPr>
          <a:xfrm>
            <a:off x="7486510" y="4770326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XXXX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A8D50A-4379-0B38-DF90-5458EAEA7D81}"/>
              </a:ext>
            </a:extLst>
          </p:cNvPr>
          <p:cNvSpPr txBox="1"/>
          <p:nvPr/>
        </p:nvSpPr>
        <p:spPr>
          <a:xfrm>
            <a:off x="9846483" y="4770326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XXXX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F315B8-D96E-D092-F802-60755761714D}"/>
              </a:ext>
            </a:extLst>
          </p:cNvPr>
          <p:cNvSpPr txBox="1"/>
          <p:nvPr/>
        </p:nvSpPr>
        <p:spPr>
          <a:xfrm>
            <a:off x="2752652" y="5462714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C6D30A-A26E-1962-A44D-694423068EC1}"/>
              </a:ext>
            </a:extLst>
          </p:cNvPr>
          <p:cNvSpPr txBox="1"/>
          <p:nvPr/>
        </p:nvSpPr>
        <p:spPr>
          <a:xfrm>
            <a:off x="5040876" y="5462714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549B42-C9EB-B75B-EFA4-B0F81CFBDB1C}"/>
              </a:ext>
            </a:extLst>
          </p:cNvPr>
          <p:cNvSpPr txBox="1"/>
          <p:nvPr/>
        </p:nvSpPr>
        <p:spPr>
          <a:xfrm>
            <a:off x="7486510" y="5462714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XXXX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DF8189-0335-0EC1-BC21-37A02ED0D190}"/>
              </a:ext>
            </a:extLst>
          </p:cNvPr>
          <p:cNvSpPr txBox="1"/>
          <p:nvPr/>
        </p:nvSpPr>
        <p:spPr>
          <a:xfrm>
            <a:off x="9846483" y="5462714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XXXX</a:t>
            </a:r>
          </a:p>
        </p:txBody>
      </p:sp>
      <p:pic>
        <p:nvPicPr>
          <p:cNvPr id="45" name="Picture 2" descr="Custom Branding: Add Your Own Logo to Droplr - Droplr">
            <a:extLst>
              <a:ext uri="{FF2B5EF4-FFF2-40B4-BE49-F238E27FC236}">
                <a16:creationId xmlns:a16="http://schemas.microsoft.com/office/drawing/2014/main" id="{80AB41AF-034E-18B1-5AED-F795D8C12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34" y="2677754"/>
            <a:ext cx="544945" cy="3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BF229A6-353F-8414-7996-5AF2A39F3D5E}"/>
              </a:ext>
            </a:extLst>
          </p:cNvPr>
          <p:cNvSpPr txBox="1"/>
          <p:nvPr/>
        </p:nvSpPr>
        <p:spPr>
          <a:xfrm>
            <a:off x="9848984" y="3370142"/>
            <a:ext cx="195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57760719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C1F33A9-9C16-485A-B326-C103C1A8AF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9" imgH="349" progId="TCLayout.ActiveDocument.1">
                  <p:embed/>
                </p:oleObj>
              </mc:Choice>
              <mc:Fallback>
                <p:oleObj name="think-cell Slide" r:id="rId3" imgW="349" imgH="34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C1F33A9-9C16-485A-B326-C103C1A8A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hteck 37">
            <a:extLst>
              <a:ext uri="{FF2B5EF4-FFF2-40B4-BE49-F238E27FC236}">
                <a16:creationId xmlns:a16="http://schemas.microsoft.com/office/drawing/2014/main" id="{AD84B231-162B-4687-BF3A-FEFDDF5BFB2E}"/>
              </a:ext>
            </a:extLst>
          </p:cNvPr>
          <p:cNvSpPr/>
          <p:nvPr/>
        </p:nvSpPr>
        <p:spPr bwMode="auto">
          <a:xfrm>
            <a:off x="3176" y="5339384"/>
            <a:ext cx="12188824" cy="950525"/>
          </a:xfrm>
          <a:prstGeom prst="rect">
            <a:avLst/>
          </a:prstGeom>
          <a:solidFill>
            <a:schemeClr val="bg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08000" rIns="180000" bIns="10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2"/>
              </a:solidFill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45BC5C4C-D692-4028-A597-28544294D560}"/>
              </a:ext>
            </a:extLst>
          </p:cNvPr>
          <p:cNvSpPr txBox="1">
            <a:spLocks/>
          </p:cNvSpPr>
          <p:nvPr/>
        </p:nvSpPr>
        <p:spPr>
          <a:xfrm>
            <a:off x="550862" y="3068960"/>
            <a:ext cx="2605580" cy="2145521"/>
          </a:xfrm>
          <a:prstGeom prst="rect">
            <a:avLst/>
          </a:prstGeom>
          <a:noFill/>
        </p:spPr>
        <p:txBody>
          <a:bodyPr lIns="108000" tIns="108000" rIns="108000" bIns="10800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>
                <a:latin typeface="Avenir Next LT Pro" panose="020B0504020202020204" pitchFamily="34" charset="0"/>
                <a:sym typeface="Avenir Next LT Pro" panose="020B0504020202020204" pitchFamily="34" charset="0"/>
              </a:rPr>
              <a:t>Key milestones</a:t>
            </a:r>
          </a:p>
          <a:p>
            <a:pPr lvl="1"/>
            <a:endParaRPr lang="en-US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B864F9-CB68-4639-AF06-6FE8727F57E8}"/>
              </a:ext>
            </a:extLst>
          </p:cNvPr>
          <p:cNvCxnSpPr>
            <a:cxnSpLocks/>
          </p:cNvCxnSpPr>
          <p:nvPr/>
        </p:nvCxnSpPr>
        <p:spPr>
          <a:xfrm>
            <a:off x="0" y="2068588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2BC9AD-E1AF-4A7B-87B2-49EEF77B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>
                <a:solidFill>
                  <a:srgbClr val="023C34"/>
                </a:solidFill>
              </a:rPr>
              <a:t>GO TO MARKET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2B8D4-917A-4F27-A969-34B1BCE38054}"/>
              </a:ext>
            </a:extLst>
          </p:cNvPr>
          <p:cNvSpPr/>
          <p:nvPr/>
        </p:nvSpPr>
        <p:spPr>
          <a:xfrm>
            <a:off x="1341856" y="1556792"/>
            <a:ext cx="1023592" cy="10235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/>
              <a:t>2017–</a:t>
            </a:r>
            <a:br>
              <a:rPr lang="hr-HR" b="1"/>
            </a:br>
            <a:r>
              <a:rPr lang="en-US" b="1"/>
              <a:t>2019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7FC76B-1705-49B2-B4F7-A91D5E50C5E4}"/>
              </a:ext>
            </a:extLst>
          </p:cNvPr>
          <p:cNvSpPr/>
          <p:nvPr/>
        </p:nvSpPr>
        <p:spPr>
          <a:xfrm>
            <a:off x="4169914" y="1556792"/>
            <a:ext cx="1023592" cy="10235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/>
              <a:t>2020–</a:t>
            </a:r>
            <a:br>
              <a:rPr lang="hr-HR" b="1"/>
            </a:br>
            <a:r>
              <a:rPr lang="en-US" b="1"/>
              <a:t>2022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3F5A86-C8FD-4908-B0D3-B15C3D46FF1D}"/>
              </a:ext>
            </a:extLst>
          </p:cNvPr>
          <p:cNvSpPr/>
          <p:nvPr/>
        </p:nvSpPr>
        <p:spPr>
          <a:xfrm>
            <a:off x="6997972" y="1556792"/>
            <a:ext cx="1023592" cy="1023592"/>
          </a:xfrm>
          <a:prstGeom prst="ellipse">
            <a:avLst/>
          </a:prstGeom>
          <a:solidFill>
            <a:srgbClr val="20A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/>
              <a:t>2023–</a:t>
            </a:r>
            <a:br>
              <a:rPr lang="hr-HR" b="1"/>
            </a:br>
            <a:r>
              <a:rPr lang="en-US" b="1"/>
              <a:t>2024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D28176-0608-41E8-A8F1-901A5392450C}"/>
              </a:ext>
            </a:extLst>
          </p:cNvPr>
          <p:cNvSpPr/>
          <p:nvPr/>
        </p:nvSpPr>
        <p:spPr>
          <a:xfrm>
            <a:off x="9826030" y="1556792"/>
            <a:ext cx="1023592" cy="10235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/>
              <a:t>2025–</a:t>
            </a:r>
            <a:br>
              <a:rPr lang="hr-HR" b="1"/>
            </a:br>
            <a:r>
              <a:rPr lang="en-US" b="1"/>
              <a:t>2030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4A476BF-B890-4035-AA7A-138066677B13}"/>
              </a:ext>
            </a:extLst>
          </p:cNvPr>
          <p:cNvSpPr txBox="1">
            <a:spLocks/>
          </p:cNvSpPr>
          <p:nvPr/>
        </p:nvSpPr>
        <p:spPr>
          <a:xfrm>
            <a:off x="985017" y="2708920"/>
            <a:ext cx="1737270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kern="1200" dirty="0">
                <a:solidFill>
                  <a:schemeClr val="tx2"/>
                </a:solidFill>
                <a:latin typeface="Avenir Next LT Pro" panose="020B0504020202020204" pitchFamily="34" charset="0"/>
                <a:ea typeface="+mj-ea"/>
                <a:cs typeface="+mj-cs"/>
                <a:sym typeface="Avenir Next LT Pro" panose="020B0504020202020204" pitchFamily="34" charset="0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err="1"/>
              <a:t>Proof</a:t>
            </a:r>
            <a:r>
              <a:rPr lang="hr-HR" b="1"/>
              <a:t> </a:t>
            </a:r>
            <a:r>
              <a:rPr lang="hr-HR" b="1" err="1"/>
              <a:t>of</a:t>
            </a:r>
            <a:r>
              <a:rPr lang="hr-HR" b="1"/>
              <a:t> </a:t>
            </a:r>
            <a:r>
              <a:rPr lang="hr-HR" b="1" err="1"/>
              <a:t>Concept</a:t>
            </a:r>
            <a:r>
              <a:rPr lang="hr-HR" b="1"/>
              <a:t>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D34E964-1C76-46E0-9ECB-F0395CDFE4E3}"/>
              </a:ext>
            </a:extLst>
          </p:cNvPr>
          <p:cNvSpPr txBox="1">
            <a:spLocks/>
          </p:cNvSpPr>
          <p:nvPr/>
        </p:nvSpPr>
        <p:spPr>
          <a:xfrm>
            <a:off x="4293046" y="2708920"/>
            <a:ext cx="777328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kern="1200" dirty="0">
                <a:solidFill>
                  <a:schemeClr val="tx2"/>
                </a:solidFill>
                <a:latin typeface="Avenir Next LT Pro" panose="020B0504020202020204" pitchFamily="34" charset="0"/>
                <a:ea typeface="+mj-ea"/>
                <a:cs typeface="+mj-cs"/>
                <a:sym typeface="Avenir Next LT Pro" panose="020B0504020202020204" pitchFamily="34" charset="0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err="1"/>
              <a:t>Piloting</a:t>
            </a:r>
            <a:endParaRPr lang="hr-HR" b="1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7EE68E2-87FD-4E24-9933-E4E7789FA75D}"/>
              </a:ext>
            </a:extLst>
          </p:cNvPr>
          <p:cNvSpPr txBox="1">
            <a:spLocks/>
          </p:cNvSpPr>
          <p:nvPr/>
        </p:nvSpPr>
        <p:spPr>
          <a:xfrm>
            <a:off x="6211432" y="2708920"/>
            <a:ext cx="2596673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kern="1200" dirty="0">
                <a:solidFill>
                  <a:schemeClr val="tx2"/>
                </a:solidFill>
                <a:latin typeface="Avenir Next LT Pro" panose="020B0504020202020204" pitchFamily="34" charset="0"/>
                <a:ea typeface="+mj-ea"/>
                <a:cs typeface="+mj-cs"/>
                <a:sym typeface="Avenir Next LT Pro" panose="020B0504020202020204" pitchFamily="34" charset="0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err="1">
                <a:solidFill>
                  <a:srgbClr val="20A49C"/>
                </a:solidFill>
              </a:rPr>
              <a:t>Commercial</a:t>
            </a:r>
            <a:r>
              <a:rPr lang="hr-HR" b="1">
                <a:solidFill>
                  <a:srgbClr val="20A49C"/>
                </a:solidFill>
              </a:rPr>
              <a:t> Development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FF7D87D-3143-4924-B6E4-4A6089936F1C}"/>
              </a:ext>
            </a:extLst>
          </p:cNvPr>
          <p:cNvSpPr txBox="1">
            <a:spLocks/>
          </p:cNvSpPr>
          <p:nvPr/>
        </p:nvSpPr>
        <p:spPr>
          <a:xfrm>
            <a:off x="9976349" y="2708920"/>
            <a:ext cx="722954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kern="1200" dirty="0">
                <a:solidFill>
                  <a:schemeClr val="tx2"/>
                </a:solidFill>
                <a:latin typeface="Avenir Next LT Pro" panose="020B0504020202020204" pitchFamily="34" charset="0"/>
                <a:ea typeface="+mj-ea"/>
                <a:cs typeface="+mj-cs"/>
                <a:sym typeface="Avenir Next LT Pro" panose="020B0504020202020204" pitchFamily="34" charset="0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err="1"/>
              <a:t>Scaling</a:t>
            </a:r>
            <a:endParaRPr lang="hr-HR" b="1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9428FCD-C21B-4266-843B-9BBF71116B41}"/>
              </a:ext>
            </a:extLst>
          </p:cNvPr>
          <p:cNvSpPr txBox="1">
            <a:spLocks/>
          </p:cNvSpPr>
          <p:nvPr/>
        </p:nvSpPr>
        <p:spPr>
          <a:xfrm>
            <a:off x="1285390" y="5464427"/>
            <a:ext cx="1136529" cy="73866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kern="1200" dirty="0">
                <a:solidFill>
                  <a:schemeClr val="tx2"/>
                </a:solidFill>
                <a:latin typeface="Avenir Next LT Pro" panose="020B0504020202020204" pitchFamily="34" charset="0"/>
                <a:ea typeface="+mj-ea"/>
                <a:cs typeface="+mj-cs"/>
                <a:sym typeface="Avenir Next LT Pro" panose="020B0504020202020204" pitchFamily="34" charset="0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rgbClr val="023C34"/>
                </a:solidFill>
              </a:rPr>
              <a:t>Grants</a:t>
            </a:r>
            <a:br>
              <a:rPr lang="hr-HR" sz="2000">
                <a:solidFill>
                  <a:srgbClr val="023C34"/>
                </a:solidFill>
              </a:rPr>
            </a:br>
            <a:r>
              <a:rPr lang="hr-HR" sz="2800" b="1">
                <a:solidFill>
                  <a:srgbClr val="023C34"/>
                </a:solidFill>
              </a:rPr>
              <a:t>€0.5m</a:t>
            </a:r>
            <a:endParaRPr lang="hr-HR" sz="2000" b="1">
              <a:solidFill>
                <a:srgbClr val="023C34"/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762930D-8119-41C4-AC55-84F778992ACD}"/>
              </a:ext>
            </a:extLst>
          </p:cNvPr>
          <p:cNvSpPr txBox="1">
            <a:spLocks/>
          </p:cNvSpPr>
          <p:nvPr/>
        </p:nvSpPr>
        <p:spPr>
          <a:xfrm>
            <a:off x="4113451" y="5464427"/>
            <a:ext cx="1136530" cy="73866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kern="1200" dirty="0">
                <a:solidFill>
                  <a:schemeClr val="tx2"/>
                </a:solidFill>
                <a:latin typeface="Avenir Next LT Pro" panose="020B0504020202020204" pitchFamily="34" charset="0"/>
                <a:ea typeface="+mj-ea"/>
                <a:cs typeface="+mj-cs"/>
                <a:sym typeface="Avenir Next LT Pro" panose="020B0504020202020204" pitchFamily="34" charset="0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rgbClr val="023C34"/>
                </a:solidFill>
              </a:rPr>
              <a:t>Grants</a:t>
            </a:r>
            <a:br>
              <a:rPr lang="hr-HR" sz="2000">
                <a:solidFill>
                  <a:srgbClr val="023C34"/>
                </a:solidFill>
              </a:rPr>
            </a:br>
            <a:r>
              <a:rPr lang="hr-HR" sz="2800" b="1">
                <a:solidFill>
                  <a:srgbClr val="023C34"/>
                </a:solidFill>
              </a:rPr>
              <a:t>€4.3m</a:t>
            </a:r>
            <a:endParaRPr lang="hr-HR" sz="2000" b="1">
              <a:solidFill>
                <a:srgbClr val="023C34"/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048AAD6-3E1B-46CA-A29F-59936F57D56B}"/>
              </a:ext>
            </a:extLst>
          </p:cNvPr>
          <p:cNvSpPr txBox="1">
            <a:spLocks/>
          </p:cNvSpPr>
          <p:nvPr/>
        </p:nvSpPr>
        <p:spPr>
          <a:xfrm>
            <a:off x="6809224" y="5464427"/>
            <a:ext cx="1401088" cy="73866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kern="1200" dirty="0">
                <a:solidFill>
                  <a:schemeClr val="tx2"/>
                </a:solidFill>
                <a:latin typeface="Avenir Next LT Pro" panose="020B0504020202020204" pitchFamily="34" charset="0"/>
                <a:ea typeface="+mj-ea"/>
                <a:cs typeface="+mj-cs"/>
                <a:sym typeface="Avenir Next LT Pro" panose="020B0504020202020204" pitchFamily="34" charset="0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000" err="1">
                <a:solidFill>
                  <a:srgbClr val="20A49C"/>
                </a:solidFill>
              </a:rPr>
              <a:t>Raising</a:t>
            </a:r>
            <a:r>
              <a:rPr lang="hr-HR" sz="2000">
                <a:solidFill>
                  <a:srgbClr val="20A49C"/>
                </a:solidFill>
              </a:rPr>
              <a:t> </a:t>
            </a:r>
            <a:r>
              <a:rPr lang="hr-HR" sz="2000" err="1">
                <a:solidFill>
                  <a:srgbClr val="20A49C"/>
                </a:solidFill>
              </a:rPr>
              <a:t>now</a:t>
            </a:r>
            <a:br>
              <a:rPr lang="hr-HR" sz="2000">
                <a:solidFill>
                  <a:srgbClr val="20A49C"/>
                </a:solidFill>
              </a:rPr>
            </a:br>
            <a:r>
              <a:rPr lang="hr-HR" sz="2800" b="1">
                <a:solidFill>
                  <a:srgbClr val="20A49C"/>
                </a:solidFill>
              </a:rPr>
              <a:t>€5m</a:t>
            </a:r>
            <a:endParaRPr lang="hr-HR" sz="2000" b="1">
              <a:solidFill>
                <a:srgbClr val="20A49C"/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E0DFFF5-6683-40E7-A59D-FF48A0AEDEFA}"/>
              </a:ext>
            </a:extLst>
          </p:cNvPr>
          <p:cNvSpPr txBox="1">
            <a:spLocks/>
          </p:cNvSpPr>
          <p:nvPr/>
        </p:nvSpPr>
        <p:spPr>
          <a:xfrm>
            <a:off x="9733494" y="5677210"/>
            <a:ext cx="1208664" cy="30777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kern="1200" dirty="0">
                <a:solidFill>
                  <a:schemeClr val="tx2"/>
                </a:solidFill>
                <a:latin typeface="Avenir Next LT Pro" panose="020B0504020202020204" pitchFamily="34" charset="0"/>
                <a:ea typeface="+mj-ea"/>
                <a:cs typeface="+mj-cs"/>
                <a:sym typeface="Avenir Next LT Pro" panose="020B0504020202020204" pitchFamily="34" charset="0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Avenir Next LT Pro" panose="020B0504020202020204" pitchFamily="34" charset="0"/>
                <a:ea typeface="+mn-ea"/>
                <a:cs typeface="+mn-cs"/>
                <a:sym typeface="Avenir Next LT Pro" panose="020B05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000" err="1"/>
              <a:t>Expansion</a:t>
            </a:r>
            <a:endParaRPr lang="hr-HR" sz="200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FFDBD13-A4C0-6A0F-2816-1F3C435B4E93}"/>
              </a:ext>
            </a:extLst>
          </p:cNvPr>
          <p:cNvSpPr txBox="1">
            <a:spLocks/>
          </p:cNvSpPr>
          <p:nvPr/>
        </p:nvSpPr>
        <p:spPr>
          <a:xfrm>
            <a:off x="3605852" y="3107045"/>
            <a:ext cx="2605580" cy="2145521"/>
          </a:xfrm>
          <a:prstGeom prst="rect">
            <a:avLst/>
          </a:prstGeom>
          <a:noFill/>
        </p:spPr>
        <p:txBody>
          <a:bodyPr lIns="108000" tIns="108000" rIns="108000" bIns="10800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>
                <a:latin typeface="Avenir Next LT Pro" panose="020B0504020202020204" pitchFamily="34" charset="0"/>
                <a:sym typeface="Avenir Next LT Pro" panose="020B0504020202020204" pitchFamily="34" charset="0"/>
              </a:rPr>
              <a:t>Key milestones</a:t>
            </a:r>
          </a:p>
          <a:p>
            <a:pPr lvl="1"/>
            <a:endParaRPr lang="en-US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5C84D478-066B-C6BB-12E1-98B0384F96B2}"/>
              </a:ext>
            </a:extLst>
          </p:cNvPr>
          <p:cNvSpPr txBox="1">
            <a:spLocks/>
          </p:cNvSpPr>
          <p:nvPr/>
        </p:nvSpPr>
        <p:spPr>
          <a:xfrm>
            <a:off x="6429980" y="3114715"/>
            <a:ext cx="2605580" cy="2145521"/>
          </a:xfrm>
          <a:prstGeom prst="rect">
            <a:avLst/>
          </a:prstGeom>
          <a:noFill/>
        </p:spPr>
        <p:txBody>
          <a:bodyPr lIns="108000" tIns="108000" rIns="108000" bIns="10800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>
                <a:latin typeface="Avenir Next LT Pro" panose="020B0504020202020204" pitchFamily="34" charset="0"/>
                <a:sym typeface="Avenir Next LT Pro" panose="020B0504020202020204" pitchFamily="34" charset="0"/>
              </a:rPr>
              <a:t>Key milestones</a:t>
            </a:r>
          </a:p>
          <a:p>
            <a:pPr lvl="1"/>
            <a:endParaRPr lang="en-US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00DB7382-A5D4-CFB2-9E72-8A8D8DFEBBBE}"/>
              </a:ext>
            </a:extLst>
          </p:cNvPr>
          <p:cNvSpPr txBox="1">
            <a:spLocks/>
          </p:cNvSpPr>
          <p:nvPr/>
        </p:nvSpPr>
        <p:spPr>
          <a:xfrm>
            <a:off x="9254108" y="3106994"/>
            <a:ext cx="2605580" cy="2145521"/>
          </a:xfrm>
          <a:prstGeom prst="rect">
            <a:avLst/>
          </a:prstGeom>
          <a:noFill/>
        </p:spPr>
        <p:txBody>
          <a:bodyPr lIns="108000" tIns="108000" rIns="108000" bIns="10800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>
                <a:latin typeface="Avenir Next LT Pro" panose="020B0504020202020204" pitchFamily="34" charset="0"/>
                <a:sym typeface="Avenir Next LT Pro" panose="020B0504020202020204" pitchFamily="34" charset="0"/>
              </a:rPr>
              <a:t>Key milestones</a:t>
            </a:r>
          </a:p>
          <a:p>
            <a:pPr lvl="1"/>
            <a:endParaRPr lang="en-US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pic>
        <p:nvPicPr>
          <p:cNvPr id="26" name="Picture 2" descr="Custom Branding: Add Your Own Logo to Droplr - Droplr">
            <a:extLst>
              <a:ext uri="{FF2B5EF4-FFF2-40B4-BE49-F238E27FC236}">
                <a16:creationId xmlns:a16="http://schemas.microsoft.com/office/drawing/2014/main" id="{38A507BD-4669-ECE8-EE22-5CC802831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462" y="6401963"/>
            <a:ext cx="544945" cy="3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0005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24067C43-FE16-88CD-E97A-FCE700530132}"/>
              </a:ext>
            </a:extLst>
          </p:cNvPr>
          <p:cNvSpPr txBox="1">
            <a:spLocks/>
          </p:cNvSpPr>
          <p:nvPr/>
        </p:nvSpPr>
        <p:spPr>
          <a:xfrm>
            <a:off x="460373" y="703135"/>
            <a:ext cx="6913565" cy="492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solidFill>
                  <a:srgbClr val="023C34"/>
                </a:solidFill>
                <a:latin typeface="Avenir Next LT Pro" panose="020B0504020202020204" pitchFamily="34" charset="0"/>
              </a:rPr>
              <a:t>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CB03-409F-DCA4-C3E5-AC830EE373B6}"/>
              </a:ext>
            </a:extLst>
          </p:cNvPr>
          <p:cNvSpPr txBox="1"/>
          <p:nvPr/>
        </p:nvSpPr>
        <p:spPr>
          <a:xfrm>
            <a:off x="581892" y="1199667"/>
            <a:ext cx="1088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Next LT Pro" panose="020B0504020202020204" pitchFamily="34" charset="0"/>
              </a:rPr>
              <a:t>Describe the fully functioning business: satisfied customers, economies of scale or other elements to help audience “see” the present and the profitable future you envision.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24ACAF-AFD8-0A8C-DE4E-29FD7514CD39}"/>
              </a:ext>
            </a:extLst>
          </p:cNvPr>
          <p:cNvSpPr/>
          <p:nvPr/>
        </p:nvSpPr>
        <p:spPr>
          <a:xfrm>
            <a:off x="757382" y="2564151"/>
            <a:ext cx="3759200" cy="309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Upward trend outline">
            <a:extLst>
              <a:ext uri="{FF2B5EF4-FFF2-40B4-BE49-F238E27FC236}">
                <a16:creationId xmlns:a16="http://schemas.microsoft.com/office/drawing/2014/main" id="{F20DA31F-4916-A5AC-E911-8487A12BC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9782" y="2875878"/>
            <a:ext cx="914400" cy="914400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E1A9EF4-65A9-DCC9-F9A4-A2D9FC134731}"/>
              </a:ext>
            </a:extLst>
          </p:cNvPr>
          <p:cNvSpPr txBox="1">
            <a:spLocks/>
          </p:cNvSpPr>
          <p:nvPr/>
        </p:nvSpPr>
        <p:spPr>
          <a:xfrm>
            <a:off x="871918" y="3855020"/>
            <a:ext cx="3530128" cy="1485719"/>
          </a:xfrm>
          <a:prstGeom prst="rect">
            <a:avLst/>
          </a:prstGeom>
          <a:noFill/>
        </p:spPr>
        <p:txBody>
          <a:bodyPr lIns="360000" tIns="108000" rIns="360000" bIns="10800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3200" b="1">
                <a:latin typeface="Avenir Next LT Pro" panose="020B0504020202020204" pitchFamily="34" charset="0"/>
                <a:sym typeface="Avenir Next LT Pro" panose="020B0504020202020204" pitchFamily="34" charset="0"/>
              </a:rPr>
              <a:t>10.000</a:t>
            </a:r>
            <a:endParaRPr lang="en-US" sz="2000" b="1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  <a:p>
            <a:pPr algn="ctr">
              <a:spcBef>
                <a:spcPts val="1200"/>
              </a:spcBef>
            </a:pPr>
            <a:r>
              <a:rPr lang="en-US" sz="2000">
                <a:latin typeface="Avenir Next LT Pro" panose="020B0504020202020204" pitchFamily="34" charset="0"/>
                <a:sym typeface="Avenir Next LT Pro" panose="020B0504020202020204" pitchFamily="34" charset="0"/>
              </a:rPr>
              <a:t>Gross revenues in 2018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4EC0065-8C9C-6BA5-7B83-9C4C6699FB97}"/>
              </a:ext>
            </a:extLst>
          </p:cNvPr>
          <p:cNvSpPr txBox="1">
            <a:spLocks/>
          </p:cNvSpPr>
          <p:nvPr/>
        </p:nvSpPr>
        <p:spPr>
          <a:xfrm>
            <a:off x="4775200" y="4597879"/>
            <a:ext cx="3530128" cy="1485719"/>
          </a:xfrm>
          <a:prstGeom prst="rect">
            <a:avLst/>
          </a:prstGeom>
          <a:noFill/>
        </p:spPr>
        <p:txBody>
          <a:bodyPr lIns="360000" tIns="108000" rIns="360000" bIns="10800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b="1">
                <a:latin typeface="Avenir Next LT Pro" panose="020B0504020202020204" pitchFamily="34" charset="0"/>
                <a:sym typeface="Avenir Next LT Pro" panose="020B0504020202020204" pitchFamily="34" charset="0"/>
              </a:rPr>
              <a:t>Clients Traction</a:t>
            </a:r>
            <a:endParaRPr lang="en-US" sz="1400" b="1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pic>
        <p:nvPicPr>
          <p:cNvPr id="13" name="Picture 2" descr="Dealflow.EU">
            <a:extLst>
              <a:ext uri="{FF2B5EF4-FFF2-40B4-BE49-F238E27FC236}">
                <a16:creationId xmlns:a16="http://schemas.microsoft.com/office/drawing/2014/main" id="{12147F7F-D582-212C-E1F4-BDA79403A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87" y="5726727"/>
            <a:ext cx="1482381" cy="50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78B4A2B-313B-B9B3-A9A5-32D0F6B8C60F}"/>
              </a:ext>
            </a:extLst>
          </p:cNvPr>
          <p:cNvSpPr txBox="1">
            <a:spLocks/>
          </p:cNvSpPr>
          <p:nvPr/>
        </p:nvSpPr>
        <p:spPr>
          <a:xfrm>
            <a:off x="4775200" y="2054118"/>
            <a:ext cx="3530128" cy="1485719"/>
          </a:xfrm>
          <a:prstGeom prst="rect">
            <a:avLst/>
          </a:prstGeom>
          <a:noFill/>
        </p:spPr>
        <p:txBody>
          <a:bodyPr lIns="360000" tIns="108000" rIns="360000" bIns="10800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b="1">
                <a:latin typeface="Avenir Next LT Pro" panose="020B0504020202020204" pitchFamily="34" charset="0"/>
                <a:sym typeface="Avenir Next LT Pro" panose="020B0504020202020204" pitchFamily="34" charset="0"/>
              </a:rPr>
              <a:t>Other Key Metrics:</a:t>
            </a:r>
            <a:endParaRPr lang="en-US" sz="1400" b="1">
              <a:latin typeface="Avenir Next LT Pro" panose="020B0504020202020204" pitchFamily="34" charset="0"/>
              <a:sym typeface="Avenir Next LT Pro" panose="020B0504020202020204" pitchFamily="34" charset="0"/>
            </a:endParaRPr>
          </a:p>
        </p:txBody>
      </p:sp>
      <p:pic>
        <p:nvPicPr>
          <p:cNvPr id="6146" name="Picture 2" descr="Tesla Logo: valor, história, PNG">
            <a:extLst>
              <a:ext uri="{FF2B5EF4-FFF2-40B4-BE49-F238E27FC236}">
                <a16:creationId xmlns:a16="http://schemas.microsoft.com/office/drawing/2014/main" id="{EF4F5644-275A-19C5-F5C2-DD23D257E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16" y="5658333"/>
            <a:ext cx="1202154" cy="6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mazon Logo: valor, história, PNG">
            <a:extLst>
              <a:ext uri="{FF2B5EF4-FFF2-40B4-BE49-F238E27FC236}">
                <a16:creationId xmlns:a16="http://schemas.microsoft.com/office/drawing/2014/main" id="{370D6C39-547C-4579-53D0-2B5042517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485" y="5766675"/>
            <a:ext cx="1126836" cy="6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0254A29C-09AF-9156-CB82-6572B84D1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691" y="5830473"/>
            <a:ext cx="1134507" cy="33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655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783F89DD43549B75F7870505D7790" ma:contentTypeVersion="16" ma:contentTypeDescription="Create a new document." ma:contentTypeScope="" ma:versionID="0c68bc5946c5e0beba8bb25a08ce2b0f">
  <xsd:schema xmlns:xsd="http://www.w3.org/2001/XMLSchema" xmlns:xs="http://www.w3.org/2001/XMLSchema" xmlns:p="http://schemas.microsoft.com/office/2006/metadata/properties" xmlns:ns2="4382ca55-cbf9-4db4-8fb5-aebfbeff3085" xmlns:ns3="b285f51e-8971-483f-bde8-1a8f65b63003" targetNamespace="http://schemas.microsoft.com/office/2006/metadata/properties" ma:root="true" ma:fieldsID="570f37fe8a4d5cd46e02e6ec38a55ba1" ns2:_="" ns3:_="">
    <xsd:import namespace="4382ca55-cbf9-4db4-8fb5-aebfbeff3085"/>
    <xsd:import namespace="b285f51e-8971-483f-bde8-1a8f65b630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82ca55-cbf9-4db4-8fb5-aebfbeff3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8002ce1-0b15-4407-ba37-ad5699beef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5f51e-8971-483f-bde8-1a8f65b6300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e20000a-726c-4027-8308-8f6e39d208a1}" ma:internalName="TaxCatchAll" ma:showField="CatchAllData" ma:web="b285f51e-8971-483f-bde8-1a8f65b630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82ca55-cbf9-4db4-8fb5-aebfbeff3085">
      <Terms xmlns="http://schemas.microsoft.com/office/infopath/2007/PartnerControls"/>
    </lcf76f155ced4ddcb4097134ff3c332f>
    <TaxCatchAll xmlns="b285f51e-8971-483f-bde8-1a8f65b630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23039C-1C6A-4DFA-B144-2E8F0F5270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82ca55-cbf9-4db4-8fb5-aebfbeff3085"/>
    <ds:schemaRef ds:uri="b285f51e-8971-483f-bde8-1a8f65b630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7FADBA-103B-476E-8DF1-0BB5C340FCB5}">
  <ds:schemaRefs>
    <ds:schemaRef ds:uri="http://schemas.microsoft.com/office/2006/metadata/properties"/>
    <ds:schemaRef ds:uri="http://schemas.microsoft.com/office/infopath/2007/PartnerControls"/>
    <ds:schemaRef ds:uri="4382ca55-cbf9-4db4-8fb5-aebfbeff3085"/>
    <ds:schemaRef ds:uri="b285f51e-8971-483f-bde8-1a8f65b63003"/>
  </ds:schemaRefs>
</ds:datastoreItem>
</file>

<file path=customXml/itemProps3.xml><?xml version="1.0" encoding="utf-8"?>
<ds:datastoreItem xmlns:ds="http://schemas.openxmlformats.org/officeDocument/2006/customXml" ds:itemID="{1B248782-FAB3-4108-A9DB-44EE871B60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Avenir Next LT Pro</vt:lpstr>
      <vt:lpstr>Calibri</vt:lpstr>
      <vt:lpstr>Calibri Light</vt:lpstr>
      <vt:lpstr>Effra</vt:lpstr>
      <vt:lpstr>Open sans</vt:lpstr>
      <vt:lpstr>Roboto</vt:lpstr>
      <vt:lpstr>Office Theme</vt:lpstr>
      <vt:lpstr>think-cell Slide</vt:lpstr>
      <vt:lpstr>PowerPoint Presentation</vt:lpstr>
      <vt:lpstr>Key Figures </vt:lpstr>
      <vt:lpstr>PowerPoint Presentation</vt:lpstr>
      <vt:lpstr>PowerPoint Presentation</vt:lpstr>
      <vt:lpstr>PowerPoint Presentation</vt:lpstr>
      <vt:lpstr>COMPETITIVE DIFFERENTIATION – OPTION A</vt:lpstr>
      <vt:lpstr>COMPETITIVE DIFFERENTIATION – OPTION B</vt:lpstr>
      <vt:lpstr>GO TO MARKET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Maddalena Lauzi</dc:creator>
  <cp:lastModifiedBy>Maddalena Lauzi</cp:lastModifiedBy>
  <cp:revision>4</cp:revision>
  <dcterms:created xsi:type="dcterms:W3CDTF">2022-05-05T08:32:34Z</dcterms:created>
  <dcterms:modified xsi:type="dcterms:W3CDTF">2023-11-07T15:45:18Z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0x010100472783F89DD43549B75F7870505D7790</vt:lpwstr>
  </property>
  <property fmtid="{D5CDD505-2E9C-101B-9397-08002B2CF9AE}" pid="3" name="MediaServiceImageTags">
    <vt:lpwstr/>
  </property>
</Properties>
</file>