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487a9cba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487a9cba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So important at seed. Talk about what makes your team particularly well suited to the problem. This should be about founders. Nobody cares about your advisors.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487a9cba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487a9cba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Tell the investor how much money you need, and what it gets you. If you can lay out where you’ll be inside of a year, which should make you Series A ready, that’s powerful.  It does *not* include your valuation, cap, or other fundraising terms.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87a9cba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87a9cba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title page. It has the name of your company, and a one line description of what you do.</a:t>
            </a:r>
            <a:endParaRPr/>
          </a:p>
          <a:p>
            <a:pPr indent="0" lvl="0" marL="0" rtl="0" algn="l">
              <a:spcBef>
                <a:spcPts val="0"/>
              </a:spcBef>
              <a:spcAft>
                <a:spcPts val="0"/>
              </a:spcAft>
              <a:buNone/>
            </a:pPr>
            <a:r>
              <a:rPr lang="en"/>
              <a:t>This is the only place in the deck where you can only have 1 slide for what you need to show. Any of the other slides in this deck should be treated as a first slide of a set. If you can keep the set to n=1, that’s ideal, but if you need more, that’s ok. You probably don’t want any set here where n &gt; 3. This is a seed deck, remember.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87a9cb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87a9cb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where you clearly state the problem. Particulars of how this problem impacts real world people/businesses are valuable.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487a9cba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487a9cba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solution. You want to explain what you do very clearly, in as few words as possible. Describe the concrete benefits you provide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487a9cba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487a9cba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off your traction (if you have it). Make the numbers clear and meaningful. It’s unlikely your curve will be this smooth. That’s ok.</a:t>
            </a:r>
            <a:endParaRPr/>
          </a:p>
          <a:p>
            <a:pPr indent="0" lvl="0" marL="0" rtl="0" algn="l">
              <a:spcBef>
                <a:spcPts val="0"/>
              </a:spcBef>
              <a:spcAft>
                <a:spcPts val="0"/>
              </a:spcAft>
              <a:buNone/>
            </a:pPr>
            <a:r>
              <a:rPr lang="en"/>
              <a:t>Add some context next to the chart if you’ve got some great stats you want to add.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487a9cba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487a9cba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Got more metrics? Awesome! Add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Trick slide! Revenue would be better here, but this is ok.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487a9cba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487a9cba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Tell the investor what makes you so special, what makes this work, what your insights are. This might take more than one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487a9cba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487a9cba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model is important. You probably don’t know all the details yet, but you should know a lot of them. Lay it out. If you need more space to dig into something complicated, add slides.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87a9cba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87a9cba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the market here? Is it going to be big? Will you make it big? How much money are you going to make off this thing? Convince the investor that they’re going to make lots of money with you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aaronkharris.com/advice-on-pitching" TargetMode="External"/><Relationship Id="rId4" Type="http://schemas.openxmlformats.org/officeDocument/2006/relationships/hyperlink" Target="https://blog.ycombinator.com/how-to-design-a-better-pitch-deck/" TargetMode="External"/><Relationship Id="rId5" Type="http://schemas.openxmlformats.org/officeDocument/2006/relationships/hyperlink" Target="https://blog.ycombinator.com/how-to-design-a-better-pitch-deck/" TargetMode="External"/><Relationship Id="rId6" Type="http://schemas.openxmlformats.org/officeDocument/2006/relationships/hyperlink" Target="https://blog.ycombinator.com/how-to-design-a-better-pitch-deck/" TargetMode="External"/><Relationship Id="rId7" Type="http://schemas.openxmlformats.org/officeDocument/2006/relationships/hyperlink" Target="https://blog.ycombinator.com/how-to-design-a-better-pitch-dec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4.jpg"/><Relationship Id="rId5"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60750"/>
            <a:ext cx="8520600" cy="6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Intro to the YC seed deck template: Not a template slide</a:t>
            </a:r>
            <a:endParaRPr sz="2400"/>
          </a:p>
        </p:txBody>
      </p:sp>
      <p:sp>
        <p:nvSpPr>
          <p:cNvPr id="55" name="Google Shape;55;p13"/>
          <p:cNvSpPr txBox="1"/>
          <p:nvPr>
            <p:ph idx="1" type="subTitle"/>
          </p:nvPr>
        </p:nvSpPr>
        <p:spPr>
          <a:xfrm>
            <a:off x="311700" y="1195275"/>
            <a:ext cx="8520600" cy="33357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00">
                <a:solidFill>
                  <a:schemeClr val="dk1"/>
                </a:solidFill>
              </a:rPr>
              <a:t>Demo Day for our Winter 2018 batch is a week from today. We’re largely focused on preparing companies for their on-stage presentations, but are also working with them on slightly longer decks to use in follow-up conversations with investors.</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000" u="sng">
                <a:solidFill>
                  <a:schemeClr val="hlink"/>
                </a:solidFill>
                <a:hlinkClick r:id="rId3"/>
              </a:rPr>
              <a:t>I’ve written about pitching before</a:t>
            </a:r>
            <a:r>
              <a:rPr lang="en" sz="1000">
                <a:solidFill>
                  <a:schemeClr val="dk1"/>
                </a:solidFill>
              </a:rPr>
              <a:t>, and realized that what we were missing was a clear template for how founders should lay out their stories through slides. The deck below is a template for how I think companies should build seed decks. While the main target for this template is a company raising its seed round, the deck is not all that different from best practices for a Series A deck - which we’ll release next.</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rPr>
              <a:t>The key point to remember here is that founders should strive for clarity and concision. This is not the right place to write a treatise on your market or world philosophy. The simple truth is that there isn’t very much meaningful detail to explore for most seed stage companies. When founders pretend that there is, their stories get muddled, and the investors get lost.</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rPr>
              <a:t>Focus on narrative. The rest is commentary.[1]</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rPr>
              <a:t>__</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rPr>
              <a:t>[1] This deck is intentionally simple in design. Kevin Hale wrote a great piece about how to design decks well.</a:t>
            </a:r>
            <a:r>
              <a:rPr lang="en" sz="1000">
                <a:solidFill>
                  <a:schemeClr val="dk1"/>
                </a:solidFill>
                <a:uFill>
                  <a:noFill/>
                </a:uFill>
                <a:hlinkClick r:id="rId4">
                  <a:extLst>
                    <a:ext uri="{A12FA001-AC4F-418D-AE19-62706E023703}">
                      <ahyp:hlinkClr val="tx"/>
                    </a:ext>
                  </a:extLst>
                </a:hlinkClick>
              </a:rPr>
              <a:t> </a:t>
            </a:r>
            <a:r>
              <a:rPr lang="en" sz="1000" u="sng">
                <a:solidFill>
                  <a:schemeClr val="hlink"/>
                </a:solidFill>
                <a:hlinkClick r:id="rId5"/>
              </a:rPr>
              <a:t>https://blog.ycombinator.com/how-to-design-a-better-pitch-deck/</a:t>
            </a:r>
            <a:endParaRPr sz="1000" u="sng">
              <a:solidFill>
                <a:schemeClr val="hlink"/>
              </a:solidFill>
              <a:hlinkClick r:id="rId6"/>
            </a:endParaRPr>
          </a:p>
          <a:p>
            <a:pPr indent="0" lvl="0" marL="0" rtl="0" algn="l">
              <a:lnSpc>
                <a:spcPct val="100000"/>
              </a:lnSpc>
              <a:spcBef>
                <a:spcPts val="0"/>
              </a:spcBef>
              <a:spcAft>
                <a:spcPts val="0"/>
              </a:spcAft>
              <a:buClr>
                <a:schemeClr val="dk1"/>
              </a:buClr>
              <a:buSzPts val="1100"/>
              <a:buFont typeface="Arial"/>
              <a:buNone/>
            </a:pPr>
            <a:r>
              <a:t/>
            </a:r>
            <a:endParaRPr sz="1000" u="sng">
              <a:solidFill>
                <a:schemeClr val="hlink"/>
              </a:solidFill>
              <a:hlinkClick r:id="rId7"/>
            </a:endParaRPr>
          </a:p>
          <a:p>
            <a:pPr indent="0" lvl="0" marL="0" rtl="0" algn="l">
              <a:lnSpc>
                <a:spcPct val="100000"/>
              </a:lnSpc>
              <a:spcBef>
                <a:spcPts val="0"/>
              </a:spcBef>
              <a:spcAft>
                <a:spcPts val="0"/>
              </a:spcAft>
              <a:buClr>
                <a:schemeClr val="dk1"/>
              </a:buClr>
              <a:buSzPts val="1100"/>
              <a:buFont typeface="Arial"/>
              <a:buNone/>
            </a:pPr>
            <a:r>
              <a:rPr i="1" lang="en" sz="1000">
                <a:solidFill>
                  <a:schemeClr val="dk1"/>
                </a:solidFill>
              </a:rPr>
              <a:t>Thanks to Jared Friedman for suggesting that we put this together, and for reviewing it.</a:t>
            </a:r>
            <a:endParaRPr i="1" sz="1000">
              <a:solidFill>
                <a:schemeClr val="dk1"/>
              </a:solidFill>
            </a:endParaRPr>
          </a:p>
          <a:p>
            <a:pPr indent="0" lvl="0" marL="0" rtl="0" algn="l">
              <a:lnSpc>
                <a:spcPct val="100000"/>
              </a:lnSpc>
              <a:spcBef>
                <a:spcPts val="0"/>
              </a:spcBef>
              <a:spcAft>
                <a:spcPts val="0"/>
              </a:spcAft>
              <a:buNone/>
            </a:pPr>
            <a:r>
              <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ctrTitle"/>
          </p:nvPr>
        </p:nvSpPr>
        <p:spPr>
          <a:xfrm>
            <a:off x="311700" y="260750"/>
            <a:ext cx="8520600" cy="6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Team</a:t>
            </a:r>
            <a:endParaRPr sz="3600"/>
          </a:p>
        </p:txBody>
      </p:sp>
      <p:pic>
        <p:nvPicPr>
          <p:cNvPr id="118" name="Google Shape;118;p22"/>
          <p:cNvPicPr preferRelativeResize="0"/>
          <p:nvPr/>
        </p:nvPicPr>
        <p:blipFill>
          <a:blip r:embed="rId3">
            <a:alphaModFix/>
          </a:blip>
          <a:stretch>
            <a:fillRect/>
          </a:stretch>
        </p:blipFill>
        <p:spPr>
          <a:xfrm>
            <a:off x="3539659" y="1099596"/>
            <a:ext cx="2064680" cy="2770780"/>
          </a:xfrm>
          <a:prstGeom prst="rect">
            <a:avLst/>
          </a:prstGeom>
          <a:noFill/>
          <a:ln>
            <a:noFill/>
          </a:ln>
        </p:spPr>
      </p:pic>
      <p:pic>
        <p:nvPicPr>
          <p:cNvPr id="119" name="Google Shape;119;p22"/>
          <p:cNvPicPr preferRelativeResize="0"/>
          <p:nvPr/>
        </p:nvPicPr>
        <p:blipFill>
          <a:blip r:embed="rId4">
            <a:alphaModFix/>
          </a:blip>
          <a:stretch>
            <a:fillRect/>
          </a:stretch>
        </p:blipFill>
        <p:spPr>
          <a:xfrm>
            <a:off x="7154800" y="1099596"/>
            <a:ext cx="1151162" cy="2770780"/>
          </a:xfrm>
          <a:prstGeom prst="rect">
            <a:avLst/>
          </a:prstGeom>
          <a:noFill/>
          <a:ln>
            <a:noFill/>
          </a:ln>
        </p:spPr>
      </p:pic>
      <p:pic>
        <p:nvPicPr>
          <p:cNvPr id="120" name="Google Shape;120;p22"/>
          <p:cNvPicPr preferRelativeResize="0"/>
          <p:nvPr/>
        </p:nvPicPr>
        <p:blipFill rotWithShape="1">
          <a:blip r:embed="rId5">
            <a:alphaModFix/>
          </a:blip>
          <a:srcRect b="-6860" l="31889" r="43156" t="0"/>
          <a:stretch/>
        </p:blipFill>
        <p:spPr>
          <a:xfrm>
            <a:off x="838038" y="888750"/>
            <a:ext cx="1151163" cy="2981624"/>
          </a:xfrm>
          <a:prstGeom prst="rect">
            <a:avLst/>
          </a:prstGeom>
          <a:noFill/>
          <a:ln>
            <a:noFill/>
          </a:ln>
        </p:spPr>
      </p:pic>
      <p:sp>
        <p:nvSpPr>
          <p:cNvPr id="121" name="Google Shape;121;p22"/>
          <p:cNvSpPr txBox="1"/>
          <p:nvPr/>
        </p:nvSpPr>
        <p:spPr>
          <a:xfrm>
            <a:off x="892100" y="4167575"/>
            <a:ext cx="1151100" cy="43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CTO with lots of experience</a:t>
            </a:r>
            <a:endParaRPr/>
          </a:p>
        </p:txBody>
      </p:sp>
      <p:sp>
        <p:nvSpPr>
          <p:cNvPr id="122" name="Google Shape;122;p22"/>
          <p:cNvSpPr txBox="1"/>
          <p:nvPr/>
        </p:nvSpPr>
        <p:spPr>
          <a:xfrm>
            <a:off x="4098750" y="4127525"/>
            <a:ext cx="1205400" cy="43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CEO who knows how to pitch</a:t>
            </a:r>
            <a:endParaRPr/>
          </a:p>
        </p:txBody>
      </p:sp>
      <p:sp>
        <p:nvSpPr>
          <p:cNvPr id="123" name="Google Shape;123;p22"/>
          <p:cNvSpPr txBox="1"/>
          <p:nvPr/>
        </p:nvSpPr>
        <p:spPr>
          <a:xfrm>
            <a:off x="7391850" y="4127525"/>
            <a:ext cx="876000" cy="51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VP eng who does not sleep</a:t>
            </a:r>
            <a:endParaRPr/>
          </a:p>
        </p:txBody>
      </p:sp>
      <p:sp>
        <p:nvSpPr>
          <p:cNvPr id="124" name="Google Shape;12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ctrTitle"/>
          </p:nvPr>
        </p:nvSpPr>
        <p:spPr>
          <a:xfrm>
            <a:off x="311700" y="260750"/>
            <a:ext cx="8520600" cy="6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What we need</a:t>
            </a:r>
            <a:endParaRPr sz="3600"/>
          </a:p>
        </p:txBody>
      </p:sp>
      <p:sp>
        <p:nvSpPr>
          <p:cNvPr id="130" name="Google Shape;130;p23"/>
          <p:cNvSpPr txBox="1"/>
          <p:nvPr>
            <p:ph idx="1" type="subTitle"/>
          </p:nvPr>
        </p:nvSpPr>
        <p:spPr>
          <a:xfrm>
            <a:off x="311700" y="1195275"/>
            <a:ext cx="8520600" cy="3335700"/>
          </a:xfrm>
          <a:prstGeom prst="rect">
            <a:avLst/>
          </a:prstGeom>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$1.5m</a:t>
            </a:r>
            <a:endParaRPr sz="1800"/>
          </a:p>
          <a:p>
            <a:pPr indent="-342900" lvl="0" marL="457200" rtl="0" algn="l">
              <a:lnSpc>
                <a:spcPct val="150000"/>
              </a:lnSpc>
              <a:spcBef>
                <a:spcPts val="0"/>
              </a:spcBef>
              <a:spcAft>
                <a:spcPts val="0"/>
              </a:spcAft>
              <a:buSzPts val="1800"/>
              <a:buChar char="●"/>
            </a:pPr>
            <a:r>
              <a:rPr lang="en" sz="1800"/>
              <a:t>This is for engineers and marketing</a:t>
            </a:r>
            <a:endParaRPr sz="1800"/>
          </a:p>
          <a:p>
            <a:pPr indent="-342900" lvl="0" marL="457200" rtl="0" algn="l">
              <a:lnSpc>
                <a:spcPct val="150000"/>
              </a:lnSpc>
              <a:spcBef>
                <a:spcPts val="0"/>
              </a:spcBef>
              <a:spcAft>
                <a:spcPts val="0"/>
              </a:spcAft>
              <a:buSzPts val="1800"/>
              <a:buChar char="●"/>
            </a:pPr>
            <a:r>
              <a:rPr lang="en" sz="1800"/>
              <a:t>With this money, we’ll hit all the milestones for our next round within 2 days</a:t>
            </a:r>
            <a:endParaRPr sz="1800"/>
          </a:p>
          <a:p>
            <a:pPr indent="-342900" lvl="0" marL="457200" rtl="0" algn="l">
              <a:lnSpc>
                <a:spcPct val="150000"/>
              </a:lnSpc>
              <a:spcBef>
                <a:spcPts val="0"/>
              </a:spcBef>
              <a:spcAft>
                <a:spcPts val="0"/>
              </a:spcAft>
              <a:buSzPts val="1800"/>
              <a:buChar char="●"/>
            </a:pPr>
            <a:r>
              <a:rPr lang="en" sz="1800"/>
              <a:t>Thanks</a:t>
            </a:r>
            <a:endParaRPr sz="1800"/>
          </a:p>
        </p:txBody>
      </p:sp>
      <p:sp>
        <p:nvSpPr>
          <p:cNvPr id="131" name="Google Shape;13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Seed deck template, Inc.</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template that tells you how to build a seed deck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260750"/>
            <a:ext cx="8520600" cy="6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Founders build bad seed decks</a:t>
            </a:r>
            <a:endParaRPr sz="3600"/>
          </a:p>
        </p:txBody>
      </p:sp>
      <p:sp>
        <p:nvSpPr>
          <p:cNvPr id="67" name="Google Shape;67;p15"/>
          <p:cNvSpPr txBox="1"/>
          <p:nvPr>
            <p:ph idx="1" type="subTitle"/>
          </p:nvPr>
        </p:nvSpPr>
        <p:spPr>
          <a:xfrm>
            <a:off x="311700" y="1195275"/>
            <a:ext cx="8520600" cy="3335700"/>
          </a:xfrm>
          <a:prstGeom prst="rect">
            <a:avLst/>
          </a:prstGeom>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This wastes a huge amount of time</a:t>
            </a:r>
            <a:endParaRPr sz="1800"/>
          </a:p>
          <a:p>
            <a:pPr indent="-342900" lvl="0" marL="457200" rtl="0" algn="l">
              <a:lnSpc>
                <a:spcPct val="150000"/>
              </a:lnSpc>
              <a:spcBef>
                <a:spcPts val="0"/>
              </a:spcBef>
              <a:spcAft>
                <a:spcPts val="0"/>
              </a:spcAft>
              <a:buSzPts val="1800"/>
              <a:buChar char="●"/>
            </a:pPr>
            <a:r>
              <a:rPr lang="en" sz="1800"/>
              <a:t>Bad seed decks mean they don’t raise the money they need</a:t>
            </a:r>
            <a:endParaRPr sz="1800"/>
          </a:p>
          <a:p>
            <a:pPr indent="-342900" lvl="0" marL="457200" rtl="0" algn="l">
              <a:lnSpc>
                <a:spcPct val="150000"/>
              </a:lnSpc>
              <a:spcBef>
                <a:spcPts val="0"/>
              </a:spcBef>
              <a:spcAft>
                <a:spcPts val="0"/>
              </a:spcAft>
              <a:buSzPts val="1800"/>
              <a:buChar char="●"/>
            </a:pPr>
            <a:r>
              <a:rPr lang="en" sz="1800"/>
              <a:t>No money means companies are forced to survive on revenue</a:t>
            </a:r>
            <a:endParaRPr sz="1800"/>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311700" y="260750"/>
            <a:ext cx="8520600" cy="6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Our template solves this problem</a:t>
            </a:r>
            <a:endParaRPr sz="3600"/>
          </a:p>
        </p:txBody>
      </p:sp>
      <p:sp>
        <p:nvSpPr>
          <p:cNvPr id="74" name="Google Shape;74;p16"/>
          <p:cNvSpPr txBox="1"/>
          <p:nvPr>
            <p:ph idx="1" type="subTitle"/>
          </p:nvPr>
        </p:nvSpPr>
        <p:spPr>
          <a:xfrm>
            <a:off x="311700" y="1195275"/>
            <a:ext cx="8520600" cy="3335700"/>
          </a:xfrm>
          <a:prstGeom prst="rect">
            <a:avLst/>
          </a:prstGeom>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It’s fast to use</a:t>
            </a:r>
            <a:endParaRPr sz="1800"/>
          </a:p>
          <a:p>
            <a:pPr indent="-342900" lvl="0" marL="457200" rtl="0" algn="l">
              <a:lnSpc>
                <a:spcPct val="150000"/>
              </a:lnSpc>
              <a:spcBef>
                <a:spcPts val="0"/>
              </a:spcBef>
              <a:spcAft>
                <a:spcPts val="0"/>
              </a:spcAft>
              <a:buSzPts val="1800"/>
              <a:buChar char="●"/>
            </a:pPr>
            <a:r>
              <a:rPr lang="en" sz="1800"/>
              <a:t>Simple to explain</a:t>
            </a:r>
            <a:endParaRPr sz="1800"/>
          </a:p>
          <a:p>
            <a:pPr indent="-342900" lvl="0" marL="457200" rtl="0" algn="l">
              <a:lnSpc>
                <a:spcPct val="150000"/>
              </a:lnSpc>
              <a:spcBef>
                <a:spcPts val="0"/>
              </a:spcBef>
              <a:spcAft>
                <a:spcPts val="0"/>
              </a:spcAft>
              <a:buSzPts val="1800"/>
              <a:buChar char="●"/>
            </a:pPr>
            <a:r>
              <a:rPr lang="en" sz="1800"/>
              <a:t>Improves lives and cleans teeth</a:t>
            </a:r>
            <a:endParaRPr sz="1800"/>
          </a:p>
        </p:txBody>
      </p:sp>
      <p:sp>
        <p:nvSpPr>
          <p:cNvPr id="75" name="Google Shape;7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ctrTitle"/>
          </p:nvPr>
        </p:nvSpPr>
        <p:spPr>
          <a:xfrm>
            <a:off x="311700" y="260750"/>
            <a:ext cx="8520600" cy="6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All the companies are using us</a:t>
            </a:r>
            <a:endParaRPr sz="3600"/>
          </a:p>
        </p:txBody>
      </p:sp>
      <p:sp>
        <p:nvSpPr>
          <p:cNvPr id="81" name="Google Shape;81;p17"/>
          <p:cNvSpPr txBox="1"/>
          <p:nvPr/>
        </p:nvSpPr>
        <p:spPr>
          <a:xfrm>
            <a:off x="6755650" y="1234325"/>
            <a:ext cx="2293800" cy="306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50% growth per month. Every month.</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100% retention</a:t>
            </a:r>
            <a:endParaRPr/>
          </a:p>
        </p:txBody>
      </p:sp>
      <p:pic>
        <p:nvPicPr>
          <p:cNvPr id="82" name="Google Shape;82;p17" title="Points scored"/>
          <p:cNvPicPr preferRelativeResize="0"/>
          <p:nvPr/>
        </p:nvPicPr>
        <p:blipFill>
          <a:blip r:embed="rId3">
            <a:alphaModFix/>
          </a:blip>
          <a:stretch>
            <a:fillRect/>
          </a:stretch>
        </p:blipFill>
        <p:spPr>
          <a:xfrm>
            <a:off x="475613" y="955550"/>
            <a:ext cx="6280026" cy="3883149"/>
          </a:xfrm>
          <a:prstGeom prst="rect">
            <a:avLst/>
          </a:prstGeom>
          <a:noFill/>
          <a:ln>
            <a:noFill/>
          </a:ln>
        </p:spPr>
      </p:pic>
      <p:sp>
        <p:nvSpPr>
          <p:cNvPr id="83" name="Google Shape;8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ctrTitle"/>
          </p:nvPr>
        </p:nvSpPr>
        <p:spPr>
          <a:xfrm>
            <a:off x="311700" y="260750"/>
            <a:ext cx="8520600" cy="6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Money raised thanks to our decks</a:t>
            </a:r>
            <a:endParaRPr sz="3600"/>
          </a:p>
        </p:txBody>
      </p:sp>
      <p:pic>
        <p:nvPicPr>
          <p:cNvPr id="89" name="Google Shape;89;p18" title="Points scored"/>
          <p:cNvPicPr preferRelativeResize="0"/>
          <p:nvPr/>
        </p:nvPicPr>
        <p:blipFill>
          <a:blip r:embed="rId3">
            <a:alphaModFix/>
          </a:blip>
          <a:stretch>
            <a:fillRect/>
          </a:stretch>
        </p:blipFill>
        <p:spPr>
          <a:xfrm>
            <a:off x="580113" y="955550"/>
            <a:ext cx="6280026" cy="3883149"/>
          </a:xfrm>
          <a:prstGeom prst="rect">
            <a:avLst/>
          </a:prstGeom>
          <a:noFill/>
          <a:ln>
            <a:noFill/>
          </a:ln>
        </p:spPr>
      </p:pic>
      <p:sp>
        <p:nvSpPr>
          <p:cNvPr id="90" name="Google Shape;90;p18"/>
          <p:cNvSpPr txBox="1"/>
          <p:nvPr/>
        </p:nvSpPr>
        <p:spPr>
          <a:xfrm>
            <a:off x="6755650" y="1234325"/>
            <a:ext cx="2293800" cy="306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US$s, not C$s</a:t>
            </a:r>
            <a:endParaRPr/>
          </a:p>
          <a:p>
            <a:pPr indent="-317500" lvl="0" marL="457200" rtl="0" algn="l">
              <a:spcBef>
                <a:spcPts val="0"/>
              </a:spcBef>
              <a:spcAft>
                <a:spcPts val="0"/>
              </a:spcAft>
              <a:buSzPts val="1400"/>
              <a:buChar char="-"/>
            </a:pPr>
            <a:r>
              <a:rPr lang="en"/>
              <a:t>95% better than fundraises without our decks</a:t>
            </a:r>
            <a:endParaRPr/>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ctrTitle"/>
          </p:nvPr>
        </p:nvSpPr>
        <p:spPr>
          <a:xfrm>
            <a:off x="311700" y="260750"/>
            <a:ext cx="8520600" cy="6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Our decks work because of science</a:t>
            </a:r>
            <a:endParaRPr sz="3600"/>
          </a:p>
        </p:txBody>
      </p:sp>
      <p:sp>
        <p:nvSpPr>
          <p:cNvPr id="97" name="Google Shape;97;p19"/>
          <p:cNvSpPr txBox="1"/>
          <p:nvPr>
            <p:ph idx="1" type="subTitle"/>
          </p:nvPr>
        </p:nvSpPr>
        <p:spPr>
          <a:xfrm>
            <a:off x="311700" y="1195275"/>
            <a:ext cx="8520600" cy="3335700"/>
          </a:xfrm>
          <a:prstGeom prst="rect">
            <a:avLst/>
          </a:prstGeom>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Time to create a deck is 90% less</a:t>
            </a:r>
            <a:endParaRPr sz="1800"/>
          </a:p>
          <a:p>
            <a:pPr indent="-342900" lvl="0" marL="457200" rtl="0" algn="l">
              <a:lnSpc>
                <a:spcPct val="150000"/>
              </a:lnSpc>
              <a:spcBef>
                <a:spcPts val="0"/>
              </a:spcBef>
              <a:spcAft>
                <a:spcPts val="0"/>
              </a:spcAft>
              <a:buSzPts val="1800"/>
              <a:buChar char="●"/>
            </a:pPr>
            <a:r>
              <a:rPr lang="en" sz="1800"/>
              <a:t>Edward Tufte approved</a:t>
            </a:r>
            <a:endParaRPr sz="1800"/>
          </a:p>
          <a:p>
            <a:pPr indent="-342900" lvl="0" marL="457200" rtl="0" algn="l">
              <a:lnSpc>
                <a:spcPct val="150000"/>
              </a:lnSpc>
              <a:spcBef>
                <a:spcPts val="0"/>
              </a:spcBef>
              <a:spcAft>
                <a:spcPts val="0"/>
              </a:spcAft>
              <a:buSzPts val="1800"/>
              <a:buChar char="●"/>
            </a:pPr>
            <a:r>
              <a:rPr lang="en" sz="1800"/>
              <a:t>We pick better color schemes</a:t>
            </a:r>
            <a:endParaRPr sz="1800"/>
          </a:p>
          <a:p>
            <a:pPr indent="-342900" lvl="0" marL="457200" rtl="0" algn="l">
              <a:lnSpc>
                <a:spcPct val="150000"/>
              </a:lnSpc>
              <a:spcBef>
                <a:spcPts val="0"/>
              </a:spcBef>
              <a:spcAft>
                <a:spcPts val="0"/>
              </a:spcAft>
              <a:buSzPts val="1800"/>
              <a:buChar char="●"/>
            </a:pPr>
            <a:r>
              <a:rPr lang="en" sz="1800"/>
              <a:t>Have you heard of the power of paper?</a:t>
            </a:r>
            <a:endParaRPr sz="1800"/>
          </a:p>
        </p:txBody>
      </p:sp>
      <p:sp>
        <p:nvSpPr>
          <p:cNvPr id="98" name="Google Shape;9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ctrTitle"/>
          </p:nvPr>
        </p:nvSpPr>
        <p:spPr>
          <a:xfrm>
            <a:off x="311700" y="260750"/>
            <a:ext cx="8520600" cy="6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We make money on every deck</a:t>
            </a:r>
            <a:endParaRPr sz="3600"/>
          </a:p>
        </p:txBody>
      </p:sp>
      <p:sp>
        <p:nvSpPr>
          <p:cNvPr id="104" name="Google Shape;104;p20"/>
          <p:cNvSpPr txBox="1"/>
          <p:nvPr>
            <p:ph idx="1" type="subTitle"/>
          </p:nvPr>
        </p:nvSpPr>
        <p:spPr>
          <a:xfrm>
            <a:off x="311700" y="1195275"/>
            <a:ext cx="8520600" cy="3335700"/>
          </a:xfrm>
          <a:prstGeom prst="rect">
            <a:avLst/>
          </a:prstGeom>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5% of all capital raised + 1% royalty on business revenue</a:t>
            </a:r>
            <a:endParaRPr sz="1800"/>
          </a:p>
          <a:p>
            <a:pPr indent="-342900" lvl="0" marL="457200" rtl="0" algn="l">
              <a:lnSpc>
                <a:spcPct val="150000"/>
              </a:lnSpc>
              <a:spcBef>
                <a:spcPts val="0"/>
              </a:spcBef>
              <a:spcAft>
                <a:spcPts val="0"/>
              </a:spcAft>
              <a:buSzPts val="1800"/>
              <a:buChar char="●"/>
            </a:pPr>
            <a:r>
              <a:rPr lang="en" sz="1800"/>
              <a:t>That’s $6m in revenue last year alone</a:t>
            </a:r>
            <a:endParaRPr sz="1800"/>
          </a:p>
          <a:p>
            <a:pPr indent="-342900" lvl="0" marL="457200" rtl="0" algn="l">
              <a:lnSpc>
                <a:spcPct val="150000"/>
              </a:lnSpc>
              <a:spcBef>
                <a:spcPts val="0"/>
              </a:spcBef>
              <a:spcAft>
                <a:spcPts val="0"/>
              </a:spcAft>
              <a:buSzPts val="1800"/>
              <a:buChar char="●"/>
            </a:pPr>
            <a:r>
              <a:rPr lang="en" sz="1800"/>
              <a:t>Free to produce new decks, because we don’t do any work, it’s a google slide template</a:t>
            </a:r>
            <a:endParaRPr sz="1800"/>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ctrTitle"/>
          </p:nvPr>
        </p:nvSpPr>
        <p:spPr>
          <a:xfrm>
            <a:off x="311700" y="260750"/>
            <a:ext cx="8520600" cy="6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Future growth</a:t>
            </a:r>
            <a:endParaRPr sz="3600"/>
          </a:p>
        </p:txBody>
      </p:sp>
      <p:sp>
        <p:nvSpPr>
          <p:cNvPr id="111" name="Google Shape;111;p21"/>
          <p:cNvSpPr txBox="1"/>
          <p:nvPr>
            <p:ph idx="1" type="subTitle"/>
          </p:nvPr>
        </p:nvSpPr>
        <p:spPr>
          <a:xfrm>
            <a:off x="311700" y="1195275"/>
            <a:ext cx="8520600" cy="3335700"/>
          </a:xfrm>
          <a:prstGeom prst="rect">
            <a:avLst/>
          </a:prstGeom>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There are 1000 slide decks made in SF every day</a:t>
            </a:r>
            <a:endParaRPr sz="1800"/>
          </a:p>
          <a:p>
            <a:pPr indent="-342900" lvl="0" marL="457200" rtl="0" algn="l">
              <a:lnSpc>
                <a:spcPct val="150000"/>
              </a:lnSpc>
              <a:spcBef>
                <a:spcPts val="0"/>
              </a:spcBef>
              <a:spcAft>
                <a:spcPts val="0"/>
              </a:spcAft>
              <a:buSzPts val="1800"/>
              <a:buChar char="●"/>
            </a:pPr>
            <a:r>
              <a:rPr lang="en" sz="1800"/>
              <a:t>That’s the first market, but it’s slowed because of how hard decks are to build</a:t>
            </a:r>
            <a:endParaRPr sz="1800"/>
          </a:p>
          <a:p>
            <a:pPr indent="-342900" lvl="0" marL="457200" rtl="0" algn="l">
              <a:lnSpc>
                <a:spcPct val="150000"/>
              </a:lnSpc>
              <a:spcBef>
                <a:spcPts val="0"/>
              </a:spcBef>
              <a:spcAft>
                <a:spcPts val="0"/>
              </a:spcAft>
              <a:buSzPts val="1800"/>
              <a:buChar char="●"/>
            </a:pPr>
            <a:r>
              <a:rPr lang="en" sz="1800"/>
              <a:t>We’re going to make decks bigger, better, and easier, which means more decks</a:t>
            </a:r>
            <a:endParaRPr sz="1800"/>
          </a:p>
        </p:txBody>
      </p:sp>
      <p:sp>
        <p:nvSpPr>
          <p:cNvPr id="112" name="Google Shape;11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