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333" r:id="rId3"/>
    <p:sldId id="334" r:id="rId4"/>
    <p:sldId id="335" r:id="rId5"/>
    <p:sldId id="337" r:id="rId6"/>
    <p:sldId id="338" r:id="rId7"/>
    <p:sldId id="339" r:id="rId8"/>
    <p:sldId id="341" r:id="rId9"/>
    <p:sldId id="340" r:id="rId10"/>
    <p:sldId id="342" r:id="rId11"/>
    <p:sldId id="343" r:id="rId12"/>
    <p:sldId id="344" r:id="rId13"/>
    <p:sldId id="345" r:id="rId14"/>
    <p:sldId id="346" r:id="rId15"/>
    <p:sldId id="347" r:id="rId16"/>
    <p:sldId id="349" r:id="rId17"/>
    <p:sldId id="351" r:id="rId18"/>
    <p:sldId id="352" r:id="rId19"/>
    <p:sldId id="348" r:id="rId20"/>
    <p:sldId id="3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00D7"/>
    <a:srgbClr val="0000FF"/>
    <a:srgbClr val="1414FF"/>
    <a:srgbClr val="0A0AFF"/>
    <a:srgbClr val="3C3CFF"/>
    <a:srgbClr val="2828FF"/>
    <a:srgbClr val="FF8637"/>
    <a:srgbClr val="3333FF"/>
    <a:srgbClr val="031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92" autoAdjust="0"/>
  </p:normalViewPr>
  <p:slideViewPr>
    <p:cSldViewPr snapToGrid="0">
      <p:cViewPr varScale="1">
        <p:scale>
          <a:sx n="108" d="100"/>
          <a:sy n="108" d="100"/>
        </p:scale>
        <p:origin x="94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6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7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9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71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8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0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Test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hlinkClick r:id="rId13"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222" y="6744680"/>
            <a:ext cx="384048" cy="10379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0"/>
            <a:ext cx="12192000" cy="19881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32"/>
              <a:gd name="connsiteX1" fmla="*/ 21600 w 21600"/>
              <a:gd name="connsiteY1" fmla="*/ 0 h 20832"/>
              <a:gd name="connsiteX2" fmla="*/ 21578 w 21600"/>
              <a:gd name="connsiteY2" fmla="*/ 10484 h 20832"/>
              <a:gd name="connsiteX3" fmla="*/ 0 w 21600"/>
              <a:gd name="connsiteY3" fmla="*/ 20172 h 20832"/>
              <a:gd name="connsiteX4" fmla="*/ 0 w 21600"/>
              <a:gd name="connsiteY4" fmla="*/ 0 h 20832"/>
              <a:gd name="connsiteX0" fmla="*/ 0 w 21600"/>
              <a:gd name="connsiteY0" fmla="*/ 0 h 23673"/>
              <a:gd name="connsiteX1" fmla="*/ 21600 w 21600"/>
              <a:gd name="connsiteY1" fmla="*/ 0 h 23673"/>
              <a:gd name="connsiteX2" fmla="*/ 21578 w 21600"/>
              <a:gd name="connsiteY2" fmla="*/ 10484 h 23673"/>
              <a:gd name="connsiteX3" fmla="*/ 0 w 21600"/>
              <a:gd name="connsiteY3" fmla="*/ 20172 h 23673"/>
              <a:gd name="connsiteX4" fmla="*/ 0 w 21600"/>
              <a:gd name="connsiteY4" fmla="*/ 0 h 23673"/>
              <a:gd name="connsiteX0" fmla="*/ 0 w 21600"/>
              <a:gd name="connsiteY0" fmla="*/ 0 h 21847"/>
              <a:gd name="connsiteX1" fmla="*/ 21600 w 21600"/>
              <a:gd name="connsiteY1" fmla="*/ 0 h 21847"/>
              <a:gd name="connsiteX2" fmla="*/ 21578 w 21600"/>
              <a:gd name="connsiteY2" fmla="*/ 10484 h 21847"/>
              <a:gd name="connsiteX3" fmla="*/ 0 w 21600"/>
              <a:gd name="connsiteY3" fmla="*/ 18079 h 21847"/>
              <a:gd name="connsiteX4" fmla="*/ 0 w 21600"/>
              <a:gd name="connsiteY4" fmla="*/ 0 h 21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847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578" y="4710"/>
                  <a:pt x="21578" y="10484"/>
                </a:cubicBezTo>
                <a:cubicBezTo>
                  <a:pt x="10778" y="10484"/>
                  <a:pt x="6210" y="29784"/>
                  <a:pt x="0" y="1807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213064" y="1332625"/>
            <a:ext cx="396830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>
                    <a:lumMod val="90000"/>
                  </a:schemeClr>
                </a:solidFill>
                <a:latin typeface="+mj-lt"/>
                <a:cs typeface="Estrangelo Edessa" panose="03080600000000000000" pitchFamily="66" charset="0"/>
              </a:rPr>
              <a:t>Adrian Raszkiewicz, Pranav Parmar</a:t>
            </a:r>
          </a:p>
          <a:p>
            <a:pPr algn="ctr"/>
            <a:r>
              <a:rPr lang="en-US" sz="1200" i="1" dirty="0">
                <a:solidFill>
                  <a:schemeClr val="bg2">
                    <a:lumMod val="90000"/>
                  </a:schemeClr>
                </a:solidFill>
                <a:latin typeface="+mj-lt"/>
                <a:cs typeface="Estrangelo Edessa" panose="03080600000000000000" pitchFamily="66" charset="0"/>
              </a:rPr>
              <a:t>04/12/2018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18512" y="0"/>
            <a:ext cx="6969581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Towards a Robust Interactive and Learning Social Robot</a:t>
            </a:r>
            <a:endParaRPr lang="en-US" sz="24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3238125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310718" y="258527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Speech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0946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2771B-89D4-490F-93EE-294DBE11440D}"/>
              </a:ext>
            </a:extLst>
          </p:cNvPr>
          <p:cNvSpPr txBox="1"/>
          <p:nvPr/>
        </p:nvSpPr>
        <p:spPr>
          <a:xfrm>
            <a:off x="450870" y="1419459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Cloud based speech recognition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B53E88-F286-4896-96D7-0872AE62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88" y="2520665"/>
            <a:ext cx="3497364" cy="1901131"/>
          </a:xfrm>
          <a:prstGeom prst="rect">
            <a:avLst/>
          </a:prstGeom>
        </p:spPr>
      </p:pic>
      <p:sp>
        <p:nvSpPr>
          <p:cNvPr id="20" name="TextBox 19">
            <a:extLst/>
          </p:cNvPr>
          <p:cNvSpPr txBox="1"/>
          <p:nvPr/>
        </p:nvSpPr>
        <p:spPr>
          <a:xfrm>
            <a:off x="311125" y="2373566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Pepper also uses google cloud speech which is a streaming speech recognition software platform that utilizes a deep neural network approach that has been adapted by a multiple google users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Pepper uses multiple microphones positioned around itself.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14600" y="1267991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The cloud based speech recognition over in-built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Running them both simultaneously by using separate processing modules has proven to be the most effective approach.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310718" y="258527"/>
            <a:ext cx="498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cs typeface="Browallia New" panose="020B0604020202020204" pitchFamily="34" charset="-34"/>
              </a:rPr>
              <a:t>Speech – The dual approach 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0946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79A61-80E0-4432-AB1E-42A813336EB1}"/>
              </a:ext>
            </a:extLst>
          </p:cNvPr>
          <p:cNvSpPr/>
          <p:nvPr/>
        </p:nvSpPr>
        <p:spPr>
          <a:xfrm>
            <a:off x="6997745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D21AF9-99EC-46CA-B142-C790362448E6}"/>
              </a:ext>
            </a:extLst>
          </p:cNvPr>
          <p:cNvSpPr txBox="1"/>
          <p:nvPr/>
        </p:nvSpPr>
        <p:spPr>
          <a:xfrm>
            <a:off x="7298941" y="258527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Speech - Parsing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A49A01-8021-454F-83A7-0E15F1FCC78E}"/>
              </a:ext>
            </a:extLst>
          </p:cNvPr>
          <p:cNvCxnSpPr/>
          <p:nvPr/>
        </p:nvCxnSpPr>
        <p:spPr>
          <a:xfrm>
            <a:off x="7729891" y="100946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DDBD3F-67F1-440F-9ED5-06056A6A3684}"/>
              </a:ext>
            </a:extLst>
          </p:cNvPr>
          <p:cNvSpPr txBox="1"/>
          <p:nvPr/>
        </p:nvSpPr>
        <p:spPr>
          <a:xfrm>
            <a:off x="7205400" y="1267991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Input is transcribed to text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Text is broken down into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Matches text to a robot command using a frame semantic parser 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Pepper responds based on instruction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DEDC4-3520-42D2-97B8-991D98257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0" y="4278003"/>
            <a:ext cx="4393473" cy="14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14600" y="1267991"/>
            <a:ext cx="45720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Through the use of cloud-based recognition Pepper can improve the inbuilt speech recognition system by learning new phrases encountered over time.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Adds unknown phrases to dataset for future reference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i.e. “ get me a banana from the fridge”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Pepper will add ‘banana’ to list of objects 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Fridge to the list of ‘locations’ 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-2" y="258526"/>
            <a:ext cx="546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Speech – Learning vocabulary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0946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79A61-80E0-4432-AB1E-42A813336EB1}"/>
              </a:ext>
            </a:extLst>
          </p:cNvPr>
          <p:cNvSpPr/>
          <p:nvPr/>
        </p:nvSpPr>
        <p:spPr>
          <a:xfrm>
            <a:off x="6997745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DBD3F-67F1-440F-9ED5-06056A6A3684}"/>
              </a:ext>
            </a:extLst>
          </p:cNvPr>
          <p:cNvSpPr txBox="1"/>
          <p:nvPr/>
        </p:nvSpPr>
        <p:spPr>
          <a:xfrm>
            <a:off x="7205400" y="1267991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As the loading times increase linearly with the information amount 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Pepper keeps track of the frequency in which it encounters different sentences and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Then before each session the most probable phrases will be preloaded to save loading times.</a:t>
            </a:r>
          </a:p>
        </p:txBody>
      </p:sp>
    </p:spTree>
    <p:extLst>
      <p:ext uri="{BB962C8B-B14F-4D97-AF65-F5344CB8AC3E}">
        <p14:creationId xmlns:p14="http://schemas.microsoft.com/office/powerpoint/2010/main" val="234959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223673" y="268566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Browallia New" panose="020B0604020202020204" pitchFamily="34" charset="-34"/>
              </a:rPr>
              <a:t>Mutli</a:t>
            </a:r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-Modality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0946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A760EF-114B-44B5-8665-8E3F0C128A3D}"/>
              </a:ext>
            </a:extLst>
          </p:cNvPr>
          <p:cNvSpPr txBox="1"/>
          <p:nvPr/>
        </p:nvSpPr>
        <p:spPr>
          <a:xfrm>
            <a:off x="311124" y="1447285"/>
            <a:ext cx="45720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Previously we described all the different features Pepper utilizes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However due to the complexity of the interaction, Pepper could potentially still struggle/fail with uncertain situations e.g. new phrases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It is vital for Pepper to be robust to these conditions.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For this reason, a number of alternate input methods have been developed.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223673" y="268566"/>
            <a:ext cx="4746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cs typeface="Browallia New" panose="020B0604020202020204" pitchFamily="34" charset="-34"/>
              </a:rPr>
              <a:t>Multi-Modality: Alternative Inputs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760EF-114B-44B5-8665-8E3F0C128A3D}"/>
              </a:ext>
            </a:extLst>
          </p:cNvPr>
          <p:cNvSpPr txBox="1"/>
          <p:nvPr/>
        </p:nvSpPr>
        <p:spPr>
          <a:xfrm>
            <a:off x="311124" y="1447285"/>
            <a:ext cx="457200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Tablet: built-in tablet that accepts touch inputs from users when speech or vision inputs are unreliable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Mobile Application: An android application was developed for the use of controlling Pepper through an interactive interface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External Microphones: In a controlled environment (i.e. supermarket), multiple microphones can be placed in different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Combining inbuilt speech, cloud based speech and external microphones improves recognition accuracy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6B6FB2-5519-46B8-BAFA-AA566612E088}"/>
              </a:ext>
            </a:extLst>
          </p:cNvPr>
          <p:cNvCxnSpPr/>
          <p:nvPr/>
        </p:nvCxnSpPr>
        <p:spPr>
          <a:xfrm>
            <a:off x="768301" y="1426938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23A6B6-A529-4EE1-B8A1-B57B941F5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6"/>
          <a:stretch/>
        </p:blipFill>
        <p:spPr>
          <a:xfrm>
            <a:off x="6649375" y="2490278"/>
            <a:ext cx="4863890" cy="21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223673" y="268566"/>
            <a:ext cx="4746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Multi-Modality: Failure Tolerant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760EF-114B-44B5-8665-8E3F0C128A3D}"/>
              </a:ext>
            </a:extLst>
          </p:cNvPr>
          <p:cNvSpPr txBox="1"/>
          <p:nvPr/>
        </p:nvSpPr>
        <p:spPr>
          <a:xfrm>
            <a:off x="311124" y="1447285"/>
            <a:ext cx="45720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If one of the previously mentioned modality fails, Pepper can still use the alternative input methods.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So how are failures measured?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Speech: If cloud-based speech recognition is considered unreliable, only the inbuilt library will be used, if that also fails pepper will redirect the user to the tablet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Vision: Confidence levels of detected objects, if low ask for more details about the object.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6B6FB2-5519-46B8-BAFA-AA566612E088}"/>
              </a:ext>
            </a:extLst>
          </p:cNvPr>
          <p:cNvCxnSpPr/>
          <p:nvPr/>
        </p:nvCxnSpPr>
        <p:spPr>
          <a:xfrm>
            <a:off x="768301" y="1426938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733E964-3AA4-439B-BC51-F6FD2AFCDFC8}"/>
              </a:ext>
            </a:extLst>
          </p:cNvPr>
          <p:cNvSpPr/>
          <p:nvPr/>
        </p:nvSpPr>
        <p:spPr>
          <a:xfrm>
            <a:off x="2202534" y="913606"/>
            <a:ext cx="2743200" cy="258354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0C75C2-F483-4078-B28F-DB1ED66077CF}"/>
              </a:ext>
            </a:extLst>
          </p:cNvPr>
          <p:cNvSpPr/>
          <p:nvPr/>
        </p:nvSpPr>
        <p:spPr>
          <a:xfrm>
            <a:off x="7064823" y="915006"/>
            <a:ext cx="2743200" cy="2583543"/>
          </a:xfrm>
          <a:prstGeom prst="ellipse">
            <a:avLst/>
          </a:prstGeom>
          <a:solidFill>
            <a:schemeClr val="bg2">
              <a:lumMod val="25000"/>
              <a:alpha val="7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C173B-F84F-4792-8878-FC1DA283EE31}"/>
              </a:ext>
            </a:extLst>
          </p:cNvPr>
          <p:cNvSpPr txBox="1"/>
          <p:nvPr/>
        </p:nvSpPr>
        <p:spPr>
          <a:xfrm>
            <a:off x="4981769" y="1538835"/>
            <a:ext cx="2141368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cs typeface="Estrangelo Edessa" panose="03080600000000000000" pitchFamily="66" charset="0"/>
              </a:rPr>
              <a:t>&amp;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68E18-1784-43AC-B313-3D75D5F1F12F}"/>
              </a:ext>
            </a:extLst>
          </p:cNvPr>
          <p:cNvSpPr txBox="1"/>
          <p:nvPr/>
        </p:nvSpPr>
        <p:spPr>
          <a:xfrm>
            <a:off x="2636145" y="1852834"/>
            <a:ext cx="187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Estrangelo Edessa" panose="03080600000000000000" pitchFamily="66" charset="0"/>
              </a:rPr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9AF89-C473-472F-8091-2F0ADB1D8C63}"/>
              </a:ext>
            </a:extLst>
          </p:cNvPr>
          <p:cNvSpPr txBox="1"/>
          <p:nvPr/>
        </p:nvSpPr>
        <p:spPr>
          <a:xfrm>
            <a:off x="7498434" y="1845180"/>
            <a:ext cx="187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Estrangelo Edessa" panose="03080600000000000000" pitchFamily="66" charset="0"/>
              </a:rPr>
              <a:t>Cons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3240659-9450-4BDD-B072-AF2875F8C33F}"/>
              </a:ext>
            </a:extLst>
          </p:cNvPr>
          <p:cNvSpPr/>
          <p:nvPr/>
        </p:nvSpPr>
        <p:spPr>
          <a:xfrm>
            <a:off x="6516209" y="3749506"/>
            <a:ext cx="4802820" cy="236505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Speech recognition could still erroneously match a phrase to the wrong meaning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Vocabulary of phrases has to be reloaded every time a user launches a recognition script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Cannot recognize speech that it hasn’t been preloaded with – social interaction? 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67FCD-EFF2-48EB-BDB1-A27827E5A5F8}"/>
              </a:ext>
            </a:extLst>
          </p:cNvPr>
          <p:cNvSpPr txBox="1"/>
          <p:nvPr/>
        </p:nvSpPr>
        <p:spPr>
          <a:xfrm>
            <a:off x="223673" y="268566"/>
            <a:ext cx="4746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chemeClr val="bg1"/>
                </a:solidFill>
                <a:cs typeface="Browallia New" panose="020B0604020202020204" pitchFamily="34" charset="-34"/>
              </a:rPr>
              <a:t>Evaluation: Pros and Cons of Pepper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21" name="Rounded Rectangle 18">
            <a:extLst>
              <a:ext uri="{FF2B5EF4-FFF2-40B4-BE49-F238E27FC236}">
                <a16:creationId xmlns:a16="http://schemas.microsoft.com/office/drawing/2014/main" id="{6177AE19-979F-4DFC-B6A7-B412887F8495}"/>
              </a:ext>
            </a:extLst>
          </p:cNvPr>
          <p:cNvSpPr/>
          <p:nvPr/>
        </p:nvSpPr>
        <p:spPr>
          <a:xfrm>
            <a:off x="1172723" y="3732324"/>
            <a:ext cx="4802820" cy="2365051"/>
          </a:xfrm>
          <a:prstGeom prst="roundRect">
            <a:avLst/>
          </a:prstGeom>
          <a:solidFill>
            <a:srgbClr val="21212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Techniques used to extend Pepper’s capabilities could be applied to any robot development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Multi modality approach to increase accuracy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223673" y="268566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What we learnt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6B6FB2-5519-46B8-BAFA-AA566612E088}"/>
              </a:ext>
            </a:extLst>
          </p:cNvPr>
          <p:cNvCxnSpPr/>
          <p:nvPr/>
        </p:nvCxnSpPr>
        <p:spPr>
          <a:xfrm>
            <a:off x="768301" y="1426938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/>
          </p:cNvPr>
          <p:cNvSpPr txBox="1"/>
          <p:nvPr/>
        </p:nvSpPr>
        <p:spPr>
          <a:xfrm>
            <a:off x="311124" y="1447285"/>
            <a:ext cx="45720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Robots can be used in various situations and can benefit many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Robots can learn and apply new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Multi modality is important for 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The way the algorithms and neural networks work together to add functionality to the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223673" y="268566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Critical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760EF-114B-44B5-8665-8E3F0C128A3D}"/>
              </a:ext>
            </a:extLst>
          </p:cNvPr>
          <p:cNvSpPr txBox="1"/>
          <p:nvPr/>
        </p:nvSpPr>
        <p:spPr>
          <a:xfrm>
            <a:off x="311124" y="1447285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u="sng" dirty="0" err="1">
                <a:solidFill>
                  <a:schemeClr val="bg1"/>
                </a:solidFill>
                <a:cs typeface="Estrangelo Edessa" panose="03080600000000000000" pitchFamily="66" charset="0"/>
              </a:rPr>
              <a:t>Struture</a:t>
            </a: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 of paper</a:t>
            </a:r>
          </a:p>
          <a:p>
            <a:endParaRPr lang="en-GB" u="sng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Abstract</a:t>
            </a:r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Vision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Speech  </a:t>
            </a:r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Multi-modality</a:t>
            </a:r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6B6FB2-5519-46B8-BAFA-AA566612E088}"/>
              </a:ext>
            </a:extLst>
          </p:cNvPr>
          <p:cNvCxnSpPr/>
          <p:nvPr/>
        </p:nvCxnSpPr>
        <p:spPr>
          <a:xfrm>
            <a:off x="768301" y="1426938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36F449-B23E-4F17-88EA-BB2407E7AACD}"/>
              </a:ext>
            </a:extLst>
          </p:cNvPr>
          <p:cNvSpPr/>
          <p:nvPr/>
        </p:nvSpPr>
        <p:spPr>
          <a:xfrm>
            <a:off x="6997745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D2431-BC19-42AA-AB34-CD6A39D3C73A}"/>
              </a:ext>
            </a:extLst>
          </p:cNvPr>
          <p:cNvSpPr txBox="1"/>
          <p:nvPr/>
        </p:nvSpPr>
        <p:spPr>
          <a:xfrm>
            <a:off x="7298042" y="1447285"/>
            <a:ext cx="45720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u="sng" dirty="0" err="1">
                <a:solidFill>
                  <a:schemeClr val="bg1"/>
                </a:solidFill>
                <a:cs typeface="Estrangelo Edessa" panose="03080600000000000000" pitchFamily="66" charset="0"/>
              </a:rPr>
              <a:t>Validaity</a:t>
            </a:r>
            <a:r>
              <a:rPr lang="en-GB" u="sng" dirty="0">
                <a:solidFill>
                  <a:schemeClr val="bg1"/>
                </a:solidFill>
                <a:cs typeface="Estrangelo Edessa" panose="03080600000000000000" pitchFamily="66" charset="0"/>
              </a:rPr>
              <a:t> of Paper</a:t>
            </a:r>
          </a:p>
          <a:p>
            <a:endParaRPr lang="en-GB" u="sng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Uses a broad range off learning approaches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Uses well known algorithms and neural networks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 A large set of referenced was presented at the end of the paper, mostly from reliable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Pictures and diagrams to show what they were doing, not only explain.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0D02A-42E7-42F5-9ABA-E9798BBB9CCD}"/>
              </a:ext>
            </a:extLst>
          </p:cNvPr>
          <p:cNvCxnSpPr/>
          <p:nvPr/>
        </p:nvCxnSpPr>
        <p:spPr>
          <a:xfrm>
            <a:off x="7747629" y="1426051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/>
          </p:cNvPr>
          <p:cNvSpPr txBox="1"/>
          <p:nvPr/>
        </p:nvSpPr>
        <p:spPr>
          <a:xfrm>
            <a:off x="177687" y="4135120"/>
            <a:ext cx="47469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cs typeface="Browallia New" panose="020B0604020202020204" pitchFamily="34" charset="-34"/>
              </a:rPr>
              <a:t>Future work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Browallia New" panose="020B0604020202020204" pitchFamily="34" charset="-34"/>
              </a:rPr>
              <a:t>Connecting ‘Peppers’ around the world to share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Browallia New" panose="020B0604020202020204" pitchFamily="34" charset="-34"/>
              </a:rPr>
              <a:t>Can be applied to any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Browallia New" panose="020B0604020202020204" pitchFamily="34" charset="-34"/>
              </a:rPr>
              <a:t>Pepper can be deployed in real world scenarios.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72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223673" y="268566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760EF-114B-44B5-8665-8E3F0C128A3D}"/>
              </a:ext>
            </a:extLst>
          </p:cNvPr>
          <p:cNvSpPr txBox="1"/>
          <p:nvPr/>
        </p:nvSpPr>
        <p:spPr>
          <a:xfrm>
            <a:off x="311124" y="1447285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State of art vision, State of art speech and algorithms to improve communication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Multi-modality considering the limitations 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It is not strictly bound to just Pepper, can be applied to multiple robotic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6B6FB2-5519-46B8-BAFA-AA566612E088}"/>
              </a:ext>
            </a:extLst>
          </p:cNvPr>
          <p:cNvCxnSpPr/>
          <p:nvPr/>
        </p:nvCxnSpPr>
        <p:spPr>
          <a:xfrm>
            <a:off x="768301" y="1426938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36F449-B23E-4F17-88EA-BB2407E7AACD}"/>
              </a:ext>
            </a:extLst>
          </p:cNvPr>
          <p:cNvSpPr/>
          <p:nvPr/>
        </p:nvSpPr>
        <p:spPr>
          <a:xfrm>
            <a:off x="6997745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D2431-BC19-42AA-AB34-CD6A39D3C73A}"/>
              </a:ext>
            </a:extLst>
          </p:cNvPr>
          <p:cNvSpPr txBox="1"/>
          <p:nvPr/>
        </p:nvSpPr>
        <p:spPr>
          <a:xfrm>
            <a:off x="7298042" y="1447285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The system built in this project is very robust that can be applied in multiple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The critical thinking is vital for robotic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Overall project is still in its developing stage, a lot of different features could still be improved and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0D02A-42E7-42F5-9ABA-E9798BBB9CCD}"/>
              </a:ext>
            </a:extLst>
          </p:cNvPr>
          <p:cNvCxnSpPr/>
          <p:nvPr/>
        </p:nvCxnSpPr>
        <p:spPr>
          <a:xfrm>
            <a:off x="7747629" y="1426051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313316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394779" y="0"/>
            <a:ext cx="2743200" cy="13716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AA18-287D-40FB-A298-1C87E8506DBF}"/>
              </a:ext>
            </a:extLst>
          </p:cNvPr>
          <p:cNvSpPr txBox="1"/>
          <p:nvPr/>
        </p:nvSpPr>
        <p:spPr>
          <a:xfrm>
            <a:off x="149337" y="2365835"/>
            <a:ext cx="6945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  <a:cs typeface="Browallia New" panose="020B0604020202020204" pitchFamily="34" charset="-34"/>
            </a:endParaRPr>
          </a:p>
          <a:p>
            <a:endParaRPr lang="en-GB" dirty="0">
              <a:solidFill>
                <a:schemeClr val="bg1"/>
              </a:solidFill>
              <a:cs typeface="Browallia New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Browallia New" panose="020B0604020202020204" pitchFamily="34" charset="-34"/>
            </a:endParaRPr>
          </a:p>
          <a:p>
            <a:endParaRPr lang="en-GB" dirty="0">
              <a:solidFill>
                <a:schemeClr val="bg1"/>
              </a:solidFill>
              <a:cs typeface="Browallia New" panose="020B0604020202020204" pitchFamily="34" charset="-34"/>
            </a:endParaRPr>
          </a:p>
          <a:p>
            <a:endParaRPr lang="en-GB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2EEC4-624D-4B9E-86DC-DAD475FBB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12" y="3282030"/>
            <a:ext cx="4192792" cy="29519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33EB7B-8182-4B3D-A5F5-4A161E557C41}"/>
              </a:ext>
            </a:extLst>
          </p:cNvPr>
          <p:cNvSpPr/>
          <p:nvPr/>
        </p:nvSpPr>
        <p:spPr>
          <a:xfrm>
            <a:off x="0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1AC88-4F0C-4E44-B846-F69AFEAF4CE5}"/>
              </a:ext>
            </a:extLst>
          </p:cNvPr>
          <p:cNvSpPr txBox="1"/>
          <p:nvPr/>
        </p:nvSpPr>
        <p:spPr>
          <a:xfrm>
            <a:off x="485621" y="1472389"/>
            <a:ext cx="45720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cs typeface="Browallia New" panose="020B0604020202020204" pitchFamily="34" charset="-34"/>
              </a:rPr>
              <a:t>Meet Pepper - The social robot specifically designed for social interaction</a:t>
            </a:r>
          </a:p>
          <a:p>
            <a:endParaRPr lang="en-GB" dirty="0">
              <a:solidFill>
                <a:schemeClr val="bg1"/>
              </a:solidFill>
              <a:cs typeface="Browallia New" panose="020B0604020202020204" pitchFamily="34" charset="-34"/>
            </a:endParaRPr>
          </a:p>
          <a:p>
            <a:r>
              <a:rPr lang="en-GB" dirty="0">
                <a:solidFill>
                  <a:schemeClr val="bg1"/>
                </a:solidFill>
                <a:cs typeface="Browallia New" panose="020B0604020202020204" pitchFamily="34" charset="-34"/>
              </a:rPr>
              <a:t>The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Browallia New" panose="020B0604020202020204" pitchFamily="34" charset="-34"/>
              </a:rPr>
              <a:t>Harnessed human senses (speech, vision, gesture, input)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Browallia New" panose="020B0604020202020204" pitchFamily="34" charset="-34"/>
              </a:rPr>
              <a:t>Multi-modal approach to increase robustness</a:t>
            </a:r>
          </a:p>
          <a:p>
            <a:endParaRPr lang="en-GB" dirty="0">
              <a:solidFill>
                <a:schemeClr val="bg1"/>
              </a:solidFill>
              <a:cs typeface="Browallia New" panose="020B0604020202020204" pitchFamily="34" charset="-34"/>
            </a:endParaRPr>
          </a:p>
          <a:p>
            <a:r>
              <a:rPr lang="en-GB" dirty="0">
                <a:solidFill>
                  <a:schemeClr val="bg1"/>
                </a:solidFill>
                <a:cs typeface="Browallia New" panose="020B0604020202020204" pitchFamily="34" charset="-34"/>
              </a:rPr>
              <a:t>“Robotics offers the potential for something more – something interactive, responsive, multisensory, personal.”</a:t>
            </a:r>
          </a:p>
          <a:p>
            <a:endParaRPr lang="en-GB" dirty="0">
              <a:solidFill>
                <a:schemeClr val="bg1"/>
              </a:solidFill>
              <a:cs typeface="Browallia New" panose="020B0604020202020204" pitchFamily="34" charset="-34"/>
            </a:endParaRPr>
          </a:p>
          <a:p>
            <a:r>
              <a:rPr lang="en-GB" dirty="0">
                <a:solidFill>
                  <a:schemeClr val="bg1"/>
                </a:solidFill>
                <a:cs typeface="Browallia New" panose="020B0604020202020204" pitchFamily="34" charset="-34"/>
              </a:rPr>
              <a:t>Developed by </a:t>
            </a:r>
            <a:r>
              <a:rPr lang="en-GB" dirty="0" err="1">
                <a:solidFill>
                  <a:schemeClr val="bg1"/>
                </a:solidFill>
                <a:cs typeface="Browallia New" panose="020B0604020202020204" pitchFamily="34" charset="-34"/>
              </a:rPr>
              <a:t>Aldebran</a:t>
            </a:r>
            <a:r>
              <a:rPr lang="en-GB" dirty="0">
                <a:solidFill>
                  <a:schemeClr val="bg1"/>
                </a:solidFill>
                <a:cs typeface="Browallia New" panose="020B0604020202020204" pitchFamily="34" charset="-34"/>
              </a:rPr>
              <a:t> Robotics based in Japan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8E81A-B7D5-4388-8F05-A339787C6668}"/>
              </a:ext>
            </a:extLst>
          </p:cNvPr>
          <p:cNvSpPr txBox="1"/>
          <p:nvPr/>
        </p:nvSpPr>
        <p:spPr>
          <a:xfrm>
            <a:off x="742643" y="258527"/>
            <a:ext cx="370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63F617-6BF0-4699-BFF5-6777FEFEA657}"/>
              </a:ext>
            </a:extLst>
          </p:cNvPr>
          <p:cNvCxnSpPr/>
          <p:nvPr/>
        </p:nvCxnSpPr>
        <p:spPr>
          <a:xfrm>
            <a:off x="741668" y="105385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0" y="0"/>
            <a:ext cx="12192000" cy="19881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32"/>
              <a:gd name="connsiteX1" fmla="*/ 21600 w 21600"/>
              <a:gd name="connsiteY1" fmla="*/ 0 h 20832"/>
              <a:gd name="connsiteX2" fmla="*/ 21578 w 21600"/>
              <a:gd name="connsiteY2" fmla="*/ 10484 h 20832"/>
              <a:gd name="connsiteX3" fmla="*/ 0 w 21600"/>
              <a:gd name="connsiteY3" fmla="*/ 20172 h 20832"/>
              <a:gd name="connsiteX4" fmla="*/ 0 w 21600"/>
              <a:gd name="connsiteY4" fmla="*/ 0 h 20832"/>
              <a:gd name="connsiteX0" fmla="*/ 0 w 21600"/>
              <a:gd name="connsiteY0" fmla="*/ 0 h 23673"/>
              <a:gd name="connsiteX1" fmla="*/ 21600 w 21600"/>
              <a:gd name="connsiteY1" fmla="*/ 0 h 23673"/>
              <a:gd name="connsiteX2" fmla="*/ 21578 w 21600"/>
              <a:gd name="connsiteY2" fmla="*/ 10484 h 23673"/>
              <a:gd name="connsiteX3" fmla="*/ 0 w 21600"/>
              <a:gd name="connsiteY3" fmla="*/ 20172 h 23673"/>
              <a:gd name="connsiteX4" fmla="*/ 0 w 21600"/>
              <a:gd name="connsiteY4" fmla="*/ 0 h 23673"/>
              <a:gd name="connsiteX0" fmla="*/ 0 w 21600"/>
              <a:gd name="connsiteY0" fmla="*/ 0 h 21847"/>
              <a:gd name="connsiteX1" fmla="*/ 21600 w 21600"/>
              <a:gd name="connsiteY1" fmla="*/ 0 h 21847"/>
              <a:gd name="connsiteX2" fmla="*/ 21578 w 21600"/>
              <a:gd name="connsiteY2" fmla="*/ 10484 h 21847"/>
              <a:gd name="connsiteX3" fmla="*/ 0 w 21600"/>
              <a:gd name="connsiteY3" fmla="*/ 18079 h 21847"/>
              <a:gd name="connsiteX4" fmla="*/ 0 w 21600"/>
              <a:gd name="connsiteY4" fmla="*/ 0 h 21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847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578" y="4710"/>
                  <a:pt x="21578" y="10484"/>
                </a:cubicBezTo>
                <a:cubicBezTo>
                  <a:pt x="10778" y="10484"/>
                  <a:pt x="6210" y="29784"/>
                  <a:pt x="0" y="1807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873581" y="994070"/>
            <a:ext cx="696958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Questions?</a:t>
            </a:r>
            <a:endParaRPr lang="en-US" sz="24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24" y="2632341"/>
            <a:ext cx="4762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313316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85621" y="1472389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Pepper will be faced with processing and analysing visual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State of art human pose and object detectors which can provide a more reliable source of information through a broader range of vision stimuli.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742643" y="258527"/>
            <a:ext cx="370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Vision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5385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313316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85621" y="1472389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Inbuilt ‘</a:t>
            </a:r>
            <a:r>
              <a:rPr lang="en-GB" dirty="0" err="1">
                <a:solidFill>
                  <a:schemeClr val="bg1"/>
                </a:solidFill>
                <a:cs typeface="Estrangelo Edessa" panose="03080600000000000000" pitchFamily="66" charset="0"/>
              </a:rPr>
              <a:t>NAOqi</a:t>
            </a: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’ operating system (by Aldebaran) contains algorithms for human-related vision tasks.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These include: Human detection, tracking, face recognition and gaze detection.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Open-Pose real-time pose detection library was integrated to help with the detection of pixel for body key points for any individual.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310718" y="258527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Vision: Human Recognition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5385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3049CD8-8B83-4685-B3AF-A0B9CAE7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780" y="1472389"/>
            <a:ext cx="4370276" cy="23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313316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85621" y="1472389"/>
            <a:ext cx="45720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Three main ROS nodes that communicate with each other through the ROS operating system; master node , the others located on external servers.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1st external node processing images from Peppers front view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2nd external node examines body points and processes data into useful semantic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These nodes communicate with each other in order to determine how/what the user is communication through his body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310718" y="258527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Vision: Human Recognition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5385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313316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85621" y="1472389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cs typeface="Estrangelo Edessa" panose="03080600000000000000" pitchFamily="66" charset="0"/>
              </a:rPr>
              <a:t>Keypoint</a:t>
            </a: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-based object detection algorithm used along with Neural Networks (You Only Look Once and R-CNN)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‘Object’ to ‘Class’ mapping approach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Median confidence is highest for the matching class labels for both of these approaches.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310718" y="258527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Vision: Object Recognition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5385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85621" y="1152790"/>
            <a:ext cx="45720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Table presents the confidence scores of classifying objects for each class using both YOLO and R-CNN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Object ‘Mug’ which belongs to the COCO dataset (object categories)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Object ‘Marker’ which doesn’t belong to the COCO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It was found that Pepper consistently assigns classes to objects even without the use of a COCO dataset, through proxy classes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310718" y="258527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Vision: Object Recognition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5385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CE6220B-6D2F-417B-884E-61C02DC0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236" y="531272"/>
            <a:ext cx="4912096" cy="1741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8A38D8-4ACC-47B3-934A-1E84EE651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236" y="3562353"/>
            <a:ext cx="4963977" cy="11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85621" y="1081766"/>
            <a:ext cx="45720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Proxy class = A class label that is consistently more triggered by that particular object and not the others.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Toothbrush is a proxy class for the object Marker, Pepper identifies toothbrushes as the only object that looks alike a Marker.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Could it distinguish between the two?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In this case, an algorithm that combines the different classes can be used. </a:t>
            </a:r>
          </a:p>
          <a:p>
            <a:endParaRPr lang="en-GB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Neural networks classify the object ‘Can’ as a combination of classes ‘bottle’ and ‘cup’.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310718" y="258527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Vision: Object Recognition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0946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809D9B-9D7F-43F4-9F3F-F8AB37ADE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66" y="415753"/>
            <a:ext cx="3054890" cy="2503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1030E-61C9-432F-843A-287D0C9E8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767" y="3170473"/>
            <a:ext cx="3054889" cy="25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5852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55040" y="4135120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6FF1C6-9DA7-4072-ABDC-B71D3BE3434E}"/>
              </a:ext>
            </a:extLst>
          </p:cNvPr>
          <p:cNvSpPr/>
          <p:nvPr/>
        </p:nvSpPr>
        <p:spPr>
          <a:xfrm>
            <a:off x="-2" y="0"/>
            <a:ext cx="519425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49D1C-0EEC-4F0C-BA65-014751DB9135}"/>
              </a:ext>
            </a:extLst>
          </p:cNvPr>
          <p:cNvSpPr txBox="1"/>
          <p:nvPr/>
        </p:nvSpPr>
        <p:spPr>
          <a:xfrm>
            <a:off x="499344" y="1182933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Pepper will be able to recognise human speech through its speech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4411F-6285-4E75-BD08-83C5E690ECB5}"/>
              </a:ext>
            </a:extLst>
          </p:cNvPr>
          <p:cNvSpPr txBox="1"/>
          <p:nvPr/>
        </p:nvSpPr>
        <p:spPr>
          <a:xfrm>
            <a:off x="310718" y="258527"/>
            <a:ext cx="474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Browallia New" panose="020B0604020202020204" pitchFamily="34" charset="-34"/>
              </a:rPr>
              <a:t>Speech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F27C4-7D5E-4F3F-ADD5-70DBBF4AC834}"/>
              </a:ext>
            </a:extLst>
          </p:cNvPr>
          <p:cNvCxnSpPr/>
          <p:nvPr/>
        </p:nvCxnSpPr>
        <p:spPr>
          <a:xfrm>
            <a:off x="741668" y="1009463"/>
            <a:ext cx="337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2771B-89D4-490F-93EE-294DBE11440D}"/>
              </a:ext>
            </a:extLst>
          </p:cNvPr>
          <p:cNvSpPr txBox="1"/>
          <p:nvPr/>
        </p:nvSpPr>
        <p:spPr>
          <a:xfrm>
            <a:off x="398169" y="2645608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Inbuilt speech recognition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B55F1-D54E-4C70-8374-8072E7DCF852}"/>
              </a:ext>
            </a:extLst>
          </p:cNvPr>
          <p:cNvSpPr txBox="1"/>
          <p:nvPr/>
        </p:nvSpPr>
        <p:spPr>
          <a:xfrm>
            <a:off x="485621" y="3397253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Pepper comes with an inbuilt speech recognition software. (</a:t>
            </a:r>
            <a:r>
              <a:rPr lang="en-GB" dirty="0" err="1">
                <a:solidFill>
                  <a:schemeClr val="bg1"/>
                </a:solidFill>
                <a:cs typeface="Estrangelo Edessa" panose="03080600000000000000" pitchFamily="66" charset="0"/>
              </a:rPr>
              <a:t>Nauance</a:t>
            </a: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 </a:t>
            </a:r>
            <a:r>
              <a:rPr lang="en-GB" dirty="0" err="1">
                <a:solidFill>
                  <a:schemeClr val="bg1"/>
                </a:solidFill>
                <a:cs typeface="Estrangelo Edessa" panose="03080600000000000000" pitchFamily="66" charset="0"/>
              </a:rPr>
              <a:t>Vocon</a:t>
            </a: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Vocabulary phrases are inputted into Pepper.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Estrangelo Edessa" panose="03080600000000000000" pitchFamily="66" charset="0"/>
              </a:rPr>
              <a:t>We see that the recognition accuracy is lower for a larger grammar sets making it prone to errors.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9597E-B052-45AE-AE96-C9BBB61C2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487" y="2056484"/>
            <a:ext cx="5314892" cy="17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7379</TotalTime>
  <Words>1213</Words>
  <Application>Microsoft Office PowerPoint</Application>
  <PresentationFormat>Widescreen</PresentationFormat>
  <Paragraphs>193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Browallia New</vt:lpstr>
      <vt:lpstr>Calibri</vt:lpstr>
      <vt:lpstr>Calibri Light</vt:lpstr>
      <vt:lpstr>Estrangelo Edessa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pranav parmar</cp:lastModifiedBy>
  <cp:revision>2872</cp:revision>
  <dcterms:created xsi:type="dcterms:W3CDTF">2015-12-31T02:20:12Z</dcterms:created>
  <dcterms:modified xsi:type="dcterms:W3CDTF">2018-12-04T10:51:03Z</dcterms:modified>
</cp:coreProperties>
</file>