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E019805-96BD-4279-8B31-7EFBF45546B5}" type="datetimeFigureOut">
              <a:rPr lang="en-ID" smtClean="0"/>
              <a:t>25/06/2021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98D3456-87A5-4490-82BA-1C9FC5ED24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2149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9805-96BD-4279-8B31-7EFBF45546B5}" type="datetimeFigureOut">
              <a:rPr lang="en-ID" smtClean="0"/>
              <a:t>25/06/2021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3456-87A5-4490-82BA-1C9FC5ED24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42762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9805-96BD-4279-8B31-7EFBF45546B5}" type="datetimeFigureOut">
              <a:rPr lang="en-ID" smtClean="0"/>
              <a:t>25/06/2021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3456-87A5-4490-82BA-1C9FC5ED24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69826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9805-96BD-4279-8B31-7EFBF45546B5}" type="datetimeFigureOut">
              <a:rPr lang="en-ID" smtClean="0"/>
              <a:t>25/06/2021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3456-87A5-4490-82BA-1C9FC5ED24D6}" type="slidenum">
              <a:rPr lang="en-ID" smtClean="0"/>
              <a:t>‹#›</a:t>
            </a:fld>
            <a:endParaRPr lang="en-ID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0723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9805-96BD-4279-8B31-7EFBF45546B5}" type="datetimeFigureOut">
              <a:rPr lang="en-ID" smtClean="0"/>
              <a:t>25/06/2021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3456-87A5-4490-82BA-1C9FC5ED24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8309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9805-96BD-4279-8B31-7EFBF45546B5}" type="datetimeFigureOut">
              <a:rPr lang="en-ID" smtClean="0"/>
              <a:t>25/06/2021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3456-87A5-4490-82BA-1C9FC5ED24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3954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9805-96BD-4279-8B31-7EFBF45546B5}" type="datetimeFigureOut">
              <a:rPr lang="en-ID" smtClean="0"/>
              <a:t>25/06/2021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3456-87A5-4490-82BA-1C9FC5ED24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45182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9805-96BD-4279-8B31-7EFBF45546B5}" type="datetimeFigureOut">
              <a:rPr lang="en-ID" smtClean="0"/>
              <a:t>25/06/2021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3456-87A5-4490-82BA-1C9FC5ED24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3428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9805-96BD-4279-8B31-7EFBF45546B5}" type="datetimeFigureOut">
              <a:rPr lang="en-ID" smtClean="0"/>
              <a:t>25/06/2021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3456-87A5-4490-82BA-1C9FC5ED24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40079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9805-96BD-4279-8B31-7EFBF45546B5}" type="datetimeFigureOut">
              <a:rPr lang="en-ID" smtClean="0"/>
              <a:t>25/06/2021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3456-87A5-4490-82BA-1C9FC5ED24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34867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9805-96BD-4279-8B31-7EFBF45546B5}" type="datetimeFigureOut">
              <a:rPr lang="en-ID" smtClean="0"/>
              <a:t>25/06/2021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3456-87A5-4490-82BA-1C9FC5ED24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9497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9805-96BD-4279-8B31-7EFBF45546B5}" type="datetimeFigureOut">
              <a:rPr lang="en-ID" smtClean="0"/>
              <a:t>25/06/2021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3456-87A5-4490-82BA-1C9FC5ED24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2748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9805-96BD-4279-8B31-7EFBF45546B5}" type="datetimeFigureOut">
              <a:rPr lang="en-ID" smtClean="0"/>
              <a:t>25/06/2021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3456-87A5-4490-82BA-1C9FC5ED24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0654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9805-96BD-4279-8B31-7EFBF45546B5}" type="datetimeFigureOut">
              <a:rPr lang="en-ID" smtClean="0"/>
              <a:t>25/06/2021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3456-87A5-4490-82BA-1C9FC5ED24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46884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9805-96BD-4279-8B31-7EFBF45546B5}" type="datetimeFigureOut">
              <a:rPr lang="en-ID" smtClean="0"/>
              <a:t>25/06/2021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3456-87A5-4490-82BA-1C9FC5ED24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4460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9805-96BD-4279-8B31-7EFBF45546B5}" type="datetimeFigureOut">
              <a:rPr lang="en-ID" smtClean="0"/>
              <a:t>25/06/2021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3456-87A5-4490-82BA-1C9FC5ED24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71637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9805-96BD-4279-8B31-7EFBF45546B5}" type="datetimeFigureOut">
              <a:rPr lang="en-ID" smtClean="0"/>
              <a:t>25/06/2021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D3456-87A5-4490-82BA-1C9FC5ED24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54555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19805-96BD-4279-8B31-7EFBF45546B5}" type="datetimeFigureOut">
              <a:rPr lang="en-ID" smtClean="0"/>
              <a:t>25/06/2021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D3456-87A5-4490-82BA-1C9FC5ED24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39607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E2774-52C0-4E5E-BF32-6210FD083B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b="1" dirty="0"/>
              <a:t>Principal Component Analysis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7E15F-39EC-43D2-ACC7-1B65F80CAA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1660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F365F-7AF0-463B-98C8-B495CB728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59106A-01D2-42EE-A3BD-DDBA3901A8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8400" y="2249485"/>
            <a:ext cx="5572006" cy="67382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DB3407-08CC-4AF8-AF0F-CBE4867CF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opsi</a:t>
            </a:r>
            <a:r>
              <a:rPr lang="en-ID" dirty="0"/>
              <a:t> (scale = TRUE),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menskalakan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standar</a:t>
            </a:r>
            <a:r>
              <a:rPr lang="en-ID" dirty="0"/>
              <a:t> </a:t>
            </a:r>
            <a:r>
              <a:rPr lang="en-ID" dirty="0" err="1"/>
              <a:t>deviasi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. </a:t>
            </a:r>
            <a:r>
              <a:rPr lang="en-ID" dirty="0" err="1"/>
              <a:t>Keluaran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(</a:t>
            </a:r>
            <a:r>
              <a:rPr lang="en-ID" dirty="0" err="1"/>
              <a:t>prcomp</a:t>
            </a:r>
            <a:r>
              <a:rPr lang="en-ID" dirty="0"/>
              <a:t>) </a:t>
            </a:r>
            <a:r>
              <a:rPr lang="en-ID" dirty="0" err="1"/>
              <a:t>berisi</a:t>
            </a:r>
            <a:r>
              <a:rPr lang="en-ID" dirty="0"/>
              <a:t> </a:t>
            </a:r>
            <a:r>
              <a:rPr lang="en-ID" dirty="0" err="1"/>
              <a:t>sejumlah</a:t>
            </a:r>
            <a:r>
              <a:rPr lang="en-ID" dirty="0"/>
              <a:t> </a:t>
            </a:r>
            <a:r>
              <a:rPr lang="en-ID" dirty="0" err="1"/>
              <a:t>besaran</a:t>
            </a:r>
            <a:r>
              <a:rPr lang="en-ID" dirty="0"/>
              <a:t> yang </a:t>
            </a:r>
            <a:r>
              <a:rPr lang="en-ID" dirty="0" err="1"/>
              <a:t>berguna</a:t>
            </a:r>
            <a:r>
              <a:rPr lang="en-ID" dirty="0"/>
              <a:t>.</a:t>
            </a:r>
          </a:p>
          <a:p>
            <a:r>
              <a:rPr lang="en-ID" dirty="0" err="1"/>
              <a:t>Komponen</a:t>
            </a:r>
            <a:r>
              <a:rPr lang="en-ID" dirty="0"/>
              <a:t> </a:t>
            </a:r>
            <a:r>
              <a:rPr lang="en-ID" i="1" dirty="0" err="1"/>
              <a:t>pusat</a:t>
            </a:r>
            <a:r>
              <a:rPr lang="en-ID" dirty="0"/>
              <a:t> dan </a:t>
            </a:r>
            <a:r>
              <a:rPr lang="en-ID" i="1" dirty="0" err="1"/>
              <a:t>skala</a:t>
            </a:r>
            <a:r>
              <a:rPr lang="en-ID" dirty="0"/>
              <a:t> 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rata-rata dan </a:t>
            </a:r>
            <a:r>
              <a:rPr lang="en-ID" dirty="0" err="1"/>
              <a:t>standar</a:t>
            </a:r>
            <a:r>
              <a:rPr lang="en-ID" dirty="0"/>
              <a:t> </a:t>
            </a:r>
            <a:r>
              <a:rPr lang="en-ID" dirty="0" err="1"/>
              <a:t>deviasi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penskalaan</a:t>
            </a:r>
            <a:r>
              <a:rPr lang="en-ID" dirty="0"/>
              <a:t> </a:t>
            </a:r>
            <a:r>
              <a:rPr lang="en-ID" dirty="0" err="1"/>
              <a:t>sebelum</a:t>
            </a:r>
            <a:r>
              <a:rPr lang="en-ID" dirty="0"/>
              <a:t> </a:t>
            </a:r>
            <a:r>
              <a:rPr lang="en-ID" dirty="0" err="1"/>
              <a:t>menerapkan</a:t>
            </a:r>
            <a:r>
              <a:rPr lang="en-ID" dirty="0"/>
              <a:t> PCA.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C9D16C-29DD-4B26-8671-60221D9D3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300" y="3480920"/>
            <a:ext cx="3902205" cy="107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13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1E2BC-7F1A-4269-B994-767A30602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488F67-0DA3-4C01-BD8E-443279380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8681" y="1535975"/>
            <a:ext cx="4974362" cy="110541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5F6C8-B72C-4188-A0C9-C6144FA0C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D" dirty="0" err="1"/>
              <a:t>rotasi</a:t>
            </a:r>
            <a:r>
              <a:rPr lang="en-ID" dirty="0"/>
              <a:t> </a:t>
            </a:r>
            <a:r>
              <a:rPr lang="en-ID" dirty="0" err="1"/>
              <a:t>matriks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beban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;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kolom</a:t>
            </a:r>
            <a:r>
              <a:rPr lang="en-ID" dirty="0"/>
              <a:t> (</a:t>
            </a:r>
            <a:r>
              <a:rPr lang="en-ID" dirty="0" err="1"/>
              <a:t>pca_result$rotation</a:t>
            </a:r>
            <a:r>
              <a:rPr lang="en-ID" dirty="0"/>
              <a:t>) </a:t>
            </a:r>
            <a:r>
              <a:rPr lang="en-ID" dirty="0" err="1"/>
              <a:t>berisi</a:t>
            </a:r>
            <a:r>
              <a:rPr lang="en-ID" dirty="0"/>
              <a:t> </a:t>
            </a:r>
            <a:r>
              <a:rPr lang="en-ID" dirty="0" err="1"/>
              <a:t>vektor</a:t>
            </a:r>
            <a:r>
              <a:rPr lang="en-ID" dirty="0"/>
              <a:t> </a:t>
            </a:r>
            <a:r>
              <a:rPr lang="en-ID" dirty="0" err="1"/>
              <a:t>pemuatan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 yang </a:t>
            </a:r>
            <a:r>
              <a:rPr lang="en-ID" dirty="0" err="1"/>
              <a:t>sesuai</a:t>
            </a:r>
            <a:r>
              <a:rPr lang="en-ID" dirty="0"/>
              <a:t>.</a:t>
            </a:r>
          </a:p>
          <a:p>
            <a:r>
              <a:rPr lang="en-ID" dirty="0" err="1"/>
              <a:t>Ingat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default, </a:t>
            </a:r>
            <a:r>
              <a:rPr lang="en-ID" dirty="0" err="1"/>
              <a:t>vektor</a:t>
            </a:r>
            <a:r>
              <a:rPr lang="en-ID" dirty="0"/>
              <a:t> eigen di R </a:t>
            </a:r>
            <a:r>
              <a:rPr lang="en-ID" dirty="0" err="1"/>
              <a:t>menunjuk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arah</a:t>
            </a:r>
            <a:r>
              <a:rPr lang="en-ID" dirty="0"/>
              <a:t> </a:t>
            </a:r>
            <a:r>
              <a:rPr lang="en-ID" dirty="0" err="1"/>
              <a:t>negatif</a:t>
            </a:r>
            <a:r>
              <a:rPr lang="en-ID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C52306-057C-4386-AC15-7C468D0E0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680" y="3197437"/>
            <a:ext cx="4974361" cy="119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019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06C0B-E11A-4DED-B3A3-A167FDAE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0750D2-99E9-460C-8CF0-03F93C53E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0569" y="2520156"/>
            <a:ext cx="4993205" cy="146981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34679-87FB-4526-A879-4A4C04226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D" dirty="0" err="1"/>
              <a:t>Sekarang</a:t>
            </a:r>
            <a:r>
              <a:rPr lang="en-ID" dirty="0"/>
              <a:t> PC1 dan PC2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cocok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apa</a:t>
            </a:r>
            <a:r>
              <a:rPr lang="en-ID" dirty="0"/>
              <a:t> yang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hitung</a:t>
            </a:r>
            <a:r>
              <a:rPr lang="en-ID" dirty="0"/>
              <a:t> </a:t>
            </a:r>
            <a:r>
              <a:rPr lang="en-ID" dirty="0" err="1"/>
              <a:t>sebelumnya</a:t>
            </a:r>
            <a:r>
              <a:rPr lang="en-ID" dirty="0"/>
              <a:t>. </a:t>
            </a:r>
            <a:r>
              <a:rPr lang="en-ID" dirty="0" err="1"/>
              <a:t>kita</a:t>
            </a:r>
            <a:r>
              <a:rPr lang="en-ID" dirty="0"/>
              <a:t> juga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memperoleh</a:t>
            </a:r>
            <a:r>
              <a:rPr lang="en-ID" dirty="0"/>
              <a:t> </a:t>
            </a:r>
            <a:r>
              <a:rPr lang="en-ID" dirty="0" err="1"/>
              <a:t>skor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disimpan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item daftar x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. </a:t>
            </a:r>
            <a:r>
              <a:rPr lang="en-ID" dirty="0" err="1"/>
              <a:t>Namun</a:t>
            </a:r>
            <a:r>
              <a:rPr lang="en-ID" dirty="0"/>
              <a:t>, </a:t>
            </a:r>
            <a:r>
              <a:rPr lang="en-ID" dirty="0" err="1"/>
              <a:t>kita</a:t>
            </a:r>
            <a:r>
              <a:rPr lang="en-ID" dirty="0"/>
              <a:t> juga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sedikit</a:t>
            </a:r>
            <a:r>
              <a:rPr lang="en-ID" dirty="0"/>
              <a:t> </a:t>
            </a:r>
            <a:r>
              <a:rPr lang="en-ID" dirty="0" err="1"/>
              <a:t>penyesuaian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pada </a:t>
            </a:r>
            <a:r>
              <a:rPr lang="en-ID" dirty="0" err="1"/>
              <a:t>skor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mengarahkannya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arah</a:t>
            </a:r>
            <a:r>
              <a:rPr lang="en-ID" dirty="0"/>
              <a:t> yang </a:t>
            </a:r>
            <a:r>
              <a:rPr lang="en-ID" dirty="0" err="1"/>
              <a:t>positif</a:t>
            </a:r>
            <a:r>
              <a:rPr lang="en-ID" dirty="0"/>
              <a:t>.</a:t>
            </a:r>
          </a:p>
          <a:p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62925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DF91C-1C55-4C6A-8747-E201AB879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B03B60-00A4-4B77-8A76-27FD39858C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0389" y="1124743"/>
            <a:ext cx="4353815" cy="47877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01696-7763-4CC0-A4C4-D54C731DF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D" dirty="0" err="1"/>
              <a:t>Sekarang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memplot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 </a:t>
            </a:r>
            <a:r>
              <a:rPr lang="en-ID" dirty="0" err="1"/>
              <a:t>pertama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(biplot). </a:t>
            </a:r>
            <a:r>
              <a:rPr lang="en-ID" dirty="0" err="1"/>
              <a:t>Alternatifnya</a:t>
            </a:r>
            <a:r>
              <a:rPr lang="en-ID" dirty="0"/>
              <a:t>,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memplot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 3 vs. 4,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menyertakan</a:t>
            </a:r>
            <a:r>
              <a:rPr lang="en-ID" dirty="0"/>
              <a:t> di (choices = 3:4) </a:t>
            </a:r>
            <a:r>
              <a:rPr lang="en-ID" dirty="0" err="1"/>
              <a:t>dalamnya</a:t>
            </a:r>
            <a:r>
              <a:rPr lang="en-ID" dirty="0"/>
              <a:t> (biplot) (</a:t>
            </a:r>
            <a:r>
              <a:rPr lang="en-ID" dirty="0" err="1"/>
              <a:t>defaultnya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choices = 1:2). </a:t>
            </a:r>
            <a:r>
              <a:rPr lang="en-ID" dirty="0" err="1"/>
              <a:t>Outputnya</a:t>
            </a:r>
            <a:r>
              <a:rPr lang="en-ID" dirty="0"/>
              <a:t> </a:t>
            </a:r>
            <a:r>
              <a:rPr lang="en-ID" dirty="0" err="1"/>
              <a:t>sangat</a:t>
            </a:r>
            <a:r>
              <a:rPr lang="en-ID" dirty="0"/>
              <a:t> </a:t>
            </a:r>
            <a:r>
              <a:rPr lang="en-ID" dirty="0" err="1"/>
              <a:t>mirip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apa</a:t>
            </a:r>
            <a:r>
              <a:rPr lang="en-ID" dirty="0"/>
              <a:t> yang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hasilkan</a:t>
            </a:r>
            <a:r>
              <a:rPr lang="en-ID" dirty="0"/>
              <a:t> </a:t>
            </a:r>
            <a:r>
              <a:rPr lang="en-ID" dirty="0" err="1"/>
              <a:t>sebelumnya</a:t>
            </a:r>
            <a:r>
              <a:rPr lang="en-ID" dirty="0"/>
              <a:t>; </a:t>
            </a:r>
            <a:r>
              <a:rPr lang="en-ID" dirty="0" err="1"/>
              <a:t>namun</a:t>
            </a:r>
            <a:r>
              <a:rPr lang="en-ID" dirty="0"/>
              <a:t>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melihat</a:t>
            </a:r>
            <a:r>
              <a:rPr lang="en-ID" dirty="0"/>
              <a:t> </a:t>
            </a:r>
            <a:r>
              <a:rPr lang="en-ID" dirty="0" err="1"/>
              <a:t>kesalahan</a:t>
            </a:r>
            <a:r>
              <a:rPr lang="en-ID" dirty="0"/>
              <a:t> </a:t>
            </a:r>
            <a:r>
              <a:rPr lang="en-ID" dirty="0" err="1"/>
              <a:t>berlabel</a:t>
            </a:r>
            <a:r>
              <a:rPr lang="en-ID" dirty="0"/>
              <a:t> yang </a:t>
            </a: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pengaruh</a:t>
            </a:r>
            <a:r>
              <a:rPr lang="en-ID" dirty="0"/>
              <a:t> </a:t>
            </a:r>
            <a:r>
              <a:rPr lang="en-ID" dirty="0" err="1"/>
              <a:t>arah</a:t>
            </a:r>
            <a:r>
              <a:rPr lang="en-ID" dirty="0"/>
              <a:t> yang </a:t>
            </a:r>
            <a:r>
              <a:rPr lang="en-ID" dirty="0" err="1"/>
              <a:t>dimiliki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pada </a:t>
            </a:r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. (scale = 0) </a:t>
            </a:r>
            <a:r>
              <a:rPr lang="en-ID" dirty="0" err="1"/>
              <a:t>argumen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(biplot)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anak</a:t>
            </a:r>
            <a:r>
              <a:rPr lang="en-ID" dirty="0"/>
              <a:t> </a:t>
            </a:r>
            <a:r>
              <a:rPr lang="en-ID" dirty="0" err="1"/>
              <a:t>panah</a:t>
            </a:r>
            <a:r>
              <a:rPr lang="en-ID" dirty="0"/>
              <a:t> yang </a:t>
            </a:r>
            <a:r>
              <a:rPr lang="en-ID" dirty="0" err="1"/>
              <a:t>diperkecil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mewakili</a:t>
            </a:r>
            <a:r>
              <a:rPr lang="en-ID" dirty="0"/>
              <a:t> </a:t>
            </a:r>
            <a:r>
              <a:rPr lang="en-ID" dirty="0" err="1"/>
              <a:t>beban</a:t>
            </a:r>
            <a:r>
              <a:rPr lang="en-ID" dirty="0"/>
              <a:t>; </a:t>
            </a:r>
            <a:r>
              <a:rPr lang="en-ID" dirty="0" err="1"/>
              <a:t>nilai-nilai</a:t>
            </a:r>
            <a:r>
              <a:rPr lang="en-ID" dirty="0"/>
              <a:t> lain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skala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biplot yang </a:t>
            </a:r>
            <a:r>
              <a:rPr lang="en-ID" dirty="0" err="1"/>
              <a:t>sedikit</a:t>
            </a:r>
            <a:r>
              <a:rPr lang="en-ID" dirty="0"/>
              <a:t> </a:t>
            </a:r>
            <a:r>
              <a:rPr lang="en-ID" dirty="0" err="1"/>
              <a:t>berbeda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interpretasi</a:t>
            </a:r>
            <a:r>
              <a:rPr lang="en-ID" dirty="0"/>
              <a:t> yang </a:t>
            </a:r>
            <a:r>
              <a:rPr lang="en-ID" dirty="0" err="1"/>
              <a:t>berbeda</a:t>
            </a:r>
            <a:r>
              <a:rPr lang="en-ID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12D5B1-D21A-44E7-B296-F8740E9A4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214" y="2142423"/>
            <a:ext cx="3754303" cy="349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92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80919-99BE-403C-B7E8-5565E5244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E3B362-F85A-472B-9375-AFD990BAA0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2301"/>
          <a:stretch/>
        </p:blipFill>
        <p:spPr>
          <a:xfrm>
            <a:off x="5829264" y="2395259"/>
            <a:ext cx="5818109" cy="50012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D0D10-49C4-45C5-BEFE-126CFC8C3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D" dirty="0"/>
              <a:t>The </a:t>
            </a:r>
            <a:r>
              <a:rPr lang="en-ID" dirty="0" err="1"/>
              <a:t>prcompFungsi</a:t>
            </a:r>
            <a:r>
              <a:rPr lang="en-ID" dirty="0"/>
              <a:t> juga output </a:t>
            </a:r>
            <a:r>
              <a:rPr lang="en-ID" dirty="0" err="1"/>
              <a:t>standar</a:t>
            </a:r>
            <a:r>
              <a:rPr lang="en-ID" dirty="0"/>
              <a:t> </a:t>
            </a:r>
            <a:r>
              <a:rPr lang="en-ID" dirty="0" err="1"/>
              <a:t>deviasi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masing-masing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.</a:t>
            </a:r>
          </a:p>
          <a:p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05640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D0FBC-866F-4A45-A325-4F6AAFB41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B3FDE0-C18B-4FE1-A6CD-065CD4C80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9656" y="2249485"/>
            <a:ext cx="5521798" cy="52660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D0CF1C-0C36-46C4-ADA2-B32C3F805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D" dirty="0" err="1"/>
              <a:t>Varians</a:t>
            </a:r>
            <a:r>
              <a:rPr lang="en-ID" dirty="0"/>
              <a:t> yang </a:t>
            </a:r>
            <a:r>
              <a:rPr lang="en-ID" dirty="0" err="1"/>
              <a:t>dijelaskan</a:t>
            </a:r>
            <a:r>
              <a:rPr lang="en-ID" dirty="0"/>
              <a:t> oleh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 </a:t>
            </a:r>
            <a:r>
              <a:rPr lang="en-ID" dirty="0" err="1"/>
              <a:t>diperoleh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mengkuadratkan</a:t>
            </a:r>
            <a:r>
              <a:rPr lang="en-ID" dirty="0"/>
              <a:t> </a:t>
            </a:r>
            <a:r>
              <a:rPr lang="en-ID" dirty="0" err="1"/>
              <a:t>nilai-nilai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:</a:t>
            </a:r>
          </a:p>
          <a:p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52996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FF052-36B4-47F2-A8F5-A4724AC61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39D4D4-682C-48DF-8FFC-ECE1165CB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5065" y="2249485"/>
            <a:ext cx="3466099" cy="745049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56303-A233-4F72-A63C-DFFC316DD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menghitung</a:t>
            </a:r>
            <a:r>
              <a:rPr lang="en-ID" dirty="0"/>
              <a:t> </a:t>
            </a:r>
            <a:r>
              <a:rPr lang="en-ID" dirty="0" err="1"/>
              <a:t>proporsi</a:t>
            </a:r>
            <a:r>
              <a:rPr lang="en-ID" dirty="0"/>
              <a:t> </a:t>
            </a:r>
            <a:r>
              <a:rPr lang="en-ID" dirty="0" err="1"/>
              <a:t>varians</a:t>
            </a:r>
            <a:r>
              <a:rPr lang="en-ID" dirty="0"/>
              <a:t> yang </a:t>
            </a:r>
            <a:r>
              <a:rPr lang="en-ID" dirty="0" err="1"/>
              <a:t>dijelaskan</a:t>
            </a:r>
            <a:r>
              <a:rPr lang="en-ID" dirty="0"/>
              <a:t> oleh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cukup</a:t>
            </a:r>
            <a:r>
              <a:rPr lang="en-ID" dirty="0"/>
              <a:t> </a:t>
            </a:r>
            <a:r>
              <a:rPr lang="en-ID" dirty="0" err="1"/>
              <a:t>membagi</a:t>
            </a:r>
            <a:r>
              <a:rPr lang="en-ID" dirty="0"/>
              <a:t> </a:t>
            </a:r>
            <a:r>
              <a:rPr lang="en-ID" dirty="0" err="1"/>
              <a:t>varians</a:t>
            </a:r>
            <a:r>
              <a:rPr lang="en-ID" dirty="0"/>
              <a:t> yang </a:t>
            </a:r>
            <a:r>
              <a:rPr lang="en-ID" dirty="0" err="1"/>
              <a:t>dijelaskan</a:t>
            </a:r>
            <a:r>
              <a:rPr lang="en-ID" dirty="0"/>
              <a:t> oleh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total </a:t>
            </a:r>
            <a:r>
              <a:rPr lang="en-ID" dirty="0" err="1"/>
              <a:t>varians</a:t>
            </a:r>
            <a:r>
              <a:rPr lang="en-ID" dirty="0"/>
              <a:t> yang </a:t>
            </a:r>
            <a:r>
              <a:rPr lang="en-ID" dirty="0" err="1"/>
              <a:t>dijelaskan</a:t>
            </a:r>
            <a:r>
              <a:rPr lang="en-ID" dirty="0"/>
              <a:t> oleh </a:t>
            </a:r>
            <a:r>
              <a:rPr lang="en-ID" dirty="0" err="1"/>
              <a:t>keempat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682160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B655A-247B-40D1-9696-74C5F8ABD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39A03D-2D1F-429F-BA0F-34CDD235FE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6200" y="1799256"/>
            <a:ext cx="5891213" cy="278482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1112E-8051-44E6-A926-75CF27C15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kumpulan</a:t>
            </a:r>
            <a:r>
              <a:rPr lang="en-ID" dirty="0"/>
              <a:t> yang </a:t>
            </a:r>
            <a:r>
              <a:rPr lang="en-ID" dirty="0" err="1"/>
              <a:t>berisi</a:t>
            </a:r>
            <a:r>
              <a:rPr lang="en-ID" dirty="0"/>
              <a:t> </a:t>
            </a:r>
            <a:r>
              <a:rPr lang="en-ID" dirty="0" err="1"/>
              <a:t>empat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yang </a:t>
            </a:r>
            <a:r>
              <a:rPr lang="en-ID" dirty="0" err="1"/>
              <a:t>mewakili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penangkapan</a:t>
            </a:r>
            <a:r>
              <a:rPr lang="en-ID" dirty="0"/>
              <a:t> per 100.000 </a:t>
            </a:r>
            <a:r>
              <a:rPr lang="en-ID" dirty="0" err="1"/>
              <a:t>penduduk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(Assault , Murder , dan Rape) di </a:t>
            </a:r>
            <a:r>
              <a:rPr lang="en-ID" dirty="0" err="1"/>
              <a:t>masing-masing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lima </a:t>
            </a:r>
            <a:r>
              <a:rPr lang="en-ID" dirty="0" err="1"/>
              <a:t>puluh</a:t>
            </a:r>
            <a:r>
              <a:rPr lang="en-ID" dirty="0"/>
              <a:t> negara </a:t>
            </a:r>
            <a:r>
              <a:rPr lang="en-ID" dirty="0" err="1"/>
              <a:t>bagian</a:t>
            </a:r>
            <a:r>
              <a:rPr lang="en-ID" dirty="0"/>
              <a:t> AS pada </a:t>
            </a:r>
            <a:r>
              <a:rPr lang="en-ID" dirty="0" err="1"/>
              <a:t>tahun</a:t>
            </a:r>
            <a:r>
              <a:rPr lang="en-ID" dirty="0"/>
              <a:t> 1973. Kumpulan data juga </a:t>
            </a:r>
            <a:r>
              <a:rPr lang="en-ID" dirty="0" err="1"/>
              <a:t>berisi</a:t>
            </a:r>
            <a:r>
              <a:rPr lang="en-ID" dirty="0"/>
              <a:t> </a:t>
            </a:r>
            <a:r>
              <a:rPr lang="en-ID" dirty="0" err="1"/>
              <a:t>persentase</a:t>
            </a:r>
            <a:r>
              <a:rPr lang="en-ID" dirty="0"/>
              <a:t> </a:t>
            </a:r>
            <a:r>
              <a:rPr lang="en-ID" dirty="0" err="1"/>
              <a:t>penduduk</a:t>
            </a:r>
            <a:r>
              <a:rPr lang="en-ID" dirty="0"/>
              <a:t> yang </a:t>
            </a:r>
            <a:r>
              <a:rPr lang="en-ID" dirty="0" err="1"/>
              <a:t>tinggal</a:t>
            </a:r>
            <a:r>
              <a:rPr lang="en-ID" dirty="0"/>
              <a:t> di </a:t>
            </a:r>
            <a:r>
              <a:rPr lang="en-ID" dirty="0" err="1"/>
              <a:t>perkotaan</a:t>
            </a:r>
            <a:r>
              <a:rPr lang="en-ID" dirty="0"/>
              <a:t>, (</a:t>
            </a:r>
            <a:r>
              <a:rPr lang="en-ID" dirty="0" err="1"/>
              <a:t>UrbanPop</a:t>
            </a:r>
            <a:r>
              <a:rPr lang="en-ID" dirty="0"/>
              <a:t>) . </a:t>
            </a:r>
            <a:r>
              <a:rPr lang="en-ID" dirty="0" err="1"/>
              <a:t>Selain</a:t>
            </a:r>
            <a:r>
              <a:rPr lang="en-ID" dirty="0"/>
              <a:t> </a:t>
            </a:r>
            <a:r>
              <a:rPr lang="en-ID" dirty="0" err="1"/>
              <a:t>memuat</a:t>
            </a:r>
            <a:r>
              <a:rPr lang="en-ID" dirty="0"/>
              <a:t> set, </a:t>
            </a:r>
            <a:r>
              <a:rPr lang="en-ID" dirty="0" err="1"/>
              <a:t>kita</a:t>
            </a:r>
            <a:r>
              <a:rPr lang="en-ID" dirty="0"/>
              <a:t> juga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paket</a:t>
            </a:r>
            <a:r>
              <a:rPr lang="en-ID" dirty="0"/>
              <a:t> yang </a:t>
            </a:r>
            <a:r>
              <a:rPr lang="en-ID" dirty="0" err="1"/>
              <a:t>menyediakan</a:t>
            </a:r>
            <a:r>
              <a:rPr lang="en-ID" dirty="0"/>
              <a:t> </a:t>
            </a:r>
            <a:r>
              <a:rPr lang="en-ID" dirty="0" err="1"/>
              <a:t>fungsionalitas</a:t>
            </a:r>
            <a:r>
              <a:rPr lang="en-ID" dirty="0"/>
              <a:t> </a:t>
            </a:r>
            <a:r>
              <a:rPr lang="en-ID" dirty="0" err="1"/>
              <a:t>tambahan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tampilan</a:t>
            </a:r>
            <a:r>
              <a:rPr lang="en-ID" dirty="0"/>
              <a:t> </a:t>
            </a:r>
            <a:r>
              <a:rPr lang="en-ID" dirty="0" err="1"/>
              <a:t>grafis</a:t>
            </a:r>
            <a:r>
              <a:rPr lang="en-ID" dirty="0"/>
              <a:t> dan </a:t>
            </a:r>
            <a:r>
              <a:rPr lang="en-ID" dirty="0" err="1"/>
              <a:t>manipulasi</a:t>
            </a:r>
            <a:r>
              <a:rPr lang="en-ID" dirty="0"/>
              <a:t> data. Kita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(Head)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memeriksa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baris</a:t>
            </a:r>
            <a:r>
              <a:rPr lang="en-ID" dirty="0"/>
              <a:t> </a:t>
            </a:r>
            <a:r>
              <a:rPr lang="en-ID" dirty="0" err="1"/>
              <a:t>pertama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kumpulan</a:t>
            </a:r>
            <a:r>
              <a:rPr lang="en-ID" dirty="0"/>
              <a:t> data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unggahan</a:t>
            </a:r>
            <a:r>
              <a:rPr lang="en-ID" dirty="0"/>
              <a:t> yang </a:t>
            </a:r>
            <a:r>
              <a:rPr lang="en-ID" dirty="0" err="1"/>
              <a:t>tepat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8857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8D86-D237-46B0-915D-16019852E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9A33ED-336D-461D-AEB9-47496928A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1698" y="1061364"/>
            <a:ext cx="5113597" cy="73635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2274D-B2FD-45E8-9D52-D12576F79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D" i="1" dirty="0"/>
              <a:t>“Assault”</a:t>
            </a:r>
            <a:r>
              <a:rPr lang="en-ID" dirty="0"/>
              <a:t> data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tentu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bervariasi</a:t>
            </a:r>
            <a:r>
              <a:rPr lang="en-ID" dirty="0"/>
              <a:t>,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pada </a:t>
            </a:r>
            <a:r>
              <a:rPr lang="en-ID" dirty="0" err="1"/>
              <a:t>skala</a:t>
            </a:r>
            <a:r>
              <a:rPr lang="en-ID" dirty="0"/>
              <a:t> </a:t>
            </a:r>
            <a:r>
              <a:rPr lang="en-ID" dirty="0" err="1"/>
              <a:t>relatif</a:t>
            </a:r>
            <a:r>
              <a:rPr lang="en-ID" dirty="0"/>
              <a:t> </a:t>
            </a:r>
            <a:r>
              <a:rPr lang="en-ID" dirty="0" err="1"/>
              <a:t>berbeda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 ”</a:t>
            </a:r>
            <a:r>
              <a:rPr lang="en-ID" i="1" dirty="0"/>
              <a:t>Murder”</a:t>
            </a:r>
            <a:r>
              <a:rPr lang="en-ID" dirty="0"/>
              <a:t> . </a:t>
            </a:r>
            <a:r>
              <a:rPr lang="en-ID" dirty="0" err="1"/>
              <a:t>Standarisasi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memperbaiki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94C22E-0BF5-47DD-ACFC-783466806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821" y="2964759"/>
            <a:ext cx="39433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863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16C4C-D3BA-4CA8-9FC8-FE99D23F6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D6F03B-87E5-4CCC-9460-CB19B6479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8206" y="1429543"/>
            <a:ext cx="5057775" cy="105727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56E780-A5C7-4367-B091-42A129BCA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menghitung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mulai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“</a:t>
            </a:r>
            <a:r>
              <a:rPr lang="en-ID" dirty="0" err="1"/>
              <a:t>cov</a:t>
            </a:r>
            <a:r>
              <a:rPr lang="en-ID" dirty="0"/>
              <a:t>()”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menghitung</a:t>
            </a:r>
            <a:r>
              <a:rPr lang="en-ID" dirty="0"/>
              <a:t> </a:t>
            </a:r>
            <a:r>
              <a:rPr lang="en-ID" dirty="0" err="1"/>
              <a:t>matriks</a:t>
            </a:r>
            <a:r>
              <a:rPr lang="en-ID" dirty="0"/>
              <a:t> </a:t>
            </a:r>
            <a:r>
              <a:rPr lang="en-ID" dirty="0" err="1"/>
              <a:t>kovarians</a:t>
            </a:r>
            <a:r>
              <a:rPr lang="en-ID" dirty="0"/>
              <a:t>, </a:t>
            </a:r>
            <a:r>
              <a:rPr lang="en-ID" dirty="0" err="1"/>
              <a:t>diikuti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eigenperintah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menghitung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eigen </a:t>
            </a:r>
            <a:r>
              <a:rPr lang="en-ID" dirty="0" err="1"/>
              <a:t>matriks</a:t>
            </a:r>
            <a:r>
              <a:rPr lang="en-ID" dirty="0"/>
              <a:t>. </a:t>
            </a:r>
            <a:r>
              <a:rPr lang="en-ID" dirty="0" err="1"/>
              <a:t>eigenmenghasilkan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yang </a:t>
            </a:r>
            <a:r>
              <a:rPr lang="en-ID" dirty="0" err="1"/>
              <a:t>berisi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eigen </a:t>
            </a:r>
            <a:r>
              <a:rPr lang="en-ID" dirty="0" err="1"/>
              <a:t>terurut</a:t>
            </a:r>
            <a:r>
              <a:rPr lang="en-ID" dirty="0"/>
              <a:t> ( $values) dan </a:t>
            </a:r>
            <a:r>
              <a:rPr lang="en-ID" dirty="0" err="1"/>
              <a:t>matriks</a:t>
            </a:r>
            <a:r>
              <a:rPr lang="en-ID" dirty="0"/>
              <a:t> </a:t>
            </a:r>
            <a:r>
              <a:rPr lang="en-ID" dirty="0" err="1"/>
              <a:t>vektor</a:t>
            </a:r>
            <a:r>
              <a:rPr lang="en-ID" dirty="0"/>
              <a:t> eigen yang </a:t>
            </a:r>
            <a:r>
              <a:rPr lang="en-ID" dirty="0" err="1"/>
              <a:t>sesuai</a:t>
            </a:r>
            <a:r>
              <a:rPr lang="en-ID" dirty="0"/>
              <a:t> ( $vectors).</a:t>
            </a:r>
          </a:p>
          <a:p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sv-SE" dirty="0"/>
              <a:t>kita akan mengambil dua set pertama dari pemuatan dan menyimpannya dalam matriks (phi).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92DDA4-DFD4-4CE7-8616-8E90411F7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130" y="3072398"/>
            <a:ext cx="32099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031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7855E-9A05-42C6-BD31-43620913E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A1A6DC-CDD8-4DB8-AD45-8D21B4B9EE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0069" y="2539206"/>
            <a:ext cx="4943475" cy="130492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898C94-7A20-4EF5-9443-D10BF855F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vektor</a:t>
            </a:r>
            <a:r>
              <a:rPr lang="en-ID" dirty="0"/>
              <a:t> </a:t>
            </a:r>
            <a:r>
              <a:rPr lang="en-ID" dirty="0" err="1"/>
              <a:t>penunjuk</a:t>
            </a:r>
            <a:r>
              <a:rPr lang="en-ID" dirty="0"/>
              <a:t> </a:t>
            </a:r>
            <a:r>
              <a:rPr lang="en-ID" dirty="0" err="1"/>
              <a:t>positif</a:t>
            </a:r>
            <a:r>
              <a:rPr lang="en-ID" dirty="0"/>
              <a:t>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mengalikan</a:t>
            </a:r>
            <a:r>
              <a:rPr lang="en-ID" dirty="0"/>
              <a:t> </a:t>
            </a:r>
            <a:r>
              <a:rPr lang="en-ID" dirty="0" err="1"/>
              <a:t>beban</a:t>
            </a:r>
            <a:r>
              <a:rPr lang="en-ID" dirty="0"/>
              <a:t> default </a:t>
            </a:r>
            <a:r>
              <a:rPr lang="en-ID" dirty="0" err="1"/>
              <a:t>dengan</a:t>
            </a:r>
            <a:r>
              <a:rPr lang="en-ID" dirty="0"/>
              <a:t> -1.</a:t>
            </a:r>
          </a:p>
        </p:txBody>
      </p:sp>
    </p:spTree>
    <p:extLst>
      <p:ext uri="{BB962C8B-B14F-4D97-AF65-F5344CB8AC3E}">
        <p14:creationId xmlns:p14="http://schemas.microsoft.com/office/powerpoint/2010/main" val="837589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A2E39-E04C-4DC9-8CE9-35F26EC82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0EE1BB-7759-4F45-87F1-71B0300895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5195" y="1828800"/>
            <a:ext cx="4610100" cy="16002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66CC1-FEA8-4A6F-998A-264016CF3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memproyeksikan</a:t>
            </a:r>
            <a:r>
              <a:rPr lang="en-ID" dirty="0"/>
              <a:t> </a:t>
            </a:r>
            <a:r>
              <a:rPr lang="en-ID" i="1" dirty="0"/>
              <a:t>n</a:t>
            </a:r>
            <a:r>
              <a:rPr lang="en-ID" dirty="0"/>
              <a:t> </a:t>
            </a:r>
            <a:r>
              <a:rPr lang="en-ID" dirty="0" err="1"/>
              <a:t>titik</a:t>
            </a:r>
            <a:r>
              <a:rPr lang="en-ID" dirty="0"/>
              <a:t> data</a:t>
            </a:r>
            <a:r>
              <a:rPr lang="en-ID" dirty="0">
                <a:solidFill>
                  <a:srgbClr val="515151"/>
                </a:solidFill>
                <a:latin typeface="MJXc-TeX-math-I"/>
              </a:rPr>
              <a:t>x</a:t>
            </a:r>
            <a:r>
              <a:rPr lang="en-ID" dirty="0">
                <a:solidFill>
                  <a:srgbClr val="515151"/>
                </a:solidFill>
                <a:latin typeface="MJXc-TeX-main-R"/>
              </a:rPr>
              <a:t>1,...,</a:t>
            </a:r>
            <a:r>
              <a:rPr lang="en-ID" dirty="0" err="1">
                <a:solidFill>
                  <a:srgbClr val="515151"/>
                </a:solidFill>
                <a:latin typeface="MJXc-TeX-math-I"/>
              </a:rPr>
              <a:t>xn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vektor</a:t>
            </a:r>
            <a:r>
              <a:rPr lang="en-ID" dirty="0"/>
              <a:t> eigen </a:t>
            </a:r>
            <a:r>
              <a:rPr lang="en-ID" dirty="0" err="1"/>
              <a:t>pertama</a:t>
            </a:r>
            <a:r>
              <a:rPr lang="en-ID" dirty="0"/>
              <a:t>, </a:t>
            </a:r>
            <a:r>
              <a:rPr lang="en-ID" dirty="0" err="1"/>
              <a:t>nilai</a:t>
            </a:r>
            <a:r>
              <a:rPr lang="en-ID" dirty="0"/>
              <a:t> yang </a:t>
            </a:r>
            <a:r>
              <a:rPr lang="en-ID" dirty="0" err="1"/>
              <a:t>diproyeksikan</a:t>
            </a:r>
            <a:r>
              <a:rPr lang="en-ID" dirty="0"/>
              <a:t> </a:t>
            </a:r>
            <a:r>
              <a:rPr lang="en-ID" dirty="0" err="1"/>
              <a:t>disebut</a:t>
            </a:r>
            <a:r>
              <a:rPr lang="en-ID" dirty="0"/>
              <a:t> </a:t>
            </a:r>
            <a:r>
              <a:rPr lang="en-ID" i="1" dirty="0" err="1"/>
              <a:t>skor</a:t>
            </a:r>
            <a:r>
              <a:rPr lang="en-ID" dirty="0"/>
              <a:t> </a:t>
            </a:r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 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pengamatan</a:t>
            </a:r>
            <a:r>
              <a:rPr lang="en-ID" dirty="0"/>
              <a:t>.</a:t>
            </a:r>
          </a:p>
          <a:p>
            <a:br>
              <a:rPr lang="en-ID" dirty="0"/>
            </a:b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11512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28780-C11A-4616-8B42-7F989B743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50DB14-AA36-4EB7-B9EF-6B2C8D2C9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891380"/>
            <a:ext cx="5257800" cy="107632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0120A-65CA-46E6-83CF-BFD4C81CE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kedua</a:t>
            </a:r>
            <a:r>
              <a:rPr lang="en-ID" dirty="0"/>
              <a:t> (</a:t>
            </a:r>
            <a:r>
              <a:rPr lang="en-ID" dirty="0" err="1"/>
              <a:t>sumbu</a:t>
            </a:r>
            <a:r>
              <a:rPr lang="en-ID" dirty="0"/>
              <a:t> y)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kasar</a:t>
            </a:r>
            <a:r>
              <a:rPr lang="en-ID" dirty="0"/>
              <a:t> </a:t>
            </a:r>
            <a:r>
              <a:rPr lang="en-ID" dirty="0" err="1"/>
              <a:t>dijelaskan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urbanisasi</a:t>
            </a:r>
            <a:r>
              <a:rPr lang="en-ID" dirty="0"/>
              <a:t> , yang </a:t>
            </a:r>
            <a:r>
              <a:rPr lang="en-ID" dirty="0" err="1"/>
              <a:t>menyiratkan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negara </a:t>
            </a: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Hawaii dan California </a:t>
            </a:r>
            <a:r>
              <a:rPr lang="en-ID" dirty="0" err="1"/>
              <a:t>sangat</a:t>
            </a:r>
            <a:r>
              <a:rPr lang="en-ID" dirty="0"/>
              <a:t> urban, </a:t>
            </a:r>
            <a:r>
              <a:rPr lang="en-ID" dirty="0" err="1"/>
              <a:t>sedangkan</a:t>
            </a:r>
            <a:r>
              <a:rPr lang="en-ID" dirty="0"/>
              <a:t> Mississippi dan Carolina </a:t>
            </a:r>
            <a:r>
              <a:rPr lang="en-ID" dirty="0" err="1"/>
              <a:t>jauh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sedikit</a:t>
            </a:r>
            <a:r>
              <a:rPr lang="en-ID" dirty="0"/>
              <a:t>. </a:t>
            </a:r>
            <a:r>
              <a:rPr lang="en-ID" dirty="0" err="1"/>
              <a:t>Sebuah</a:t>
            </a:r>
            <a:r>
              <a:rPr lang="en-ID" dirty="0"/>
              <a:t> negara </a:t>
            </a:r>
            <a:r>
              <a:rPr lang="en-ID" dirty="0" err="1"/>
              <a:t>bagian</a:t>
            </a:r>
            <a:r>
              <a:rPr lang="en-ID" dirty="0"/>
              <a:t> yang </a:t>
            </a:r>
            <a:r>
              <a:rPr lang="en-ID" dirty="0" err="1"/>
              <a:t>dekat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asalnya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Indiana </a:t>
            </a:r>
            <a:r>
              <a:rPr lang="en-ID" dirty="0" err="1"/>
              <a:t>atau</a:t>
            </a:r>
            <a:r>
              <a:rPr lang="en-ID" dirty="0"/>
              <a:t> Virginia, </a:t>
            </a:r>
            <a:r>
              <a:rPr lang="en-ID" dirty="0" err="1"/>
              <a:t>mendekati</a:t>
            </a:r>
            <a:r>
              <a:rPr lang="en-ID" dirty="0"/>
              <a:t> rata-rata di </a:t>
            </a:r>
            <a:r>
              <a:rPr lang="en-ID" dirty="0" err="1"/>
              <a:t>kedua</a:t>
            </a:r>
            <a:r>
              <a:rPr lang="en-ID" dirty="0"/>
              <a:t> </a:t>
            </a:r>
            <a:r>
              <a:rPr lang="en-ID" dirty="0" err="1"/>
              <a:t>kategori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2C5037-2BED-492A-9637-83F1E1221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025" y="2500348"/>
            <a:ext cx="33337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330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768AE-2310-42EB-AD49-71EEA5134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997EFB-B261-4D2C-8D38-BA3B98FE68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5648" y="2874086"/>
            <a:ext cx="5468213" cy="55491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49486-4702-4CEE-A268-05D5B746F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vektor</a:t>
            </a:r>
            <a:r>
              <a:rPr lang="en-ID" dirty="0"/>
              <a:t> PVE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 </a:t>
            </a:r>
            <a:r>
              <a:rPr lang="en-ID" dirty="0" err="1"/>
              <a:t>dihitung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3782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C4850-845D-4676-96CD-019EA9AE9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C8E0CC-1104-4CC2-B743-F1AE742A6E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2300" y="609601"/>
            <a:ext cx="3257550" cy="191452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E0B2E-00C4-4E5E-B489-940E4DBB4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D" dirty="0" err="1"/>
              <a:t>Seringkali</a:t>
            </a:r>
            <a:r>
              <a:rPr lang="en-ID" dirty="0"/>
              <a:t> </a:t>
            </a:r>
            <a:r>
              <a:rPr lang="en-ID" dirty="0" err="1"/>
              <a:t>menguntungkan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memplot</a:t>
            </a:r>
            <a:r>
              <a:rPr lang="en-ID" dirty="0"/>
              <a:t> PVE dan PVE </a:t>
            </a:r>
            <a:r>
              <a:rPr lang="en-ID" dirty="0" err="1"/>
              <a:t>kumulatif</a:t>
            </a:r>
            <a:r>
              <a:rPr lang="en-ID" dirty="0"/>
              <a:t>, Plot </a:t>
            </a:r>
            <a:r>
              <a:rPr lang="en-ID" dirty="0" err="1"/>
              <a:t>masing-masing</a:t>
            </a:r>
            <a:r>
              <a:rPr lang="en-ID" dirty="0"/>
              <a:t> </a:t>
            </a:r>
            <a:r>
              <a:rPr lang="en-ID" dirty="0" err="1"/>
              <a:t>ditunjukkan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CDEBDD-9A79-4CEA-860D-E1ADAA7D4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625" y="2733674"/>
            <a:ext cx="332422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617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511</TotalTime>
  <Words>606</Words>
  <Application>Microsoft Office PowerPoint</Application>
  <PresentationFormat>Widescreen</PresentationFormat>
  <Paragraphs>20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MJXc-TeX-main-R</vt:lpstr>
      <vt:lpstr>MJXc-TeX-math-I</vt:lpstr>
      <vt:lpstr>Tw Cen MT</vt:lpstr>
      <vt:lpstr>Circuit</vt:lpstr>
      <vt:lpstr>Principal Component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Principal Component Analysis</dc:title>
  <dc:creator>Acer</dc:creator>
  <cp:lastModifiedBy>Acer</cp:lastModifiedBy>
  <cp:revision>24</cp:revision>
  <dcterms:created xsi:type="dcterms:W3CDTF">2021-06-24T08:25:49Z</dcterms:created>
  <dcterms:modified xsi:type="dcterms:W3CDTF">2021-06-25T06:01:42Z</dcterms:modified>
</cp:coreProperties>
</file>