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Override PartName="/ppt/tags/tag2.xml" ContentType="application/vnd.openxmlformats-officedocument.presentationml.tags+xml"/>
  <Override PartName="/ppt/tags/tag3.xml" ContentType="application/vnd.openxmlformats-officedocument.presentationml.tags+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4"/>
  </p:notesMasterIdLst>
  <p:sldIdLst>
    <p:sldId id="256" r:id="rId2"/>
    <p:sldId id="267" r:id="rId3"/>
    <p:sldId id="257" r:id="rId4"/>
    <p:sldId id="265" r:id="rId5"/>
    <p:sldId id="266" r:id="rId6"/>
    <p:sldId id="261" r:id="rId7"/>
    <p:sldId id="263" r:id="rId8"/>
    <p:sldId id="262" r:id="rId9"/>
    <p:sldId id="268" r:id="rId10"/>
    <p:sldId id="264" r:id="rId11"/>
    <p:sldId id="270" r:id="rId12"/>
    <p:sldId id="269" r:id="rId13"/>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644" autoAdjust="0"/>
    <p:restoredTop sz="44167" autoAdjust="0"/>
  </p:normalViewPr>
  <p:slideViewPr>
    <p:cSldViewPr>
      <p:cViewPr>
        <p:scale>
          <a:sx n="66" d="100"/>
          <a:sy n="66" d="100"/>
        </p:scale>
        <p:origin x="-762" y="624"/>
      </p:cViewPr>
      <p:guideLst>
        <p:guide orient="horz" pos="2160"/>
        <p:guide pos="2880"/>
      </p:guideLst>
    </p:cSldViewPr>
  </p:slideViewPr>
  <p:outlineViewPr>
    <p:cViewPr>
      <p:scale>
        <a:sx n="33" d="100"/>
        <a:sy n="33" d="100"/>
      </p:scale>
      <p:origin x="0" y="162"/>
    </p:cViewPr>
  </p:outlineViewPr>
  <p:notesTextViewPr>
    <p:cViewPr>
      <p:scale>
        <a:sx n="100" d="100"/>
        <a:sy n="100" d="100"/>
      </p:scale>
      <p:origin x="0" y="0"/>
    </p:cViewPr>
  </p:notesText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4F3E27-C02F-43EB-BB87-3BB32B972093}"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6099C24C-12A6-43F9-A726-E53080D841CF}">
      <dgm:prSet phldrT="[Text]" custT="1"/>
      <dgm:spPr/>
      <dgm:t>
        <a:bodyPr/>
        <a:lstStyle/>
        <a:p>
          <a:r>
            <a:rPr lang="es-AR" sz="3600" dirty="0" smtClean="0"/>
            <a:t>Objetivo</a:t>
          </a:r>
          <a:endParaRPr lang="en-US" sz="3600" dirty="0"/>
        </a:p>
      </dgm:t>
    </dgm:pt>
    <dgm:pt modelId="{E629869A-E940-436C-A695-67B73348A144}" type="parTrans" cxnId="{86592B12-AF99-40C0-8667-A7CAF4E065C3}">
      <dgm:prSet/>
      <dgm:spPr/>
      <dgm:t>
        <a:bodyPr/>
        <a:lstStyle/>
        <a:p>
          <a:endParaRPr lang="en-US"/>
        </a:p>
      </dgm:t>
    </dgm:pt>
    <dgm:pt modelId="{902C2089-04E7-40D8-90D7-B1B727DAB540}" type="sibTrans" cxnId="{86592B12-AF99-40C0-8667-A7CAF4E065C3}">
      <dgm:prSet/>
      <dgm:spPr/>
      <dgm:t>
        <a:bodyPr/>
        <a:lstStyle/>
        <a:p>
          <a:endParaRPr lang="en-US"/>
        </a:p>
      </dgm:t>
    </dgm:pt>
    <dgm:pt modelId="{8A42BD3A-8099-4EF0-8180-805BF10D20AB}">
      <dgm:prSet phldrT="[Text]"/>
      <dgm:spPr/>
      <dgm:t>
        <a:bodyPr/>
        <a:lstStyle/>
        <a:p>
          <a:pPr algn="ctr"/>
          <a:r>
            <a:rPr lang="es-AR" sz="2100" b="1" dirty="0" smtClean="0"/>
            <a:t>Alcance</a:t>
          </a:r>
        </a:p>
        <a:p>
          <a:pPr algn="l"/>
          <a:endParaRPr lang="es-AR" sz="2100" b="1" dirty="0" smtClean="0"/>
        </a:p>
        <a:p>
          <a:pPr algn="l"/>
          <a:endParaRPr lang="en-US" sz="2100" b="1" dirty="0"/>
        </a:p>
      </dgm:t>
    </dgm:pt>
    <dgm:pt modelId="{68F99E3E-D390-4535-AAD9-3A8063316C32}" type="parTrans" cxnId="{29BECDF7-F973-4639-9277-CDF727745F50}">
      <dgm:prSet/>
      <dgm:spPr/>
      <dgm:t>
        <a:bodyPr/>
        <a:lstStyle/>
        <a:p>
          <a:endParaRPr lang="en-US"/>
        </a:p>
      </dgm:t>
    </dgm:pt>
    <dgm:pt modelId="{BBC38066-C493-4794-8580-7DB047F6D7A0}" type="sibTrans" cxnId="{29BECDF7-F973-4639-9277-CDF727745F50}">
      <dgm:prSet/>
      <dgm:spPr/>
      <dgm:t>
        <a:bodyPr/>
        <a:lstStyle/>
        <a:p>
          <a:endParaRPr lang="en-US"/>
        </a:p>
      </dgm:t>
    </dgm:pt>
    <dgm:pt modelId="{9C6AE864-0578-495D-BCF5-E0F9F3FC7F3D}">
      <dgm:prSet phldrT="[Text]" custT="1"/>
      <dgm:spPr/>
      <dgm:t>
        <a:bodyPr/>
        <a:lstStyle/>
        <a:p>
          <a:pPr algn="ctr"/>
          <a:r>
            <a:rPr lang="es-AR" sz="2100" b="1" dirty="0" smtClean="0"/>
            <a:t>Fuera de Alcance</a:t>
          </a:r>
        </a:p>
        <a:p>
          <a:pPr algn="l"/>
          <a:endParaRPr lang="es-AR" sz="1400" b="1" dirty="0" smtClean="0"/>
        </a:p>
        <a:p>
          <a:pPr algn="l"/>
          <a:endParaRPr lang="es-AR" sz="1400" b="1" dirty="0" smtClean="0"/>
        </a:p>
        <a:p>
          <a:pPr algn="l"/>
          <a:endParaRPr lang="en-US" sz="1400" b="1" dirty="0"/>
        </a:p>
      </dgm:t>
    </dgm:pt>
    <dgm:pt modelId="{5B709EDD-B0F6-4F9A-A4D9-01E06F3C2EE2}" type="parTrans" cxnId="{7B233E81-25CF-42F1-837D-CF93BCE7E398}">
      <dgm:prSet/>
      <dgm:spPr/>
      <dgm:t>
        <a:bodyPr/>
        <a:lstStyle/>
        <a:p>
          <a:endParaRPr lang="en-US"/>
        </a:p>
      </dgm:t>
    </dgm:pt>
    <dgm:pt modelId="{5EBCB7E0-6C84-497F-BE04-9B07CA5BE5D6}" type="sibTrans" cxnId="{7B233E81-25CF-42F1-837D-CF93BCE7E398}">
      <dgm:prSet/>
      <dgm:spPr/>
      <dgm:t>
        <a:bodyPr/>
        <a:lstStyle/>
        <a:p>
          <a:endParaRPr lang="en-US"/>
        </a:p>
      </dgm:t>
    </dgm:pt>
    <dgm:pt modelId="{AC594B83-455D-42D1-9659-899920411875}">
      <dgm:prSet phldrT="[Text]"/>
      <dgm:spPr/>
      <dgm:t>
        <a:bodyPr/>
        <a:lstStyle/>
        <a:p>
          <a:pPr algn="ctr"/>
          <a:r>
            <a:rPr lang="es-AR" sz="2100" b="1" dirty="0" smtClean="0"/>
            <a:t>Hipótesis</a:t>
          </a:r>
        </a:p>
        <a:p>
          <a:pPr algn="l"/>
          <a:endParaRPr lang="es-AR" sz="2100" b="1" dirty="0" smtClean="0"/>
        </a:p>
        <a:p>
          <a:pPr algn="l"/>
          <a:endParaRPr lang="en-US" sz="2100" b="1" dirty="0"/>
        </a:p>
      </dgm:t>
    </dgm:pt>
    <dgm:pt modelId="{A24315B2-34A8-4DEB-87F5-FA22516F24DC}" type="parTrans" cxnId="{E128031B-2362-4BDC-B7CD-460C8928A275}">
      <dgm:prSet/>
      <dgm:spPr/>
      <dgm:t>
        <a:bodyPr/>
        <a:lstStyle/>
        <a:p>
          <a:endParaRPr lang="en-US"/>
        </a:p>
      </dgm:t>
    </dgm:pt>
    <dgm:pt modelId="{E5711F88-527D-423D-9520-D957BD3995DC}" type="sibTrans" cxnId="{E128031B-2362-4BDC-B7CD-460C8928A275}">
      <dgm:prSet/>
      <dgm:spPr/>
      <dgm:t>
        <a:bodyPr/>
        <a:lstStyle/>
        <a:p>
          <a:endParaRPr lang="en-US"/>
        </a:p>
      </dgm:t>
    </dgm:pt>
    <dgm:pt modelId="{B1C3A222-A525-4D49-A2FB-A952A1E0C719}">
      <dgm:prSet phldrT="[Text]" custT="1"/>
      <dgm:spPr/>
      <dgm:t>
        <a:bodyPr/>
        <a:lstStyle/>
        <a:p>
          <a:pPr algn="l"/>
          <a:r>
            <a:rPr lang="es-AR" sz="1600" dirty="0" smtClean="0"/>
            <a:t>Contabilidad</a:t>
          </a:r>
          <a:endParaRPr lang="en-US" sz="1600" dirty="0"/>
        </a:p>
      </dgm:t>
    </dgm:pt>
    <dgm:pt modelId="{6C17FCFF-B8F9-4DCE-B056-6AFC597136A8}" type="parTrans" cxnId="{5760E634-C8AA-4BBC-B8E1-E40CEFED97DF}">
      <dgm:prSet/>
      <dgm:spPr/>
      <dgm:t>
        <a:bodyPr/>
        <a:lstStyle/>
        <a:p>
          <a:endParaRPr lang="en-US"/>
        </a:p>
      </dgm:t>
    </dgm:pt>
    <dgm:pt modelId="{CDE14E50-D6AC-4E12-B3F3-0F7DC40BD729}" type="sibTrans" cxnId="{5760E634-C8AA-4BBC-B8E1-E40CEFED97DF}">
      <dgm:prSet/>
      <dgm:spPr/>
      <dgm:t>
        <a:bodyPr/>
        <a:lstStyle/>
        <a:p>
          <a:endParaRPr lang="en-US"/>
        </a:p>
      </dgm:t>
    </dgm:pt>
    <dgm:pt modelId="{8872A6C7-0471-4A2B-8230-C6EFFC341014}">
      <dgm:prSet custT="1"/>
      <dgm:spPr/>
      <dgm:t>
        <a:bodyPr/>
        <a:lstStyle/>
        <a:p>
          <a:pPr algn="l"/>
          <a:r>
            <a:rPr lang="es-AR" sz="1600" dirty="0" smtClean="0"/>
            <a:t>Estadísticas</a:t>
          </a:r>
        </a:p>
      </dgm:t>
    </dgm:pt>
    <dgm:pt modelId="{CE56DB13-BC5F-496C-AE15-33446831AB24}" type="parTrans" cxnId="{B3B0522A-9D3D-40ED-9B12-D6B9AEA61618}">
      <dgm:prSet/>
      <dgm:spPr/>
      <dgm:t>
        <a:bodyPr/>
        <a:lstStyle/>
        <a:p>
          <a:endParaRPr lang="en-US"/>
        </a:p>
      </dgm:t>
    </dgm:pt>
    <dgm:pt modelId="{9179D403-EC35-4B43-B131-B97462E2C481}" type="sibTrans" cxnId="{B3B0522A-9D3D-40ED-9B12-D6B9AEA61618}">
      <dgm:prSet/>
      <dgm:spPr/>
      <dgm:t>
        <a:bodyPr/>
        <a:lstStyle/>
        <a:p>
          <a:endParaRPr lang="en-US"/>
        </a:p>
      </dgm:t>
    </dgm:pt>
    <dgm:pt modelId="{9FEDEA84-1978-4510-BEC2-46429310148C}">
      <dgm:prSet custT="1"/>
      <dgm:spPr/>
      <dgm:t>
        <a:bodyPr/>
        <a:lstStyle/>
        <a:p>
          <a:pPr algn="l"/>
          <a:r>
            <a:rPr lang="es-AR" sz="1600" dirty="0" smtClean="0"/>
            <a:t>Pago a proveedores</a:t>
          </a:r>
        </a:p>
      </dgm:t>
    </dgm:pt>
    <dgm:pt modelId="{04712D8D-6A72-4D09-866D-FA93371A59E8}" type="parTrans" cxnId="{16CFF280-2E9D-487D-BB54-A3EB344F8E90}">
      <dgm:prSet/>
      <dgm:spPr/>
      <dgm:t>
        <a:bodyPr/>
        <a:lstStyle/>
        <a:p>
          <a:endParaRPr lang="en-US"/>
        </a:p>
      </dgm:t>
    </dgm:pt>
    <dgm:pt modelId="{FEB71D72-F91C-4928-8C25-41CA51D95FB1}" type="sibTrans" cxnId="{16CFF280-2E9D-487D-BB54-A3EB344F8E90}">
      <dgm:prSet/>
      <dgm:spPr/>
      <dgm:t>
        <a:bodyPr/>
        <a:lstStyle/>
        <a:p>
          <a:endParaRPr lang="en-US"/>
        </a:p>
      </dgm:t>
    </dgm:pt>
    <dgm:pt modelId="{C3761164-2876-4341-9E96-1F6CC7F83136}">
      <dgm:prSet custT="1"/>
      <dgm:spPr/>
      <dgm:t>
        <a:bodyPr/>
        <a:lstStyle/>
        <a:p>
          <a:pPr algn="l"/>
          <a:r>
            <a:rPr lang="es-AR" sz="1600" dirty="0" smtClean="0"/>
            <a:t>Seguimiento en tiempo real</a:t>
          </a:r>
        </a:p>
      </dgm:t>
    </dgm:pt>
    <dgm:pt modelId="{0056C611-94DE-4F6B-AD5C-3E646DFCCBA0}" type="parTrans" cxnId="{B953A2B0-2CB0-4709-99DC-2074C7CB2B1D}">
      <dgm:prSet/>
      <dgm:spPr/>
      <dgm:t>
        <a:bodyPr/>
        <a:lstStyle/>
        <a:p>
          <a:endParaRPr lang="en-US"/>
        </a:p>
      </dgm:t>
    </dgm:pt>
    <dgm:pt modelId="{DC129BFB-9A37-4E87-BC13-B34AB8C0D4B8}" type="sibTrans" cxnId="{B953A2B0-2CB0-4709-99DC-2074C7CB2B1D}">
      <dgm:prSet/>
      <dgm:spPr/>
      <dgm:t>
        <a:bodyPr/>
        <a:lstStyle/>
        <a:p>
          <a:endParaRPr lang="en-US"/>
        </a:p>
      </dgm:t>
    </dgm:pt>
    <dgm:pt modelId="{BA586330-CDB9-4FF4-A33F-AF23C42D6E5C}">
      <dgm:prSet custT="1"/>
      <dgm:spPr/>
      <dgm:t>
        <a:bodyPr/>
        <a:lstStyle/>
        <a:p>
          <a:pPr algn="l"/>
          <a:r>
            <a:rPr lang="es-AR" sz="1600" dirty="0" smtClean="0"/>
            <a:t>Servicio de post-venta</a:t>
          </a:r>
        </a:p>
      </dgm:t>
    </dgm:pt>
    <dgm:pt modelId="{19712F55-523E-4A39-A2DE-BCDA90DACB24}" type="parTrans" cxnId="{EA86BA31-8F75-4CD5-97CF-2C3E3454665C}">
      <dgm:prSet/>
      <dgm:spPr/>
      <dgm:t>
        <a:bodyPr/>
        <a:lstStyle/>
        <a:p>
          <a:endParaRPr lang="en-US"/>
        </a:p>
      </dgm:t>
    </dgm:pt>
    <dgm:pt modelId="{F52B00A1-2105-41B4-9D17-887D8DF0357E}" type="sibTrans" cxnId="{EA86BA31-8F75-4CD5-97CF-2C3E3454665C}">
      <dgm:prSet/>
      <dgm:spPr/>
      <dgm:t>
        <a:bodyPr/>
        <a:lstStyle/>
        <a:p>
          <a:endParaRPr lang="en-US"/>
        </a:p>
      </dgm:t>
    </dgm:pt>
    <dgm:pt modelId="{724F98F4-D5C3-4B47-B47B-9CDB04924D30}">
      <dgm:prSet custT="1"/>
      <dgm:spPr/>
      <dgm:t>
        <a:bodyPr/>
        <a:lstStyle/>
        <a:p>
          <a:pPr algn="l"/>
          <a:r>
            <a:rPr lang="es-AR" sz="1600" dirty="0" smtClean="0"/>
            <a:t>Gestión del pago</a:t>
          </a:r>
        </a:p>
      </dgm:t>
    </dgm:pt>
    <dgm:pt modelId="{2CD8BFD4-E7C9-4253-BA96-BD63C00DBAB9}" type="parTrans" cxnId="{AA9AD4E0-223E-4DEF-B9E6-31B5A6289BE9}">
      <dgm:prSet/>
      <dgm:spPr/>
      <dgm:t>
        <a:bodyPr/>
        <a:lstStyle/>
        <a:p>
          <a:endParaRPr lang="en-US"/>
        </a:p>
      </dgm:t>
    </dgm:pt>
    <dgm:pt modelId="{6E9C90A7-4A3F-4937-9213-34B873542250}" type="sibTrans" cxnId="{AA9AD4E0-223E-4DEF-B9E6-31B5A6289BE9}">
      <dgm:prSet/>
      <dgm:spPr/>
      <dgm:t>
        <a:bodyPr/>
        <a:lstStyle/>
        <a:p>
          <a:endParaRPr lang="en-US"/>
        </a:p>
      </dgm:t>
    </dgm:pt>
    <dgm:pt modelId="{1EA95462-198B-42BF-8C33-75A82C52DDFF}">
      <dgm:prSet custT="1"/>
      <dgm:spPr/>
      <dgm:t>
        <a:bodyPr/>
        <a:lstStyle/>
        <a:p>
          <a:pPr algn="l"/>
          <a:r>
            <a:rPr lang="es-AR" sz="1600" dirty="0" smtClean="0"/>
            <a:t>Seguimiento de envío factura</a:t>
          </a:r>
          <a:endParaRPr lang="es-AR" sz="1600" dirty="0"/>
        </a:p>
      </dgm:t>
    </dgm:pt>
    <dgm:pt modelId="{4123E027-D5FE-47DA-93E8-E5B287CF7C1A}" type="parTrans" cxnId="{F4F6B25C-9B4B-49C3-9D54-ED55B3C69836}">
      <dgm:prSet/>
      <dgm:spPr/>
      <dgm:t>
        <a:bodyPr/>
        <a:lstStyle/>
        <a:p>
          <a:endParaRPr lang="en-US"/>
        </a:p>
      </dgm:t>
    </dgm:pt>
    <dgm:pt modelId="{BA285849-491D-4EC5-AEAA-3173FAAF5C9E}" type="sibTrans" cxnId="{F4F6B25C-9B4B-49C3-9D54-ED55B3C69836}">
      <dgm:prSet/>
      <dgm:spPr/>
      <dgm:t>
        <a:bodyPr/>
        <a:lstStyle/>
        <a:p>
          <a:endParaRPr lang="en-US"/>
        </a:p>
      </dgm:t>
    </dgm:pt>
    <dgm:pt modelId="{A78FA2FE-DA7C-4440-AE19-9DD7BDF3FED6}">
      <dgm:prSet custT="1"/>
      <dgm:spPr/>
      <dgm:t>
        <a:bodyPr/>
        <a:lstStyle/>
        <a:p>
          <a:pPr algn="l"/>
          <a:r>
            <a:rPr lang="es-AR" sz="1600" dirty="0" smtClean="0"/>
            <a:t>Seguimiento</a:t>
          </a:r>
        </a:p>
      </dgm:t>
    </dgm:pt>
    <dgm:pt modelId="{E9C82CA3-5BE2-4674-AE7C-E29A835A6308}" type="parTrans" cxnId="{6E02CB10-CB5B-4941-9259-D75B0D1EE0F2}">
      <dgm:prSet/>
      <dgm:spPr/>
      <dgm:t>
        <a:bodyPr/>
        <a:lstStyle/>
        <a:p>
          <a:endParaRPr lang="en-US"/>
        </a:p>
      </dgm:t>
    </dgm:pt>
    <dgm:pt modelId="{E39BE4B1-67DF-4773-A594-D3C56EFDFFB3}" type="sibTrans" cxnId="{6E02CB10-CB5B-4941-9259-D75B0D1EE0F2}">
      <dgm:prSet/>
      <dgm:spPr/>
      <dgm:t>
        <a:bodyPr/>
        <a:lstStyle/>
        <a:p>
          <a:endParaRPr lang="en-US"/>
        </a:p>
      </dgm:t>
    </dgm:pt>
    <dgm:pt modelId="{380B0D9A-E29F-4520-8DFD-42461CBDA975}">
      <dgm:prSet custT="1"/>
      <dgm:spPr/>
      <dgm:t>
        <a:bodyPr/>
        <a:lstStyle/>
        <a:p>
          <a:pPr algn="l"/>
          <a:r>
            <a:rPr lang="es-AR" sz="1600" dirty="0" smtClean="0"/>
            <a:t>Pedidos similares</a:t>
          </a:r>
        </a:p>
      </dgm:t>
    </dgm:pt>
    <dgm:pt modelId="{F759188D-905C-4E2E-BF06-22B39FC78333}" type="parTrans" cxnId="{74111B66-FD25-42DD-AC3D-FE5F9440BF5B}">
      <dgm:prSet/>
      <dgm:spPr/>
      <dgm:t>
        <a:bodyPr/>
        <a:lstStyle/>
        <a:p>
          <a:endParaRPr lang="en-US"/>
        </a:p>
      </dgm:t>
    </dgm:pt>
    <dgm:pt modelId="{9DADAC5C-9B26-439B-81E3-FEE627CEDED4}" type="sibTrans" cxnId="{74111B66-FD25-42DD-AC3D-FE5F9440BF5B}">
      <dgm:prSet/>
      <dgm:spPr/>
      <dgm:t>
        <a:bodyPr/>
        <a:lstStyle/>
        <a:p>
          <a:endParaRPr lang="en-US"/>
        </a:p>
      </dgm:t>
    </dgm:pt>
    <dgm:pt modelId="{4D6759E6-5462-4BEE-84DB-C8969F3AC89C}">
      <dgm:prSet custT="1"/>
      <dgm:spPr/>
      <dgm:t>
        <a:bodyPr/>
        <a:lstStyle/>
        <a:p>
          <a:pPr algn="l"/>
          <a:r>
            <a:rPr lang="es-AR" sz="1600" dirty="0" smtClean="0"/>
            <a:t>Presupuesto</a:t>
          </a:r>
        </a:p>
      </dgm:t>
    </dgm:pt>
    <dgm:pt modelId="{A44A6F72-D9C9-4879-BF84-EF91806401BA}" type="parTrans" cxnId="{3AAAFF34-9F2C-4EA3-A04F-D317F15C6D04}">
      <dgm:prSet/>
      <dgm:spPr/>
      <dgm:t>
        <a:bodyPr/>
        <a:lstStyle/>
        <a:p>
          <a:endParaRPr lang="en-US"/>
        </a:p>
      </dgm:t>
    </dgm:pt>
    <dgm:pt modelId="{E9CDCD6D-B8B7-4870-866C-0F4871F497F3}" type="sibTrans" cxnId="{3AAAFF34-9F2C-4EA3-A04F-D317F15C6D04}">
      <dgm:prSet/>
      <dgm:spPr/>
      <dgm:t>
        <a:bodyPr/>
        <a:lstStyle/>
        <a:p>
          <a:endParaRPr lang="en-US"/>
        </a:p>
      </dgm:t>
    </dgm:pt>
    <dgm:pt modelId="{2DA4FE64-806F-4866-BA1F-FFAA2641EC78}">
      <dgm:prSet custT="1"/>
      <dgm:spPr/>
      <dgm:t>
        <a:bodyPr/>
        <a:lstStyle/>
        <a:p>
          <a:pPr algn="l"/>
          <a:r>
            <a:rPr lang="es-AR" sz="1600" dirty="0" smtClean="0"/>
            <a:t>Reprogramación  de ruta</a:t>
          </a:r>
        </a:p>
      </dgm:t>
    </dgm:pt>
    <dgm:pt modelId="{F3CC7A28-90A1-4C81-9677-705399FB5237}" type="parTrans" cxnId="{094206E6-8835-451B-87C4-0E3816644DEF}">
      <dgm:prSet/>
      <dgm:spPr/>
      <dgm:t>
        <a:bodyPr/>
        <a:lstStyle/>
        <a:p>
          <a:endParaRPr lang="en-US"/>
        </a:p>
      </dgm:t>
    </dgm:pt>
    <dgm:pt modelId="{87F26749-470D-4410-A6DF-4F0544FA552D}" type="sibTrans" cxnId="{094206E6-8835-451B-87C4-0E3816644DEF}">
      <dgm:prSet/>
      <dgm:spPr/>
      <dgm:t>
        <a:bodyPr/>
        <a:lstStyle/>
        <a:p>
          <a:endParaRPr lang="en-US"/>
        </a:p>
      </dgm:t>
    </dgm:pt>
    <dgm:pt modelId="{77D3F39F-5C49-44E7-9C18-F6E197B8C965}">
      <dgm:prSet phldrT="[Text]" custT="1"/>
      <dgm:spPr/>
      <dgm:t>
        <a:bodyPr/>
        <a:lstStyle/>
        <a:p>
          <a:pPr algn="l"/>
          <a:r>
            <a:rPr lang="es-AR" sz="1600" b="0" dirty="0" smtClean="0"/>
            <a:t>Separación en Bultos</a:t>
          </a:r>
          <a:endParaRPr lang="en-US" sz="1600" b="0" dirty="0"/>
        </a:p>
      </dgm:t>
    </dgm:pt>
    <dgm:pt modelId="{B7F723C9-0E77-4974-AAC8-A6EFA9FC87EF}" type="parTrans" cxnId="{2DD0EDBF-2BF3-44A6-8E35-E42032FF2C27}">
      <dgm:prSet/>
      <dgm:spPr/>
      <dgm:t>
        <a:bodyPr/>
        <a:lstStyle/>
        <a:p>
          <a:endParaRPr lang="en-US"/>
        </a:p>
      </dgm:t>
    </dgm:pt>
    <dgm:pt modelId="{915D0CAC-84B1-4803-A29E-C6137C28D7F4}" type="sibTrans" cxnId="{2DD0EDBF-2BF3-44A6-8E35-E42032FF2C27}">
      <dgm:prSet/>
      <dgm:spPr/>
      <dgm:t>
        <a:bodyPr/>
        <a:lstStyle/>
        <a:p>
          <a:endParaRPr lang="en-US"/>
        </a:p>
      </dgm:t>
    </dgm:pt>
    <dgm:pt modelId="{2BE9EF8D-9AF1-4936-964C-673EB86542E1}">
      <dgm:prSet custT="1"/>
      <dgm:spPr/>
      <dgm:t>
        <a:bodyPr/>
        <a:lstStyle/>
        <a:p>
          <a:pPr algn="l"/>
          <a:r>
            <a:rPr lang="es-AR" sz="1600" dirty="0" smtClean="0"/>
            <a:t>Entrega del Pedido</a:t>
          </a:r>
        </a:p>
      </dgm:t>
    </dgm:pt>
    <dgm:pt modelId="{285B7742-6987-402B-8896-4B2F92227789}" type="parTrans" cxnId="{20B05296-85FF-4A08-B583-1D92E71EA13D}">
      <dgm:prSet/>
      <dgm:spPr/>
      <dgm:t>
        <a:bodyPr/>
        <a:lstStyle/>
        <a:p>
          <a:endParaRPr lang="en-US"/>
        </a:p>
      </dgm:t>
    </dgm:pt>
    <dgm:pt modelId="{E014BBD3-CAE3-4A7A-9E5E-720510F50D16}" type="sibTrans" cxnId="{20B05296-85FF-4A08-B583-1D92E71EA13D}">
      <dgm:prSet/>
      <dgm:spPr/>
      <dgm:t>
        <a:bodyPr/>
        <a:lstStyle/>
        <a:p>
          <a:endParaRPr lang="en-US"/>
        </a:p>
      </dgm:t>
    </dgm:pt>
    <dgm:pt modelId="{C49DA879-8C74-4FD0-96F9-1DC19AAC4401}">
      <dgm:prSet custT="1"/>
      <dgm:spPr/>
      <dgm:t>
        <a:bodyPr/>
        <a:lstStyle/>
        <a:p>
          <a:pPr algn="l"/>
          <a:r>
            <a:rPr lang="es-AR" sz="1600" dirty="0" smtClean="0"/>
            <a:t>Sobre-carga 110%</a:t>
          </a:r>
        </a:p>
      </dgm:t>
    </dgm:pt>
    <dgm:pt modelId="{486587EF-3D94-4004-957E-A6137D83E578}" type="parTrans" cxnId="{CA0B1D53-F5E0-4F4E-8653-AECFE568619F}">
      <dgm:prSet/>
      <dgm:spPr/>
      <dgm:t>
        <a:bodyPr/>
        <a:lstStyle/>
        <a:p>
          <a:endParaRPr lang="en-US"/>
        </a:p>
      </dgm:t>
    </dgm:pt>
    <dgm:pt modelId="{9E813524-0DB3-474D-A032-CA374AA6E38F}" type="sibTrans" cxnId="{CA0B1D53-F5E0-4F4E-8653-AECFE568619F}">
      <dgm:prSet/>
      <dgm:spPr/>
      <dgm:t>
        <a:bodyPr/>
        <a:lstStyle/>
        <a:p>
          <a:endParaRPr lang="en-US"/>
        </a:p>
      </dgm:t>
    </dgm:pt>
    <dgm:pt modelId="{2D3E8EE7-B26E-4483-BDF5-5FE72E282F85}">
      <dgm:prSet custT="1"/>
      <dgm:spPr/>
      <dgm:t>
        <a:bodyPr/>
        <a:lstStyle/>
        <a:p>
          <a:pPr algn="l"/>
          <a:r>
            <a:rPr lang="es-AR" sz="1600" dirty="0" smtClean="0"/>
            <a:t>Disponibilidad Exclusiva</a:t>
          </a:r>
        </a:p>
      </dgm:t>
    </dgm:pt>
    <dgm:pt modelId="{248E07FF-A971-4DEE-A763-E88CC9F75750}" type="parTrans" cxnId="{7DE6609D-4060-42DD-9631-187ACE5EC15F}">
      <dgm:prSet/>
      <dgm:spPr/>
      <dgm:t>
        <a:bodyPr/>
        <a:lstStyle/>
        <a:p>
          <a:endParaRPr lang="en-US"/>
        </a:p>
      </dgm:t>
    </dgm:pt>
    <dgm:pt modelId="{481C0EAD-B780-4D69-BD86-CA72C0E4EF49}" type="sibTrans" cxnId="{7DE6609D-4060-42DD-9631-187ACE5EC15F}">
      <dgm:prSet/>
      <dgm:spPr/>
      <dgm:t>
        <a:bodyPr/>
        <a:lstStyle/>
        <a:p>
          <a:endParaRPr lang="en-US"/>
        </a:p>
      </dgm:t>
    </dgm:pt>
    <dgm:pt modelId="{CC789FB7-9C7B-4626-9206-7CC1F15636FC}">
      <dgm:prSet phldrT="[Text]" custT="1"/>
      <dgm:spPr/>
      <dgm:t>
        <a:bodyPr/>
        <a:lstStyle/>
        <a:p>
          <a:pPr algn="l"/>
          <a:r>
            <a:rPr lang="es-AR" sz="1600" b="0" dirty="0" smtClean="0"/>
            <a:t>Destino y origen únicos</a:t>
          </a:r>
          <a:endParaRPr lang="en-US" sz="1600" b="0" dirty="0"/>
        </a:p>
      </dgm:t>
    </dgm:pt>
    <dgm:pt modelId="{E3B30419-43B3-4E1B-81B6-73A467C2E24C}" type="parTrans" cxnId="{60693029-5889-43A2-A395-B2E9B8B342A5}">
      <dgm:prSet/>
      <dgm:spPr/>
      <dgm:t>
        <a:bodyPr/>
        <a:lstStyle/>
        <a:p>
          <a:endParaRPr lang="en-US"/>
        </a:p>
      </dgm:t>
    </dgm:pt>
    <dgm:pt modelId="{DF259C8A-0E17-4653-B55C-582E8FC39379}" type="sibTrans" cxnId="{60693029-5889-43A2-A395-B2E9B8B342A5}">
      <dgm:prSet/>
      <dgm:spPr/>
      <dgm:t>
        <a:bodyPr/>
        <a:lstStyle/>
        <a:p>
          <a:endParaRPr lang="en-US"/>
        </a:p>
      </dgm:t>
    </dgm:pt>
    <dgm:pt modelId="{F9B45773-AEDC-4709-9FD2-ED5D18B7C2C6}" type="pres">
      <dgm:prSet presAssocID="{794F3E27-C02F-43EB-BB87-3BB32B972093}" presName="composite" presStyleCnt="0">
        <dgm:presLayoutVars>
          <dgm:chMax val="1"/>
          <dgm:dir/>
          <dgm:resizeHandles val="exact"/>
        </dgm:presLayoutVars>
      </dgm:prSet>
      <dgm:spPr/>
      <dgm:t>
        <a:bodyPr/>
        <a:lstStyle/>
        <a:p>
          <a:endParaRPr lang="es-AR"/>
        </a:p>
      </dgm:t>
    </dgm:pt>
    <dgm:pt modelId="{39AFFEE0-44E2-424A-BF6C-12DAAE1E84C5}" type="pres">
      <dgm:prSet presAssocID="{6099C24C-12A6-43F9-A726-E53080D841CF}" presName="roof" presStyleLbl="dkBgShp" presStyleIdx="0" presStyleCnt="2" custScaleY="41479" custLinFactNeighborX="448" custLinFactNeighborY="-14630"/>
      <dgm:spPr/>
      <dgm:t>
        <a:bodyPr/>
        <a:lstStyle/>
        <a:p>
          <a:endParaRPr lang="es-AR"/>
        </a:p>
      </dgm:t>
    </dgm:pt>
    <dgm:pt modelId="{8833B4A4-2C6B-43BF-8F93-125084D56262}" type="pres">
      <dgm:prSet presAssocID="{6099C24C-12A6-43F9-A726-E53080D841CF}" presName="pillars" presStyleCnt="0"/>
      <dgm:spPr/>
    </dgm:pt>
    <dgm:pt modelId="{5C0873C1-9BB8-41F5-885E-336EA621AA0D}" type="pres">
      <dgm:prSet presAssocID="{6099C24C-12A6-43F9-A726-E53080D841CF}" presName="pillar1" presStyleLbl="node1" presStyleIdx="0" presStyleCnt="3" custScaleX="79696" custScaleY="133178">
        <dgm:presLayoutVars>
          <dgm:bulletEnabled val="1"/>
        </dgm:presLayoutVars>
      </dgm:prSet>
      <dgm:spPr/>
      <dgm:t>
        <a:bodyPr/>
        <a:lstStyle/>
        <a:p>
          <a:endParaRPr lang="en-US"/>
        </a:p>
      </dgm:t>
    </dgm:pt>
    <dgm:pt modelId="{555023A0-0C75-4234-B56E-BE3693D1D0E4}" type="pres">
      <dgm:prSet presAssocID="{9C6AE864-0578-495D-BCF5-E0F9F3FC7F3D}" presName="pillarX" presStyleLbl="node1" presStyleIdx="1" presStyleCnt="3" custScaleY="133178" custLinFactNeighborY="-13">
        <dgm:presLayoutVars>
          <dgm:bulletEnabled val="1"/>
        </dgm:presLayoutVars>
      </dgm:prSet>
      <dgm:spPr/>
      <dgm:t>
        <a:bodyPr/>
        <a:lstStyle/>
        <a:p>
          <a:endParaRPr lang="en-US"/>
        </a:p>
      </dgm:t>
    </dgm:pt>
    <dgm:pt modelId="{B8C9D060-50A3-4A8C-8965-8D1B754D9E9B}" type="pres">
      <dgm:prSet presAssocID="{AC594B83-455D-42D1-9659-899920411875}" presName="pillarX" presStyleLbl="node1" presStyleIdx="2" presStyleCnt="3" custScaleY="133178">
        <dgm:presLayoutVars>
          <dgm:bulletEnabled val="1"/>
        </dgm:presLayoutVars>
      </dgm:prSet>
      <dgm:spPr/>
      <dgm:t>
        <a:bodyPr/>
        <a:lstStyle/>
        <a:p>
          <a:endParaRPr lang="en-US"/>
        </a:p>
      </dgm:t>
    </dgm:pt>
    <dgm:pt modelId="{08607BFF-5977-4D1F-B72D-D7C704DD49CC}" type="pres">
      <dgm:prSet presAssocID="{6099C24C-12A6-43F9-A726-E53080D841CF}" presName="base" presStyleLbl="dkBgShp" presStyleIdx="1" presStyleCnt="2" custLinFactNeighborX="-313" custLinFactNeighborY="1794"/>
      <dgm:spPr>
        <a:solidFill>
          <a:schemeClr val="accent1">
            <a:shade val="80000"/>
            <a:hueOff val="0"/>
            <a:satOff val="0"/>
            <a:lumOff val="0"/>
            <a:alpha val="0"/>
          </a:schemeClr>
        </a:solidFill>
      </dgm:spPr>
      <dgm:t>
        <a:bodyPr/>
        <a:lstStyle/>
        <a:p>
          <a:endParaRPr lang="en-US"/>
        </a:p>
      </dgm:t>
    </dgm:pt>
  </dgm:ptLst>
  <dgm:cxnLst>
    <dgm:cxn modelId="{66E6A848-C2CF-4A13-811B-90952C41D9D0}" type="presOf" srcId="{AC594B83-455D-42D1-9659-899920411875}" destId="{B8C9D060-50A3-4A8C-8965-8D1B754D9E9B}" srcOrd="0" destOrd="0" presId="urn:microsoft.com/office/officeart/2005/8/layout/hList3"/>
    <dgm:cxn modelId="{308ACD58-C97B-48A4-ABA1-3C62D340406F}" type="presOf" srcId="{380B0D9A-E29F-4520-8DFD-42461CBDA975}" destId="{5C0873C1-9BB8-41F5-885E-336EA621AA0D}" srcOrd="0" destOrd="2" presId="urn:microsoft.com/office/officeart/2005/8/layout/hList3"/>
    <dgm:cxn modelId="{DD9A7A5C-28EB-45A6-B098-5575856CFBD8}" type="presOf" srcId="{8A42BD3A-8099-4EF0-8180-805BF10D20AB}" destId="{5C0873C1-9BB8-41F5-885E-336EA621AA0D}" srcOrd="0" destOrd="0" presId="urn:microsoft.com/office/officeart/2005/8/layout/hList3"/>
    <dgm:cxn modelId="{BDD86F3A-2E61-4D48-A2B9-49BAF5559845}" type="presOf" srcId="{9C6AE864-0578-495D-BCF5-E0F9F3FC7F3D}" destId="{555023A0-0C75-4234-B56E-BE3693D1D0E4}" srcOrd="0" destOrd="0" presId="urn:microsoft.com/office/officeart/2005/8/layout/hList3"/>
    <dgm:cxn modelId="{E128031B-2362-4BDC-B7CD-460C8928A275}" srcId="{6099C24C-12A6-43F9-A726-E53080D841CF}" destId="{AC594B83-455D-42D1-9659-899920411875}" srcOrd="2" destOrd="0" parTransId="{A24315B2-34A8-4DEB-87F5-FA22516F24DC}" sibTransId="{E5711F88-527D-423D-9520-D957BD3995DC}"/>
    <dgm:cxn modelId="{29BECDF7-F973-4639-9277-CDF727745F50}" srcId="{6099C24C-12A6-43F9-A726-E53080D841CF}" destId="{8A42BD3A-8099-4EF0-8180-805BF10D20AB}" srcOrd="0" destOrd="0" parTransId="{68F99E3E-D390-4535-AAD9-3A8063316C32}" sibTransId="{BBC38066-C493-4794-8580-7DB047F6D7A0}"/>
    <dgm:cxn modelId="{D06D80C9-515A-49FA-A4BA-E120B667FC82}" type="presOf" srcId="{724F98F4-D5C3-4B47-B47B-9CDB04924D30}" destId="{555023A0-0C75-4234-B56E-BE3693D1D0E4}" srcOrd="0" destOrd="6" presId="urn:microsoft.com/office/officeart/2005/8/layout/hList3"/>
    <dgm:cxn modelId="{EA86BA31-8F75-4CD5-97CF-2C3E3454665C}" srcId="{9C6AE864-0578-495D-BCF5-E0F9F3FC7F3D}" destId="{BA586330-CDB9-4FF4-A33F-AF23C42D6E5C}" srcOrd="4" destOrd="0" parTransId="{19712F55-523E-4A39-A2DE-BCDA90DACB24}" sibTransId="{F52B00A1-2105-41B4-9D17-887D8DF0357E}"/>
    <dgm:cxn modelId="{540485BD-F2AC-40AE-9956-44595FB660A2}" type="presOf" srcId="{4D6759E6-5462-4BEE-84DB-C8969F3AC89C}" destId="{5C0873C1-9BB8-41F5-885E-336EA621AA0D}" srcOrd="0" destOrd="3" presId="urn:microsoft.com/office/officeart/2005/8/layout/hList3"/>
    <dgm:cxn modelId="{3AAAFF34-9F2C-4EA3-A04F-D317F15C6D04}" srcId="{8A42BD3A-8099-4EF0-8180-805BF10D20AB}" destId="{4D6759E6-5462-4BEE-84DB-C8969F3AC89C}" srcOrd="2" destOrd="0" parTransId="{A44A6F72-D9C9-4879-BF84-EF91806401BA}" sibTransId="{E9CDCD6D-B8B7-4870-866C-0F4871F497F3}"/>
    <dgm:cxn modelId="{5760E634-C8AA-4BBC-B8E1-E40CEFED97DF}" srcId="{9C6AE864-0578-495D-BCF5-E0F9F3FC7F3D}" destId="{B1C3A222-A525-4D49-A2FB-A952A1E0C719}" srcOrd="0" destOrd="0" parTransId="{6C17FCFF-B8F9-4DCE-B056-6AFC597136A8}" sibTransId="{CDE14E50-D6AC-4E12-B3F3-0F7DC40BD729}"/>
    <dgm:cxn modelId="{6BF03D78-9315-4771-A72E-F3512131BD8F}" type="presOf" srcId="{C49DA879-8C74-4FD0-96F9-1DC19AAC4401}" destId="{B8C9D060-50A3-4A8C-8965-8D1B754D9E9B}" srcOrd="0" destOrd="4" presId="urn:microsoft.com/office/officeart/2005/8/layout/hList3"/>
    <dgm:cxn modelId="{BE5628EC-CF1C-44C5-96A3-85489B581661}" type="presOf" srcId="{2BE9EF8D-9AF1-4936-964C-673EB86542E1}" destId="{B8C9D060-50A3-4A8C-8965-8D1B754D9E9B}" srcOrd="0" destOrd="3" presId="urn:microsoft.com/office/officeart/2005/8/layout/hList3"/>
    <dgm:cxn modelId="{B953A2B0-2CB0-4709-99DC-2074C7CB2B1D}" srcId="{9C6AE864-0578-495D-BCF5-E0F9F3FC7F3D}" destId="{C3761164-2876-4341-9E96-1F6CC7F83136}" srcOrd="3" destOrd="0" parTransId="{0056C611-94DE-4F6B-AD5C-3E646DFCCBA0}" sibTransId="{DC129BFB-9A37-4E87-BC13-B34AB8C0D4B8}"/>
    <dgm:cxn modelId="{6338A455-5720-459F-999A-CF408F8889BF}" type="presOf" srcId="{2DA4FE64-806F-4866-BA1F-FFAA2641EC78}" destId="{5C0873C1-9BB8-41F5-885E-336EA621AA0D}" srcOrd="0" destOrd="4" presId="urn:microsoft.com/office/officeart/2005/8/layout/hList3"/>
    <dgm:cxn modelId="{2DD0EDBF-2BF3-44A6-8E35-E42032FF2C27}" srcId="{AC594B83-455D-42D1-9659-899920411875}" destId="{77D3F39F-5C49-44E7-9C18-F6E197B8C965}" srcOrd="1" destOrd="0" parTransId="{B7F723C9-0E77-4974-AAC8-A6EFA9FC87EF}" sibTransId="{915D0CAC-84B1-4803-A29E-C6137C28D7F4}"/>
    <dgm:cxn modelId="{F4F6B25C-9B4B-49C3-9D54-ED55B3C69836}" srcId="{9C6AE864-0578-495D-BCF5-E0F9F3FC7F3D}" destId="{1EA95462-198B-42BF-8C33-75A82C52DDFF}" srcOrd="6" destOrd="0" parTransId="{4123E027-D5FE-47DA-93E8-E5B287CF7C1A}" sibTransId="{BA285849-491D-4EC5-AEAA-3173FAAF5C9E}"/>
    <dgm:cxn modelId="{DD6E7F96-EC80-4379-8F4E-D0C0D0CF183C}" type="presOf" srcId="{CC789FB7-9C7B-4626-9206-7CC1F15636FC}" destId="{B8C9D060-50A3-4A8C-8965-8D1B754D9E9B}" srcOrd="0" destOrd="1" presId="urn:microsoft.com/office/officeart/2005/8/layout/hList3"/>
    <dgm:cxn modelId="{7B233E81-25CF-42F1-837D-CF93BCE7E398}" srcId="{6099C24C-12A6-43F9-A726-E53080D841CF}" destId="{9C6AE864-0578-495D-BCF5-E0F9F3FC7F3D}" srcOrd="1" destOrd="0" parTransId="{5B709EDD-B0F6-4F9A-A4D9-01E06F3C2EE2}" sibTransId="{5EBCB7E0-6C84-497F-BE04-9B07CA5BE5D6}"/>
    <dgm:cxn modelId="{75C2250F-CB44-4D9E-BDA6-40DA42EBB889}" type="presOf" srcId="{77D3F39F-5C49-44E7-9C18-F6E197B8C965}" destId="{B8C9D060-50A3-4A8C-8965-8D1B754D9E9B}" srcOrd="0" destOrd="2" presId="urn:microsoft.com/office/officeart/2005/8/layout/hList3"/>
    <dgm:cxn modelId="{9024B611-9B74-4751-A950-676F43A7BF77}" type="presOf" srcId="{8872A6C7-0471-4A2B-8230-C6EFFC341014}" destId="{555023A0-0C75-4234-B56E-BE3693D1D0E4}" srcOrd="0" destOrd="2" presId="urn:microsoft.com/office/officeart/2005/8/layout/hList3"/>
    <dgm:cxn modelId="{20B05296-85FF-4A08-B583-1D92E71EA13D}" srcId="{AC594B83-455D-42D1-9659-899920411875}" destId="{2BE9EF8D-9AF1-4936-964C-673EB86542E1}" srcOrd="2" destOrd="0" parTransId="{285B7742-6987-402B-8896-4B2F92227789}" sibTransId="{E014BBD3-CAE3-4A7A-9E5E-720510F50D16}"/>
    <dgm:cxn modelId="{F45D4570-DC25-439A-9729-799CB61812C7}" type="presOf" srcId="{BA586330-CDB9-4FF4-A33F-AF23C42D6E5C}" destId="{555023A0-0C75-4234-B56E-BE3693D1D0E4}" srcOrd="0" destOrd="5" presId="urn:microsoft.com/office/officeart/2005/8/layout/hList3"/>
    <dgm:cxn modelId="{8761FE2C-AFF3-4462-B76D-0B790547FBFC}" type="presOf" srcId="{A78FA2FE-DA7C-4440-AE19-9DD7BDF3FED6}" destId="{5C0873C1-9BB8-41F5-885E-336EA621AA0D}" srcOrd="0" destOrd="1" presId="urn:microsoft.com/office/officeart/2005/8/layout/hList3"/>
    <dgm:cxn modelId="{8D90936B-588F-4878-9F09-443FA0AB48CC}" type="presOf" srcId="{794F3E27-C02F-43EB-BB87-3BB32B972093}" destId="{F9B45773-AEDC-4709-9FD2-ED5D18B7C2C6}" srcOrd="0" destOrd="0" presId="urn:microsoft.com/office/officeart/2005/8/layout/hList3"/>
    <dgm:cxn modelId="{8AD3841A-638D-4937-84F0-2C83464B4C80}" type="presOf" srcId="{9FEDEA84-1978-4510-BEC2-46429310148C}" destId="{555023A0-0C75-4234-B56E-BE3693D1D0E4}" srcOrd="0" destOrd="3" presId="urn:microsoft.com/office/officeart/2005/8/layout/hList3"/>
    <dgm:cxn modelId="{AA9AD4E0-223E-4DEF-B9E6-31B5A6289BE9}" srcId="{9C6AE864-0578-495D-BCF5-E0F9F3FC7F3D}" destId="{724F98F4-D5C3-4B47-B47B-9CDB04924D30}" srcOrd="5" destOrd="0" parTransId="{2CD8BFD4-E7C9-4253-BA96-BD63C00DBAB9}" sibTransId="{6E9C90A7-4A3F-4937-9213-34B873542250}"/>
    <dgm:cxn modelId="{EEBF63EB-57DD-4990-8C8C-1A7EE6F9374C}" type="presOf" srcId="{2D3E8EE7-B26E-4483-BDF5-5FE72E282F85}" destId="{B8C9D060-50A3-4A8C-8965-8D1B754D9E9B}" srcOrd="0" destOrd="5" presId="urn:microsoft.com/office/officeart/2005/8/layout/hList3"/>
    <dgm:cxn modelId="{CA0B1D53-F5E0-4F4E-8653-AECFE568619F}" srcId="{AC594B83-455D-42D1-9659-899920411875}" destId="{C49DA879-8C74-4FD0-96F9-1DC19AAC4401}" srcOrd="3" destOrd="0" parTransId="{486587EF-3D94-4004-957E-A6137D83E578}" sibTransId="{9E813524-0DB3-474D-A032-CA374AA6E38F}"/>
    <dgm:cxn modelId="{16CFF280-2E9D-487D-BB54-A3EB344F8E90}" srcId="{9C6AE864-0578-495D-BCF5-E0F9F3FC7F3D}" destId="{9FEDEA84-1978-4510-BEC2-46429310148C}" srcOrd="2" destOrd="0" parTransId="{04712D8D-6A72-4D09-866D-FA93371A59E8}" sibTransId="{FEB71D72-F91C-4928-8C25-41CA51D95FB1}"/>
    <dgm:cxn modelId="{7DE6609D-4060-42DD-9631-187ACE5EC15F}" srcId="{AC594B83-455D-42D1-9659-899920411875}" destId="{2D3E8EE7-B26E-4483-BDF5-5FE72E282F85}" srcOrd="4" destOrd="0" parTransId="{248E07FF-A971-4DEE-A763-E88CC9F75750}" sibTransId="{481C0EAD-B780-4D69-BD86-CA72C0E4EF49}"/>
    <dgm:cxn modelId="{0C8E655F-8877-47C4-B2B9-66AC32E11FD5}" type="presOf" srcId="{6099C24C-12A6-43F9-A726-E53080D841CF}" destId="{39AFFEE0-44E2-424A-BF6C-12DAAE1E84C5}" srcOrd="0" destOrd="0" presId="urn:microsoft.com/office/officeart/2005/8/layout/hList3"/>
    <dgm:cxn modelId="{094206E6-8835-451B-87C4-0E3816644DEF}" srcId="{8A42BD3A-8099-4EF0-8180-805BF10D20AB}" destId="{2DA4FE64-806F-4866-BA1F-FFAA2641EC78}" srcOrd="3" destOrd="0" parTransId="{F3CC7A28-90A1-4C81-9677-705399FB5237}" sibTransId="{87F26749-470D-4410-A6DF-4F0544FA552D}"/>
    <dgm:cxn modelId="{67AF2527-7836-4B06-B1C3-4EBB8BAFF062}" type="presOf" srcId="{B1C3A222-A525-4D49-A2FB-A952A1E0C719}" destId="{555023A0-0C75-4234-B56E-BE3693D1D0E4}" srcOrd="0" destOrd="1" presId="urn:microsoft.com/office/officeart/2005/8/layout/hList3"/>
    <dgm:cxn modelId="{02B54878-47C7-45D4-AB6D-4B36B725259E}" type="presOf" srcId="{1EA95462-198B-42BF-8C33-75A82C52DDFF}" destId="{555023A0-0C75-4234-B56E-BE3693D1D0E4}" srcOrd="0" destOrd="7" presId="urn:microsoft.com/office/officeart/2005/8/layout/hList3"/>
    <dgm:cxn modelId="{86592B12-AF99-40C0-8667-A7CAF4E065C3}" srcId="{794F3E27-C02F-43EB-BB87-3BB32B972093}" destId="{6099C24C-12A6-43F9-A726-E53080D841CF}" srcOrd="0" destOrd="0" parTransId="{E629869A-E940-436C-A695-67B73348A144}" sibTransId="{902C2089-04E7-40D8-90D7-B1B727DAB540}"/>
    <dgm:cxn modelId="{60693029-5889-43A2-A395-B2E9B8B342A5}" srcId="{AC594B83-455D-42D1-9659-899920411875}" destId="{CC789FB7-9C7B-4626-9206-7CC1F15636FC}" srcOrd="0" destOrd="0" parTransId="{E3B30419-43B3-4E1B-81B6-73A467C2E24C}" sibTransId="{DF259C8A-0E17-4653-B55C-582E8FC39379}"/>
    <dgm:cxn modelId="{04A68DF9-3FA4-4BDC-A6B1-177567BC10AB}" type="presOf" srcId="{C3761164-2876-4341-9E96-1F6CC7F83136}" destId="{555023A0-0C75-4234-B56E-BE3693D1D0E4}" srcOrd="0" destOrd="4" presId="urn:microsoft.com/office/officeart/2005/8/layout/hList3"/>
    <dgm:cxn modelId="{6E02CB10-CB5B-4941-9259-D75B0D1EE0F2}" srcId="{8A42BD3A-8099-4EF0-8180-805BF10D20AB}" destId="{A78FA2FE-DA7C-4440-AE19-9DD7BDF3FED6}" srcOrd="0" destOrd="0" parTransId="{E9C82CA3-5BE2-4674-AE7C-E29A835A6308}" sibTransId="{E39BE4B1-67DF-4773-A594-D3C56EFDFFB3}"/>
    <dgm:cxn modelId="{B3B0522A-9D3D-40ED-9B12-D6B9AEA61618}" srcId="{9C6AE864-0578-495D-BCF5-E0F9F3FC7F3D}" destId="{8872A6C7-0471-4A2B-8230-C6EFFC341014}" srcOrd="1" destOrd="0" parTransId="{CE56DB13-BC5F-496C-AE15-33446831AB24}" sibTransId="{9179D403-EC35-4B43-B131-B97462E2C481}"/>
    <dgm:cxn modelId="{74111B66-FD25-42DD-AC3D-FE5F9440BF5B}" srcId="{8A42BD3A-8099-4EF0-8180-805BF10D20AB}" destId="{380B0D9A-E29F-4520-8DFD-42461CBDA975}" srcOrd="1" destOrd="0" parTransId="{F759188D-905C-4E2E-BF06-22B39FC78333}" sibTransId="{9DADAC5C-9B26-439B-81E3-FEE627CEDED4}"/>
    <dgm:cxn modelId="{892FBCBF-17CB-4064-B8D1-9A6FE8736E03}" type="presParOf" srcId="{F9B45773-AEDC-4709-9FD2-ED5D18B7C2C6}" destId="{39AFFEE0-44E2-424A-BF6C-12DAAE1E84C5}" srcOrd="0" destOrd="0" presId="urn:microsoft.com/office/officeart/2005/8/layout/hList3"/>
    <dgm:cxn modelId="{156AAE05-AA4E-420F-A094-1F319FCFCACF}" type="presParOf" srcId="{F9B45773-AEDC-4709-9FD2-ED5D18B7C2C6}" destId="{8833B4A4-2C6B-43BF-8F93-125084D56262}" srcOrd="1" destOrd="0" presId="urn:microsoft.com/office/officeart/2005/8/layout/hList3"/>
    <dgm:cxn modelId="{BF342419-8DE5-4064-BA9B-ED1C19475548}" type="presParOf" srcId="{8833B4A4-2C6B-43BF-8F93-125084D56262}" destId="{5C0873C1-9BB8-41F5-885E-336EA621AA0D}" srcOrd="0" destOrd="0" presId="urn:microsoft.com/office/officeart/2005/8/layout/hList3"/>
    <dgm:cxn modelId="{B1A74950-03D3-4CBB-976B-57D709660430}" type="presParOf" srcId="{8833B4A4-2C6B-43BF-8F93-125084D56262}" destId="{555023A0-0C75-4234-B56E-BE3693D1D0E4}" srcOrd="1" destOrd="0" presId="urn:microsoft.com/office/officeart/2005/8/layout/hList3"/>
    <dgm:cxn modelId="{1D870EEB-7611-4F19-BB0C-E0E01467D51B}" type="presParOf" srcId="{8833B4A4-2C6B-43BF-8F93-125084D56262}" destId="{B8C9D060-50A3-4A8C-8965-8D1B754D9E9B}" srcOrd="2" destOrd="0" presId="urn:microsoft.com/office/officeart/2005/8/layout/hList3"/>
    <dgm:cxn modelId="{00839F0A-052C-405B-8CD1-08F0EBC92CFE}" type="presParOf" srcId="{F9B45773-AEDC-4709-9FD2-ED5D18B7C2C6}" destId="{08607BFF-5977-4D1F-B72D-D7C704DD49CC}" srcOrd="2" destOrd="0" presId="urn:microsoft.com/office/officeart/2005/8/layout/hList3"/>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9AFFEE0-44E2-424A-BF6C-12DAAE1E84C5}">
      <dsp:nvSpPr>
        <dsp:cNvPr id="0" name=""/>
        <dsp:cNvSpPr/>
      </dsp:nvSpPr>
      <dsp:spPr>
        <a:xfrm>
          <a:off x="0" y="0"/>
          <a:ext cx="8142399" cy="620885"/>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s-AR" sz="3600" kern="1200" dirty="0" smtClean="0"/>
            <a:t>Objetivo</a:t>
          </a:r>
          <a:endParaRPr lang="en-US" sz="3600" kern="1200" dirty="0"/>
        </a:p>
      </dsp:txBody>
      <dsp:txXfrm>
        <a:off x="0" y="0"/>
        <a:ext cx="8142399" cy="620885"/>
      </dsp:txXfrm>
    </dsp:sp>
    <dsp:sp modelId="{5C0873C1-9BB8-41F5-885E-336EA621AA0D}">
      <dsp:nvSpPr>
        <dsp:cNvPr id="0" name=""/>
        <dsp:cNvSpPr/>
      </dsp:nvSpPr>
      <dsp:spPr>
        <a:xfrm>
          <a:off x="1242" y="670312"/>
          <a:ext cx="2319369" cy="4186341"/>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933450">
            <a:lnSpc>
              <a:spcPct val="90000"/>
            </a:lnSpc>
            <a:spcBef>
              <a:spcPct val="0"/>
            </a:spcBef>
            <a:spcAft>
              <a:spcPct val="35000"/>
            </a:spcAft>
          </a:pPr>
          <a:r>
            <a:rPr lang="es-AR" sz="2100" b="1" kern="1200" dirty="0" smtClean="0"/>
            <a:t>Alcance</a:t>
          </a:r>
        </a:p>
        <a:p>
          <a:pPr lvl="0" algn="l" defTabSz="933450">
            <a:lnSpc>
              <a:spcPct val="90000"/>
            </a:lnSpc>
            <a:spcBef>
              <a:spcPct val="0"/>
            </a:spcBef>
            <a:spcAft>
              <a:spcPct val="35000"/>
            </a:spcAft>
          </a:pPr>
          <a:endParaRPr lang="es-AR" sz="2100" b="1" kern="1200" dirty="0" smtClean="0"/>
        </a:p>
        <a:p>
          <a:pPr lvl="0" algn="l" defTabSz="933450">
            <a:lnSpc>
              <a:spcPct val="90000"/>
            </a:lnSpc>
            <a:spcBef>
              <a:spcPct val="0"/>
            </a:spcBef>
            <a:spcAft>
              <a:spcPct val="35000"/>
            </a:spcAft>
          </a:pPr>
          <a:endParaRPr lang="en-US" sz="2100" b="1" kern="1200" dirty="0"/>
        </a:p>
        <a:p>
          <a:pPr marL="171450" lvl="1" indent="-171450" algn="l" defTabSz="711200">
            <a:lnSpc>
              <a:spcPct val="90000"/>
            </a:lnSpc>
            <a:spcBef>
              <a:spcPct val="0"/>
            </a:spcBef>
            <a:spcAft>
              <a:spcPct val="15000"/>
            </a:spcAft>
            <a:buChar char="••"/>
          </a:pPr>
          <a:r>
            <a:rPr lang="es-AR" sz="1600" kern="1200" dirty="0" smtClean="0"/>
            <a:t>Seguimiento</a:t>
          </a:r>
        </a:p>
        <a:p>
          <a:pPr marL="171450" lvl="1" indent="-171450" algn="l" defTabSz="711200">
            <a:lnSpc>
              <a:spcPct val="90000"/>
            </a:lnSpc>
            <a:spcBef>
              <a:spcPct val="0"/>
            </a:spcBef>
            <a:spcAft>
              <a:spcPct val="15000"/>
            </a:spcAft>
            <a:buChar char="••"/>
          </a:pPr>
          <a:r>
            <a:rPr lang="es-AR" sz="1600" kern="1200" dirty="0" smtClean="0"/>
            <a:t>Pedidos similares</a:t>
          </a:r>
        </a:p>
        <a:p>
          <a:pPr marL="171450" lvl="1" indent="-171450" algn="l" defTabSz="711200">
            <a:lnSpc>
              <a:spcPct val="90000"/>
            </a:lnSpc>
            <a:spcBef>
              <a:spcPct val="0"/>
            </a:spcBef>
            <a:spcAft>
              <a:spcPct val="15000"/>
            </a:spcAft>
            <a:buChar char="••"/>
          </a:pPr>
          <a:r>
            <a:rPr lang="es-AR" sz="1600" kern="1200" dirty="0" smtClean="0"/>
            <a:t>Presupuesto</a:t>
          </a:r>
        </a:p>
        <a:p>
          <a:pPr marL="171450" lvl="1" indent="-171450" algn="l" defTabSz="711200">
            <a:lnSpc>
              <a:spcPct val="90000"/>
            </a:lnSpc>
            <a:spcBef>
              <a:spcPct val="0"/>
            </a:spcBef>
            <a:spcAft>
              <a:spcPct val="15000"/>
            </a:spcAft>
            <a:buChar char="••"/>
          </a:pPr>
          <a:r>
            <a:rPr lang="es-AR" sz="1600" kern="1200" dirty="0" smtClean="0"/>
            <a:t>Reprogramación  de ruta</a:t>
          </a:r>
        </a:p>
      </dsp:txBody>
      <dsp:txXfrm>
        <a:off x="1242" y="670312"/>
        <a:ext cx="2319369" cy="4186341"/>
      </dsp:txXfrm>
    </dsp:sp>
    <dsp:sp modelId="{555023A0-0C75-4234-B56E-BE3693D1D0E4}">
      <dsp:nvSpPr>
        <dsp:cNvPr id="0" name=""/>
        <dsp:cNvSpPr/>
      </dsp:nvSpPr>
      <dsp:spPr>
        <a:xfrm>
          <a:off x="2320612" y="669903"/>
          <a:ext cx="2910271" cy="4186341"/>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lvl="0" algn="ctr" defTabSz="933450">
            <a:lnSpc>
              <a:spcPct val="90000"/>
            </a:lnSpc>
            <a:spcBef>
              <a:spcPct val="0"/>
            </a:spcBef>
            <a:spcAft>
              <a:spcPct val="35000"/>
            </a:spcAft>
          </a:pPr>
          <a:r>
            <a:rPr lang="es-AR" sz="2100" b="1" kern="1200" dirty="0" smtClean="0"/>
            <a:t>Fuera de Alcance</a:t>
          </a:r>
        </a:p>
        <a:p>
          <a:pPr lvl="0" algn="l" defTabSz="933450">
            <a:lnSpc>
              <a:spcPct val="90000"/>
            </a:lnSpc>
            <a:spcBef>
              <a:spcPct val="0"/>
            </a:spcBef>
            <a:spcAft>
              <a:spcPct val="35000"/>
            </a:spcAft>
          </a:pPr>
          <a:endParaRPr lang="es-AR" sz="1400" b="1" kern="1200" dirty="0" smtClean="0"/>
        </a:p>
        <a:p>
          <a:pPr lvl="0" algn="l" defTabSz="933450">
            <a:lnSpc>
              <a:spcPct val="90000"/>
            </a:lnSpc>
            <a:spcBef>
              <a:spcPct val="0"/>
            </a:spcBef>
            <a:spcAft>
              <a:spcPct val="35000"/>
            </a:spcAft>
          </a:pPr>
          <a:endParaRPr lang="es-AR" sz="1400" b="1" kern="1200" dirty="0" smtClean="0"/>
        </a:p>
        <a:p>
          <a:pPr lvl="0" algn="l" defTabSz="933450">
            <a:lnSpc>
              <a:spcPct val="90000"/>
            </a:lnSpc>
            <a:spcBef>
              <a:spcPct val="0"/>
            </a:spcBef>
            <a:spcAft>
              <a:spcPct val="35000"/>
            </a:spcAft>
          </a:pPr>
          <a:endParaRPr lang="en-US" sz="1400" b="1" kern="1200" dirty="0"/>
        </a:p>
        <a:p>
          <a:pPr marL="171450" lvl="1" indent="-171450" algn="l" defTabSz="711200">
            <a:lnSpc>
              <a:spcPct val="90000"/>
            </a:lnSpc>
            <a:spcBef>
              <a:spcPct val="0"/>
            </a:spcBef>
            <a:spcAft>
              <a:spcPct val="15000"/>
            </a:spcAft>
            <a:buChar char="••"/>
          </a:pPr>
          <a:r>
            <a:rPr lang="es-AR" sz="1600" kern="1200" dirty="0" smtClean="0"/>
            <a:t>Contabilidad</a:t>
          </a:r>
          <a:endParaRPr lang="en-US" sz="1600" kern="1200" dirty="0"/>
        </a:p>
        <a:p>
          <a:pPr marL="171450" lvl="1" indent="-171450" algn="l" defTabSz="711200">
            <a:lnSpc>
              <a:spcPct val="90000"/>
            </a:lnSpc>
            <a:spcBef>
              <a:spcPct val="0"/>
            </a:spcBef>
            <a:spcAft>
              <a:spcPct val="15000"/>
            </a:spcAft>
            <a:buChar char="••"/>
          </a:pPr>
          <a:r>
            <a:rPr lang="es-AR" sz="1600" kern="1200" dirty="0" smtClean="0"/>
            <a:t>Estadísticas</a:t>
          </a:r>
        </a:p>
        <a:p>
          <a:pPr marL="171450" lvl="1" indent="-171450" algn="l" defTabSz="711200">
            <a:lnSpc>
              <a:spcPct val="90000"/>
            </a:lnSpc>
            <a:spcBef>
              <a:spcPct val="0"/>
            </a:spcBef>
            <a:spcAft>
              <a:spcPct val="15000"/>
            </a:spcAft>
            <a:buChar char="••"/>
          </a:pPr>
          <a:r>
            <a:rPr lang="es-AR" sz="1600" kern="1200" dirty="0" smtClean="0"/>
            <a:t>Pago a proveedores</a:t>
          </a:r>
        </a:p>
        <a:p>
          <a:pPr marL="171450" lvl="1" indent="-171450" algn="l" defTabSz="711200">
            <a:lnSpc>
              <a:spcPct val="90000"/>
            </a:lnSpc>
            <a:spcBef>
              <a:spcPct val="0"/>
            </a:spcBef>
            <a:spcAft>
              <a:spcPct val="15000"/>
            </a:spcAft>
            <a:buChar char="••"/>
          </a:pPr>
          <a:r>
            <a:rPr lang="es-AR" sz="1600" kern="1200" dirty="0" smtClean="0"/>
            <a:t>Seguimiento en tiempo real</a:t>
          </a:r>
        </a:p>
        <a:p>
          <a:pPr marL="171450" lvl="1" indent="-171450" algn="l" defTabSz="711200">
            <a:lnSpc>
              <a:spcPct val="90000"/>
            </a:lnSpc>
            <a:spcBef>
              <a:spcPct val="0"/>
            </a:spcBef>
            <a:spcAft>
              <a:spcPct val="15000"/>
            </a:spcAft>
            <a:buChar char="••"/>
          </a:pPr>
          <a:r>
            <a:rPr lang="es-AR" sz="1600" kern="1200" dirty="0" smtClean="0"/>
            <a:t>Servicio de post-venta</a:t>
          </a:r>
        </a:p>
        <a:p>
          <a:pPr marL="171450" lvl="1" indent="-171450" algn="l" defTabSz="711200">
            <a:lnSpc>
              <a:spcPct val="90000"/>
            </a:lnSpc>
            <a:spcBef>
              <a:spcPct val="0"/>
            </a:spcBef>
            <a:spcAft>
              <a:spcPct val="15000"/>
            </a:spcAft>
            <a:buChar char="••"/>
          </a:pPr>
          <a:r>
            <a:rPr lang="es-AR" sz="1600" kern="1200" dirty="0" smtClean="0"/>
            <a:t>Gestión del pago</a:t>
          </a:r>
        </a:p>
        <a:p>
          <a:pPr marL="171450" lvl="1" indent="-171450" algn="l" defTabSz="711200">
            <a:lnSpc>
              <a:spcPct val="90000"/>
            </a:lnSpc>
            <a:spcBef>
              <a:spcPct val="0"/>
            </a:spcBef>
            <a:spcAft>
              <a:spcPct val="15000"/>
            </a:spcAft>
            <a:buChar char="••"/>
          </a:pPr>
          <a:r>
            <a:rPr lang="es-AR" sz="1600" kern="1200" dirty="0" smtClean="0"/>
            <a:t>Seguimiento de envío factura</a:t>
          </a:r>
          <a:endParaRPr lang="es-AR" sz="1600" kern="1200" dirty="0"/>
        </a:p>
      </dsp:txBody>
      <dsp:txXfrm>
        <a:off x="2320612" y="669903"/>
        <a:ext cx="2910271" cy="4186341"/>
      </dsp:txXfrm>
    </dsp:sp>
    <dsp:sp modelId="{B8C9D060-50A3-4A8C-8965-8D1B754D9E9B}">
      <dsp:nvSpPr>
        <dsp:cNvPr id="0" name=""/>
        <dsp:cNvSpPr/>
      </dsp:nvSpPr>
      <dsp:spPr>
        <a:xfrm>
          <a:off x="5230884" y="670312"/>
          <a:ext cx="2910271" cy="4186341"/>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933450">
            <a:lnSpc>
              <a:spcPct val="90000"/>
            </a:lnSpc>
            <a:spcBef>
              <a:spcPct val="0"/>
            </a:spcBef>
            <a:spcAft>
              <a:spcPct val="35000"/>
            </a:spcAft>
          </a:pPr>
          <a:r>
            <a:rPr lang="es-AR" sz="2100" b="1" kern="1200" dirty="0" smtClean="0"/>
            <a:t>Hipótesis</a:t>
          </a:r>
        </a:p>
        <a:p>
          <a:pPr lvl="0" algn="l" defTabSz="933450">
            <a:lnSpc>
              <a:spcPct val="90000"/>
            </a:lnSpc>
            <a:spcBef>
              <a:spcPct val="0"/>
            </a:spcBef>
            <a:spcAft>
              <a:spcPct val="35000"/>
            </a:spcAft>
          </a:pPr>
          <a:endParaRPr lang="es-AR" sz="2100" b="1" kern="1200" dirty="0" smtClean="0"/>
        </a:p>
        <a:p>
          <a:pPr lvl="0" algn="l" defTabSz="933450">
            <a:lnSpc>
              <a:spcPct val="90000"/>
            </a:lnSpc>
            <a:spcBef>
              <a:spcPct val="0"/>
            </a:spcBef>
            <a:spcAft>
              <a:spcPct val="35000"/>
            </a:spcAft>
          </a:pPr>
          <a:endParaRPr lang="en-US" sz="2100" b="1" kern="1200" dirty="0"/>
        </a:p>
        <a:p>
          <a:pPr marL="171450" lvl="1" indent="-171450" algn="l" defTabSz="711200">
            <a:lnSpc>
              <a:spcPct val="90000"/>
            </a:lnSpc>
            <a:spcBef>
              <a:spcPct val="0"/>
            </a:spcBef>
            <a:spcAft>
              <a:spcPct val="15000"/>
            </a:spcAft>
            <a:buChar char="••"/>
          </a:pPr>
          <a:r>
            <a:rPr lang="es-AR" sz="1600" b="0" kern="1200" dirty="0" smtClean="0"/>
            <a:t>Destino y origen únicos</a:t>
          </a:r>
          <a:endParaRPr lang="en-US" sz="1600" b="0" kern="1200" dirty="0"/>
        </a:p>
        <a:p>
          <a:pPr marL="171450" lvl="1" indent="-171450" algn="l" defTabSz="711200">
            <a:lnSpc>
              <a:spcPct val="90000"/>
            </a:lnSpc>
            <a:spcBef>
              <a:spcPct val="0"/>
            </a:spcBef>
            <a:spcAft>
              <a:spcPct val="15000"/>
            </a:spcAft>
            <a:buChar char="••"/>
          </a:pPr>
          <a:r>
            <a:rPr lang="es-AR" sz="1600" b="0" kern="1200" dirty="0" smtClean="0"/>
            <a:t>Separación en Bultos</a:t>
          </a:r>
          <a:endParaRPr lang="en-US" sz="1600" b="0" kern="1200" dirty="0"/>
        </a:p>
        <a:p>
          <a:pPr marL="171450" lvl="1" indent="-171450" algn="l" defTabSz="711200">
            <a:lnSpc>
              <a:spcPct val="90000"/>
            </a:lnSpc>
            <a:spcBef>
              <a:spcPct val="0"/>
            </a:spcBef>
            <a:spcAft>
              <a:spcPct val="15000"/>
            </a:spcAft>
            <a:buChar char="••"/>
          </a:pPr>
          <a:r>
            <a:rPr lang="es-AR" sz="1600" kern="1200" dirty="0" smtClean="0"/>
            <a:t>Entrega del Pedido</a:t>
          </a:r>
        </a:p>
        <a:p>
          <a:pPr marL="171450" lvl="1" indent="-171450" algn="l" defTabSz="711200">
            <a:lnSpc>
              <a:spcPct val="90000"/>
            </a:lnSpc>
            <a:spcBef>
              <a:spcPct val="0"/>
            </a:spcBef>
            <a:spcAft>
              <a:spcPct val="15000"/>
            </a:spcAft>
            <a:buChar char="••"/>
          </a:pPr>
          <a:r>
            <a:rPr lang="es-AR" sz="1600" kern="1200" dirty="0" smtClean="0"/>
            <a:t>Sobre-carga 110%</a:t>
          </a:r>
        </a:p>
        <a:p>
          <a:pPr marL="171450" lvl="1" indent="-171450" algn="l" defTabSz="711200">
            <a:lnSpc>
              <a:spcPct val="90000"/>
            </a:lnSpc>
            <a:spcBef>
              <a:spcPct val="0"/>
            </a:spcBef>
            <a:spcAft>
              <a:spcPct val="15000"/>
            </a:spcAft>
            <a:buChar char="••"/>
          </a:pPr>
          <a:r>
            <a:rPr lang="es-AR" sz="1600" kern="1200" dirty="0" smtClean="0"/>
            <a:t>Disponibilidad Exclusiva</a:t>
          </a:r>
        </a:p>
      </dsp:txBody>
      <dsp:txXfrm>
        <a:off x="5230884" y="670312"/>
        <a:ext cx="2910271" cy="4186341"/>
      </dsp:txXfrm>
    </dsp:sp>
    <dsp:sp modelId="{08607BFF-5977-4D1F-B72D-D7C704DD49CC}">
      <dsp:nvSpPr>
        <dsp:cNvPr id="0" name=""/>
        <dsp:cNvSpPr/>
      </dsp:nvSpPr>
      <dsp:spPr>
        <a:xfrm>
          <a:off x="0" y="4341458"/>
          <a:ext cx="8142399" cy="349268"/>
        </a:xfrm>
        <a:prstGeom prst="rect">
          <a:avLst/>
        </a:prstGeom>
        <a:solidFill>
          <a:schemeClr val="accent1">
            <a:shade val="80000"/>
            <a:hueOff val="0"/>
            <a:satOff val="0"/>
            <a:lumOff val="0"/>
            <a:alpha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EEFDE4-20F3-400B-B586-D1755F1D251F}" type="datetimeFigureOut">
              <a:rPr lang="en-US" smtClean="0"/>
              <a:pPr/>
              <a:t>12/2/2009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7DCFDD-9765-4942-8186-4D444FB7394B}" type="slidenum">
              <a:rPr lang="en-US" smtClean="0"/>
              <a:pPr/>
              <a:t>‹Nº›</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s-AR" dirty="0" smtClean="0"/>
              <a:t>Objetivo – Alcance – Fuera de Alcance – Hipótesis (</a:t>
            </a:r>
            <a:r>
              <a:rPr lang="es-AR" dirty="0" err="1" smtClean="0"/>
              <a:t>juan</a:t>
            </a:r>
            <a:r>
              <a:rPr lang="es-AR" dirty="0" smtClean="0"/>
              <a:t> / </a:t>
            </a:r>
            <a:r>
              <a:rPr lang="es-AR" dirty="0" err="1" smtClean="0"/>
              <a:t>dario</a:t>
            </a:r>
            <a:r>
              <a:rPr lang="es-AR" dirty="0" smtClean="0"/>
              <a:t>)</a:t>
            </a:r>
          </a:p>
          <a:p>
            <a:pPr lvl="1"/>
            <a:endParaRPr lang="es-AR" dirty="0" smtClean="0"/>
          </a:p>
          <a:p>
            <a:pPr lvl="1"/>
            <a:r>
              <a:rPr lang="es-AR" dirty="0" smtClean="0"/>
              <a:t>Modelo de Negocio (</a:t>
            </a:r>
            <a:r>
              <a:rPr lang="es-AR" dirty="0" err="1" smtClean="0"/>
              <a:t>lau</a:t>
            </a:r>
            <a:r>
              <a:rPr lang="es-AR" dirty="0" smtClean="0"/>
              <a:t>)</a:t>
            </a:r>
          </a:p>
          <a:p>
            <a:pPr lvl="1"/>
            <a:endParaRPr lang="es-AR" dirty="0" smtClean="0"/>
          </a:p>
          <a:p>
            <a:pPr lvl="1"/>
            <a:r>
              <a:rPr lang="es-AR" dirty="0" smtClean="0"/>
              <a:t>Casos de Uso (</a:t>
            </a:r>
            <a:r>
              <a:rPr lang="es-AR" dirty="0" err="1" smtClean="0"/>
              <a:t>lau</a:t>
            </a:r>
            <a:r>
              <a:rPr lang="es-AR" dirty="0" smtClean="0"/>
              <a:t>)</a:t>
            </a:r>
          </a:p>
          <a:p>
            <a:pPr lvl="1"/>
            <a:endParaRPr lang="es-AR" dirty="0" smtClean="0"/>
          </a:p>
          <a:p>
            <a:pPr lvl="1"/>
            <a:r>
              <a:rPr lang="es-AR" dirty="0" smtClean="0"/>
              <a:t>Problemas Resueltos</a:t>
            </a:r>
          </a:p>
          <a:p>
            <a:pPr lvl="2"/>
            <a:endParaRPr lang="es-AR" dirty="0" smtClean="0"/>
          </a:p>
          <a:p>
            <a:pPr lvl="2"/>
            <a:r>
              <a:rPr lang="es-AR" dirty="0" smtClean="0"/>
              <a:t>Manejo de la carga (</a:t>
            </a:r>
            <a:r>
              <a:rPr lang="es-AR" dirty="0" err="1" smtClean="0"/>
              <a:t>adri</a:t>
            </a:r>
            <a:r>
              <a:rPr lang="es-AR" dirty="0" smtClean="0"/>
              <a:t>)</a:t>
            </a:r>
          </a:p>
          <a:p>
            <a:pPr lvl="2"/>
            <a:r>
              <a:rPr lang="es-AR" dirty="0" smtClean="0"/>
              <a:t>Sobrecarga (</a:t>
            </a:r>
            <a:r>
              <a:rPr lang="es-AR" dirty="0" err="1" smtClean="0"/>
              <a:t>juan</a:t>
            </a:r>
            <a:r>
              <a:rPr lang="es-AR" dirty="0" smtClean="0"/>
              <a:t> / </a:t>
            </a:r>
            <a:r>
              <a:rPr lang="es-AR" dirty="0" err="1" smtClean="0"/>
              <a:t>dario</a:t>
            </a:r>
            <a:r>
              <a:rPr lang="es-AR" dirty="0" smtClean="0"/>
              <a:t>)</a:t>
            </a:r>
          </a:p>
          <a:p>
            <a:pPr lvl="2"/>
            <a:r>
              <a:rPr lang="es-AR" dirty="0" smtClean="0"/>
              <a:t>Especificación de ruta (pablo)</a:t>
            </a:r>
          </a:p>
          <a:p>
            <a:pPr lvl="2"/>
            <a:r>
              <a:rPr lang="es-AR" dirty="0" smtClean="0"/>
              <a:t>Seguimiento del pedido (</a:t>
            </a:r>
            <a:r>
              <a:rPr lang="es-AR" dirty="0" err="1" smtClean="0"/>
              <a:t>nico</a:t>
            </a:r>
            <a:r>
              <a:rPr lang="es-AR" dirty="0" smtClean="0"/>
              <a:t>)</a:t>
            </a:r>
          </a:p>
          <a:p>
            <a:pPr lvl="2"/>
            <a:r>
              <a:rPr lang="es-AR" dirty="0" smtClean="0"/>
              <a:t>Facturación, pago y entrega del pedido (</a:t>
            </a:r>
            <a:r>
              <a:rPr lang="es-AR" dirty="0" err="1" smtClean="0"/>
              <a:t>flavio</a:t>
            </a:r>
            <a:r>
              <a:rPr lang="es-AR" dirty="0" smtClean="0"/>
              <a:t>)</a:t>
            </a:r>
          </a:p>
          <a:p>
            <a:pPr lvl="2">
              <a:buNone/>
            </a:pPr>
            <a:endParaRPr lang="es-AR" dirty="0" smtClean="0"/>
          </a:p>
          <a:p>
            <a:pPr lvl="1"/>
            <a:r>
              <a:rPr lang="es-AR" dirty="0" smtClean="0"/>
              <a:t>Conclusiones (dependiendo como nos quede el discurso)</a:t>
            </a:r>
          </a:p>
          <a:p>
            <a:pPr lvl="2">
              <a:buNone/>
            </a:pPr>
            <a:endParaRPr lang="es-AR" dirty="0" smtClean="0"/>
          </a:p>
          <a:p>
            <a:pPr lvl="1"/>
            <a:r>
              <a:rPr lang="es-AR" dirty="0" smtClean="0"/>
              <a:t>Preguntas y Respuestas </a:t>
            </a:r>
            <a:endParaRPr lang="en-US" dirty="0"/>
          </a:p>
        </p:txBody>
      </p:sp>
      <p:sp>
        <p:nvSpPr>
          <p:cNvPr id="4" name="Slide Number Placeholder 3"/>
          <p:cNvSpPr>
            <a:spLocks noGrp="1"/>
          </p:cNvSpPr>
          <p:nvPr>
            <p:ph type="sldNum" sz="quarter" idx="10"/>
          </p:nvPr>
        </p:nvSpPr>
        <p:spPr/>
        <p:txBody>
          <a:bodyPr/>
          <a:lstStyle/>
          <a:p>
            <a:fld id="{6B7DCFDD-9765-4942-8186-4D444FB7394B}"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252000">
              <a:spcBef>
                <a:spcPts val="1200"/>
              </a:spcBef>
              <a:spcAft>
                <a:spcPts val="4200"/>
              </a:spcAft>
            </a:pPr>
            <a:r>
              <a:rPr lang="es-AR" dirty="0" smtClean="0"/>
              <a:t>Objetivo</a:t>
            </a:r>
          </a:p>
          <a:p>
            <a:pPr marL="252000">
              <a:spcBef>
                <a:spcPts val="1200"/>
              </a:spcBef>
              <a:spcAft>
                <a:spcPts val="4200"/>
              </a:spcAft>
            </a:pPr>
            <a:endParaRPr lang="es-AR" dirty="0" smtClean="0"/>
          </a:p>
          <a:p>
            <a:pPr marL="252000">
              <a:spcBef>
                <a:spcPts val="1200"/>
              </a:spcBef>
              <a:spcAft>
                <a:spcPts val="4200"/>
              </a:spcAft>
            </a:pPr>
            <a:r>
              <a:rPr lang="es-AR" dirty="0" smtClean="0"/>
              <a:t>Registro anticipado de las cargas.</a:t>
            </a:r>
          </a:p>
          <a:p>
            <a:pPr marL="252000">
              <a:spcBef>
                <a:spcPts val="1200"/>
              </a:spcBef>
              <a:spcAft>
                <a:spcPts val="4200"/>
              </a:spcAft>
            </a:pPr>
            <a:r>
              <a:rPr lang="es-AR" dirty="0" smtClean="0"/>
              <a:t>Seguimiento de las cargas.</a:t>
            </a:r>
          </a:p>
          <a:p>
            <a:pPr marL="252000">
              <a:spcBef>
                <a:spcPts val="1200"/>
              </a:spcBef>
              <a:spcAft>
                <a:spcPts val="4200"/>
              </a:spcAft>
            </a:pPr>
            <a:r>
              <a:rPr lang="es-AR" dirty="0" smtClean="0"/>
              <a:t>Envío de las facturas.</a:t>
            </a:r>
          </a:p>
          <a:p>
            <a:endParaRPr lang="es-AR" dirty="0" smtClean="0"/>
          </a:p>
          <a:p>
            <a:r>
              <a:rPr lang="es-AR" dirty="0" smtClean="0"/>
              <a:t>Alcance</a:t>
            </a:r>
          </a:p>
          <a:p>
            <a:endParaRPr lang="es-AR" dirty="0" smtClean="0"/>
          </a:p>
          <a:p>
            <a:r>
              <a:rPr lang="es-AR" dirty="0" smtClean="0"/>
              <a:t>Consultar la última </a:t>
            </a:r>
            <a:r>
              <a:rPr lang="es-AR" b="1" dirty="0" smtClean="0"/>
              <a:t>ubicación</a:t>
            </a:r>
            <a:r>
              <a:rPr lang="es-AR" dirty="0" smtClean="0"/>
              <a:t> del pedido.</a:t>
            </a:r>
          </a:p>
          <a:p>
            <a:r>
              <a:rPr lang="es-AR" dirty="0" smtClean="0"/>
              <a:t>Generar una </a:t>
            </a:r>
            <a:r>
              <a:rPr lang="es-AR" b="1" dirty="0" smtClean="0"/>
              <a:t>ruta</a:t>
            </a:r>
            <a:r>
              <a:rPr lang="es-AR" dirty="0" smtClean="0"/>
              <a:t> para los bultos.</a:t>
            </a:r>
          </a:p>
          <a:p>
            <a:r>
              <a:rPr lang="es-AR" dirty="0" smtClean="0"/>
              <a:t>Permitir reutilizar datos de un </a:t>
            </a:r>
            <a:r>
              <a:rPr lang="es-AR" b="1" dirty="0" smtClean="0"/>
              <a:t>pedido similar</a:t>
            </a:r>
            <a:r>
              <a:rPr lang="es-AR" dirty="0" smtClean="0"/>
              <a:t>.</a:t>
            </a:r>
          </a:p>
          <a:p>
            <a:r>
              <a:rPr lang="es-AR" dirty="0" smtClean="0"/>
              <a:t>Generar un </a:t>
            </a:r>
            <a:r>
              <a:rPr lang="es-AR" b="1" dirty="0" smtClean="0"/>
              <a:t>presupuesto</a:t>
            </a:r>
            <a:r>
              <a:rPr lang="es-AR" dirty="0" smtClean="0"/>
              <a:t> según costo de transporte.</a:t>
            </a:r>
          </a:p>
          <a:p>
            <a:r>
              <a:rPr lang="es-AR" dirty="0" smtClean="0"/>
              <a:t>Permitir </a:t>
            </a:r>
            <a:r>
              <a:rPr lang="es-AR" b="1" dirty="0" smtClean="0"/>
              <a:t>reprogramación</a:t>
            </a:r>
            <a:r>
              <a:rPr lang="es-AR" dirty="0" smtClean="0"/>
              <a:t> de la ruta.</a:t>
            </a:r>
          </a:p>
          <a:p>
            <a:endParaRPr lang="es-AR" dirty="0" smtClean="0"/>
          </a:p>
          <a:p>
            <a:r>
              <a:rPr lang="es-AR" dirty="0" smtClean="0"/>
              <a:t>HIPOTESIS</a:t>
            </a:r>
          </a:p>
          <a:p>
            <a:endParaRPr lang="es-AR" dirty="0" smtClean="0"/>
          </a:p>
          <a:p>
            <a:r>
              <a:rPr lang="es-AR" dirty="0" smtClean="0"/>
              <a:t>Un pedido se separa en bultos.</a:t>
            </a:r>
          </a:p>
          <a:p>
            <a:r>
              <a:rPr lang="es-AR" dirty="0" smtClean="0"/>
              <a:t>Los bultos se entregan todos juntos.</a:t>
            </a:r>
          </a:p>
          <a:p>
            <a:r>
              <a:rPr lang="es-AR" dirty="0" smtClean="0"/>
              <a:t>La entrega no es puerta a puerta.</a:t>
            </a:r>
          </a:p>
          <a:p>
            <a:r>
              <a:rPr lang="es-AR" dirty="0" smtClean="0"/>
              <a:t>Sobre-carga con 110%.</a:t>
            </a:r>
          </a:p>
          <a:p>
            <a:r>
              <a:rPr lang="es-AR" dirty="0" smtClean="0"/>
              <a:t>Transporte y almacenes con disponibilidad exclusiva.</a:t>
            </a:r>
          </a:p>
          <a:p>
            <a:r>
              <a:rPr lang="es-AR" dirty="0" smtClean="0"/>
              <a:t>No se puede retirar un pedido sin haber pagado el mismo.</a:t>
            </a:r>
          </a:p>
          <a:p>
            <a:endParaRPr lang="en-US" dirty="0"/>
          </a:p>
        </p:txBody>
      </p:sp>
      <p:sp>
        <p:nvSpPr>
          <p:cNvPr id="4" name="Slide Number Placeholder 3"/>
          <p:cNvSpPr>
            <a:spLocks noGrp="1"/>
          </p:cNvSpPr>
          <p:nvPr>
            <p:ph type="sldNum" sz="quarter" idx="10"/>
          </p:nvPr>
        </p:nvSpPr>
        <p:spPr/>
        <p:txBody>
          <a:bodyPr/>
          <a:lstStyle/>
          <a:p>
            <a:fld id="{6B7DCFDD-9765-4942-8186-4D444FB7394B}"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7DCFDD-9765-4942-8186-4D444FB7394B}"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DIAGRAMA ORIGINAL (PRIMER VERSION)	DIAGRAMA</a:t>
            </a:r>
            <a:r>
              <a:rPr lang="es-AR" baseline="0" dirty="0" smtClean="0"/>
              <a:t> FINAL (ULTIMA VERSION)</a:t>
            </a:r>
          </a:p>
          <a:p>
            <a:endParaRPr lang="es-AR" dirty="0" smtClean="0"/>
          </a:p>
          <a:p>
            <a:r>
              <a:rPr lang="es-AR" dirty="0" smtClean="0"/>
              <a:t>El diagrama se fue complejizando pero no presentaba</a:t>
            </a:r>
            <a:r>
              <a:rPr lang="es-AR" baseline="0" dirty="0" smtClean="0"/>
              <a:t> grandes controversias</a:t>
            </a:r>
            <a:endParaRPr lang="es-AR" dirty="0" smtClean="0"/>
          </a:p>
          <a:p>
            <a:pPr>
              <a:buNone/>
            </a:pPr>
            <a:endParaRPr lang="es-AR" dirty="0" smtClean="0"/>
          </a:p>
          <a:p>
            <a:r>
              <a:rPr lang="es-AR" dirty="0" smtClean="0"/>
              <a:t>Primer</a:t>
            </a:r>
            <a:r>
              <a:rPr lang="es-AR" baseline="0" dirty="0" smtClean="0"/>
              <a:t> reunión de CU  gran </a:t>
            </a:r>
            <a:r>
              <a:rPr lang="es-AR" baseline="0" dirty="0" err="1" smtClean="0"/>
              <a:t>discusion</a:t>
            </a:r>
            <a:r>
              <a:rPr lang="es-AR" baseline="0" dirty="0" smtClean="0"/>
              <a:t> del e</a:t>
            </a:r>
            <a:r>
              <a:rPr lang="es-AR" dirty="0" smtClean="0"/>
              <a:t>nfoque de los casos de uso (negocio / sistema)</a:t>
            </a:r>
          </a:p>
          <a:p>
            <a:endParaRPr lang="es-AR" dirty="0" smtClean="0"/>
          </a:p>
          <a:p>
            <a:r>
              <a:rPr lang="es-AR" dirty="0" smtClean="0"/>
              <a:t>Re trabajo continuo (por el nivel de detalle) </a:t>
            </a:r>
          </a:p>
          <a:p>
            <a:endParaRPr lang="es-AR" dirty="0"/>
          </a:p>
        </p:txBody>
      </p:sp>
      <p:sp>
        <p:nvSpPr>
          <p:cNvPr id="4" name="3 Marcador de número de diapositiva"/>
          <p:cNvSpPr>
            <a:spLocks noGrp="1"/>
          </p:cNvSpPr>
          <p:nvPr>
            <p:ph type="sldNum" sz="quarter" idx="10"/>
          </p:nvPr>
        </p:nvSpPr>
        <p:spPr/>
        <p:txBody>
          <a:bodyPr/>
          <a:lstStyle/>
          <a:p>
            <a:fld id="{6B7DCFDD-9765-4942-8186-4D444FB7394B}"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 </a:t>
            </a:r>
            <a:r>
              <a:rPr lang="es-AR" dirty="0" smtClean="0"/>
              <a:t>_____________________________________________________________________________________</a:t>
            </a:r>
          </a:p>
          <a:p>
            <a:r>
              <a:rPr lang="es-AR" dirty="0" smtClean="0"/>
              <a:t>Nosotros contamos con un pedido, en el momento que llega el pedido operaciones</a:t>
            </a:r>
            <a:r>
              <a:rPr lang="es-AR" baseline="0" dirty="0" smtClean="0"/>
              <a:t> hace la división del mismo </a:t>
            </a:r>
            <a:r>
              <a:rPr lang="es-AR" baseline="0" dirty="0" err="1" smtClean="0"/>
              <a:t>click</a:t>
            </a:r>
            <a:endParaRPr lang="es-AR" baseline="0" dirty="0" smtClean="0"/>
          </a:p>
          <a:p>
            <a:r>
              <a:rPr lang="es-AR" baseline="0" dirty="0" smtClean="0"/>
              <a:t>De lo que obtenemos de esta división son bultos, esto va a ser la unidad indivisible a ser enviada que vamos a manejar.</a:t>
            </a:r>
          </a:p>
          <a:p>
            <a:r>
              <a:rPr lang="es-AR" baseline="0" dirty="0" smtClean="0"/>
              <a:t>En el momento que se obtiene los bultos se efectúa la clasificación de los mismos. Es aquí donde se determina en base al pedido si un bulto es frágil, requiere refrigeración, se toman las dimensiones del mismo.</a:t>
            </a:r>
          </a:p>
          <a:p>
            <a:r>
              <a:rPr lang="es-AR" baseline="0" dirty="0" smtClean="0"/>
              <a:t>Luego del proceso de tipificación, estos bultos van ha ser asignado a un transporte  en base a su prioridad y la disponibilidad del transporte . En caso de un </a:t>
            </a:r>
            <a:r>
              <a:rPr lang="es-AR" baseline="0" dirty="0" err="1" smtClean="0"/>
              <a:t>io</a:t>
            </a:r>
            <a:r>
              <a:rPr lang="es-AR" baseline="0" dirty="0" smtClean="0"/>
              <a:t> va a ser asignado a un almacén que van a estar asociados al punto de operación en el cual se encuentra. </a:t>
            </a:r>
          </a:p>
          <a:p>
            <a:r>
              <a:rPr lang="es-AR" baseline="0" dirty="0" smtClean="0"/>
              <a:t>En cuanto a la consulta  del pedido, contamos con la posibilidad de conocer el estado y ubicación del  pedido, esto se va a explicar mas adelante</a:t>
            </a:r>
          </a:p>
          <a:p>
            <a:r>
              <a:rPr lang="es-AR" baseline="0" dirty="0" smtClean="0"/>
              <a:t>Como mencione anteriormente en la etapa de asignación de un bulto a un transporte o un almacén los mismo cuentan con una prioridad , esto se vera con mas detenimiento cuando abordemos el tema de la reprogramación de ruta.</a:t>
            </a:r>
          </a:p>
          <a:p>
            <a:r>
              <a:rPr lang="es-AR" sz="1200" kern="1200" dirty="0" smtClean="0">
                <a:solidFill>
                  <a:schemeClr val="tx1"/>
                </a:solidFill>
                <a:latin typeface="+mn-lt"/>
                <a:ea typeface="+mn-ea"/>
                <a:cs typeface="+mn-cs"/>
              </a:rPr>
              <a:t>La ventaja</a:t>
            </a:r>
            <a:r>
              <a:rPr lang="es-AR" sz="1200" kern="1200" baseline="0" dirty="0" smtClean="0">
                <a:solidFill>
                  <a:schemeClr val="tx1"/>
                </a:solidFill>
                <a:latin typeface="+mn-lt"/>
                <a:ea typeface="+mn-ea"/>
                <a:cs typeface="+mn-cs"/>
              </a:rPr>
              <a:t> de usar la separación en bultos es tener </a:t>
            </a:r>
            <a:r>
              <a:rPr lang="es-AR" sz="1200" kern="1200" dirty="0" smtClean="0">
                <a:solidFill>
                  <a:schemeClr val="tx1"/>
                </a:solidFill>
                <a:latin typeface="+mn-lt"/>
                <a:ea typeface="+mn-ea"/>
                <a:cs typeface="+mn-cs"/>
              </a:rPr>
              <a:t>mayor flexibilidad a la hora de la reprogramación de la ruta, dado que resulta más fácil modificar la especificación de ruta para un bulto en particular que para toda la carga </a:t>
            </a:r>
            <a:r>
              <a:rPr lang="es-AR" sz="1200" kern="1200" dirty="0" err="1" smtClean="0">
                <a:solidFill>
                  <a:schemeClr val="tx1"/>
                </a:solidFill>
                <a:latin typeface="+mn-lt"/>
                <a:ea typeface="+mn-ea"/>
                <a:cs typeface="+mn-cs"/>
              </a:rPr>
              <a:t>complet</a:t>
            </a:r>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________________________________________________________________________________________</a:t>
            </a:r>
          </a:p>
          <a:p>
            <a:r>
              <a:rPr lang="es-AR" sz="1200" kern="1200" dirty="0" smtClean="0">
                <a:solidFill>
                  <a:schemeClr val="tx1"/>
                </a:solidFill>
                <a:latin typeface="+mn-lt"/>
                <a:ea typeface="+mn-ea"/>
                <a:cs typeface="+mn-cs"/>
              </a:rPr>
              <a:t>Los bultos pueden tener distintos estados, los mismos son actualizados por el área de operaciones. Dichos estados puede ser en almacenamiento, en tránsito o entregado (este tema se verá  más en detalle). Algo que habría que recalcar  es que el sistema permite la consulta al cliente sobre la el estado de cualquiera de los bultos que conforma su carga. </a:t>
            </a:r>
          </a:p>
          <a:p>
            <a:r>
              <a:rPr lang="es-AR" sz="1200" kern="1200" dirty="0" smtClean="0">
                <a:solidFill>
                  <a:schemeClr val="tx1"/>
                </a:solidFill>
                <a:latin typeface="+mn-lt"/>
                <a:ea typeface="+mn-ea"/>
                <a:cs typeface="+mn-cs"/>
              </a:rPr>
              <a:t> </a:t>
            </a:r>
            <a:endParaRPr lang="es-AR" dirty="0" smtClean="0"/>
          </a:p>
        </p:txBody>
      </p:sp>
      <p:sp>
        <p:nvSpPr>
          <p:cNvPr id="4" name="3 Marcador de número de diapositiva"/>
          <p:cNvSpPr>
            <a:spLocks noGrp="1"/>
          </p:cNvSpPr>
          <p:nvPr>
            <p:ph type="sldNum" sz="quarter" idx="10"/>
          </p:nvPr>
        </p:nvSpPr>
        <p:spPr/>
        <p:txBody>
          <a:bodyPr/>
          <a:lstStyle/>
          <a:p>
            <a:fld id="{6B7DCFDD-9765-4942-8186-4D444FB7394B}"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6B7DCFDD-9765-4942-8186-4D444FB7394B}"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DIAGRAMA DE ESTADO DE PEDIDO</a:t>
            </a:r>
          </a:p>
          <a:p>
            <a:endParaRPr lang="es-AR" dirty="0" smtClean="0"/>
          </a:p>
          <a:p>
            <a:r>
              <a:rPr lang="es-AR" dirty="0" smtClean="0"/>
              <a:t>Seguimiento</a:t>
            </a:r>
            <a:r>
              <a:rPr lang="es-AR" baseline="0" dirty="0" smtClean="0"/>
              <a:t> en tiempo real</a:t>
            </a:r>
          </a:p>
          <a:p>
            <a:r>
              <a:rPr lang="es-AR" baseline="0" dirty="0" smtClean="0"/>
              <a:t>Consultar el estado de cada bulto </a:t>
            </a:r>
          </a:p>
          <a:p>
            <a:r>
              <a:rPr lang="es-AR" baseline="0" dirty="0" smtClean="0"/>
              <a:t>Estados del pedido</a:t>
            </a:r>
            <a:endParaRPr lang="es-AR" dirty="0" smtClean="0"/>
          </a:p>
          <a:p>
            <a:r>
              <a:rPr lang="es-AR" dirty="0" smtClean="0"/>
              <a:t>Contar</a:t>
            </a:r>
            <a:r>
              <a:rPr lang="es-AR" baseline="0" dirty="0" smtClean="0"/>
              <a:t> como es nuestro seguimiento, que puede ver el cliente, a partir de cuando y hasta cuando</a:t>
            </a:r>
          </a:p>
          <a:p>
            <a:endParaRPr lang="es-AR" dirty="0"/>
          </a:p>
        </p:txBody>
      </p:sp>
      <p:sp>
        <p:nvSpPr>
          <p:cNvPr id="4" name="3 Marcador de número de diapositiva"/>
          <p:cNvSpPr>
            <a:spLocks noGrp="1"/>
          </p:cNvSpPr>
          <p:nvPr>
            <p:ph type="sldNum" sz="quarter" idx="10"/>
          </p:nvPr>
        </p:nvSpPr>
        <p:spPr/>
        <p:txBody>
          <a:bodyPr/>
          <a:lstStyle/>
          <a:p>
            <a:fld id="{6B7DCFDD-9765-4942-8186-4D444FB7394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Rectángulo redondeado"/>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Título"/>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s-ES" smtClean="0"/>
              <a:t>Haga clic para modificar el estilo de título del patrón</a:t>
            </a:r>
            <a:endParaRPr kumimoji="0" lang="en-US"/>
          </a:p>
        </p:txBody>
      </p:sp>
      <p:sp>
        <p:nvSpPr>
          <p:cNvPr id="20" name="19 Subtítulo"/>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19" name="18 Marcador de fecha"/>
          <p:cNvSpPr>
            <a:spLocks noGrp="1"/>
          </p:cNvSpPr>
          <p:nvPr>
            <p:ph type="dt" sz="half" idx="10"/>
          </p:nvPr>
        </p:nvSpPr>
        <p:spPr/>
        <p:txBody>
          <a:bodyPr/>
          <a:lstStyle>
            <a:extLst/>
          </a:lstStyle>
          <a:p>
            <a:fld id="{FE1C9E8C-5C2F-489A-9AA4-2270366A0013}" type="datetimeFigureOut">
              <a:rPr lang="es-AR" smtClean="0"/>
              <a:pPr/>
              <a:t>02/12/2009</a:t>
            </a:fld>
            <a:endParaRPr lang="es-AR"/>
          </a:p>
        </p:txBody>
      </p:sp>
      <p:sp>
        <p:nvSpPr>
          <p:cNvPr id="8" name="7 Marcador de pie de página"/>
          <p:cNvSpPr>
            <a:spLocks noGrp="1"/>
          </p:cNvSpPr>
          <p:nvPr>
            <p:ph type="ftr" sz="quarter" idx="11"/>
          </p:nvPr>
        </p:nvSpPr>
        <p:spPr/>
        <p:txBody>
          <a:bodyPr/>
          <a:lstStyle>
            <a:extLst/>
          </a:lstStyle>
          <a:p>
            <a:endParaRPr lang="es-AR"/>
          </a:p>
        </p:txBody>
      </p:sp>
      <p:sp>
        <p:nvSpPr>
          <p:cNvPr id="11" name="10 Marcador de número de diapositiva"/>
          <p:cNvSpPr>
            <a:spLocks noGrp="1"/>
          </p:cNvSpPr>
          <p:nvPr>
            <p:ph type="sldNum" sz="quarter" idx="12"/>
          </p:nvPr>
        </p:nvSpPr>
        <p:spPr/>
        <p:txBody>
          <a:bodyPr/>
          <a:lstStyle>
            <a:extLst/>
          </a:lstStyle>
          <a:p>
            <a:fld id="{DEAB1E94-6728-4D22-B98E-AC9E1765F0E2}" type="slidenum">
              <a:rPr lang="es-AR" smtClean="0"/>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02920" y="530352"/>
            <a:ext cx="8183880" cy="4187952"/>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FE1C9E8C-5C2F-489A-9AA4-2270366A0013}" type="datetimeFigureOut">
              <a:rPr lang="es-AR" smtClean="0"/>
              <a:pPr/>
              <a:t>02/12/2009</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DEAB1E94-6728-4D22-B98E-AC9E1765F0E2}"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533404"/>
            <a:ext cx="1981200" cy="5257799"/>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33400" y="533402"/>
            <a:ext cx="5943600" cy="525780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FE1C9E8C-5C2F-489A-9AA4-2270366A0013}" type="datetimeFigureOut">
              <a:rPr lang="es-AR" smtClean="0"/>
              <a:pPr/>
              <a:t>02/12/2009</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DEAB1E94-6728-4D22-B98E-AC9E1765F0E2}"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502920" y="530352"/>
            <a:ext cx="8183880" cy="4187952"/>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FE1C9E8C-5C2F-489A-9AA4-2270366A0013}" type="datetimeFigureOut">
              <a:rPr lang="es-AR" smtClean="0"/>
              <a:pPr/>
              <a:t>02/12/2009</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DEAB1E94-6728-4D22-B98E-AC9E1765F0E2}"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13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ctángulo redondeado"/>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FE1C9E8C-5C2F-489A-9AA4-2270366A0013}" type="datetimeFigureOut">
              <a:rPr lang="es-AR" smtClean="0"/>
              <a:pPr/>
              <a:t>02/12/2009</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DEAB1E94-6728-4D22-B98E-AC9E1765F0E2}" type="slidenum">
              <a:rPr lang="es-AR" smtClean="0"/>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FE1C9E8C-5C2F-489A-9AA4-2270366A0013}" type="datetimeFigureOut">
              <a:rPr lang="es-AR" smtClean="0"/>
              <a:pPr/>
              <a:t>02/12/2009</a:t>
            </a:fld>
            <a:endParaRPr lang="es-AR"/>
          </a:p>
        </p:txBody>
      </p:sp>
      <p:sp>
        <p:nvSpPr>
          <p:cNvPr id="6" name="5 Marcador de pie de página"/>
          <p:cNvSpPr>
            <a:spLocks noGrp="1"/>
          </p:cNvSpPr>
          <p:nvPr>
            <p:ph type="ftr" sz="quarter" idx="11"/>
          </p:nvPr>
        </p:nvSpPr>
        <p:spPr/>
        <p:txBody>
          <a:bodyPr/>
          <a:lstStyle>
            <a:extLst/>
          </a:lstStyle>
          <a:p>
            <a:endParaRPr lang="es-AR"/>
          </a:p>
        </p:txBody>
      </p:sp>
      <p:sp>
        <p:nvSpPr>
          <p:cNvPr id="7" name="6 Marcador de número de diapositiva"/>
          <p:cNvSpPr>
            <a:spLocks noGrp="1"/>
          </p:cNvSpPr>
          <p:nvPr>
            <p:ph type="sldNum" sz="quarter" idx="12"/>
          </p:nvPr>
        </p:nvSpPr>
        <p:spPr/>
        <p:txBody>
          <a:bodyPr/>
          <a:lstStyle>
            <a:extLst/>
          </a:lstStyle>
          <a:p>
            <a:fld id="{DEAB1E94-6728-4D22-B98E-AC9E1765F0E2}"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nchor="b"/>
          <a:lstStyle>
            <a:lvl1pPr>
              <a:defRPr b="1"/>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FE1C9E8C-5C2F-489A-9AA4-2270366A0013}" type="datetimeFigureOut">
              <a:rPr lang="es-AR" smtClean="0"/>
              <a:pPr/>
              <a:t>02/12/2009</a:t>
            </a:fld>
            <a:endParaRPr lang="es-AR"/>
          </a:p>
        </p:txBody>
      </p:sp>
      <p:sp>
        <p:nvSpPr>
          <p:cNvPr id="8" name="7 Marcador de pie de página"/>
          <p:cNvSpPr>
            <a:spLocks noGrp="1"/>
          </p:cNvSpPr>
          <p:nvPr>
            <p:ph type="ftr" sz="quarter" idx="11"/>
          </p:nvPr>
        </p:nvSpPr>
        <p:spPr/>
        <p:txBody>
          <a:bodyPr/>
          <a:lstStyle>
            <a:extLst/>
          </a:lstStyle>
          <a:p>
            <a:endParaRPr lang="es-AR"/>
          </a:p>
        </p:txBody>
      </p:sp>
      <p:sp>
        <p:nvSpPr>
          <p:cNvPr id="9" name="8 Marcador de número de diapositiva"/>
          <p:cNvSpPr>
            <a:spLocks noGrp="1"/>
          </p:cNvSpPr>
          <p:nvPr>
            <p:ph type="sldNum" sz="quarter" idx="12"/>
          </p:nvPr>
        </p:nvSpPr>
        <p:spPr/>
        <p:txBody>
          <a:bodyPr/>
          <a:lstStyle>
            <a:extLst/>
          </a:lstStyle>
          <a:p>
            <a:fld id="{DEAB1E94-6728-4D22-B98E-AC9E1765F0E2}"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FE1C9E8C-5C2F-489A-9AA4-2270366A0013}" type="datetimeFigureOut">
              <a:rPr lang="es-AR" smtClean="0"/>
              <a:pPr/>
              <a:t>02/12/2009</a:t>
            </a:fld>
            <a:endParaRPr lang="es-AR"/>
          </a:p>
        </p:txBody>
      </p:sp>
      <p:sp>
        <p:nvSpPr>
          <p:cNvPr id="4" name="3 Marcador de pie de página"/>
          <p:cNvSpPr>
            <a:spLocks noGrp="1"/>
          </p:cNvSpPr>
          <p:nvPr>
            <p:ph type="ftr" sz="quarter" idx="11"/>
          </p:nvPr>
        </p:nvSpPr>
        <p:spPr/>
        <p:txBody>
          <a:bodyPr/>
          <a:lstStyle>
            <a:extLst/>
          </a:lstStyle>
          <a:p>
            <a:endParaRPr lang="es-AR"/>
          </a:p>
        </p:txBody>
      </p:sp>
      <p:sp>
        <p:nvSpPr>
          <p:cNvPr id="5" name="4 Marcador de número de diapositiva"/>
          <p:cNvSpPr>
            <a:spLocks noGrp="1"/>
          </p:cNvSpPr>
          <p:nvPr>
            <p:ph type="sldNum" sz="quarter" idx="12"/>
          </p:nvPr>
        </p:nvSpPr>
        <p:spPr/>
        <p:txBody>
          <a:bodyPr/>
          <a:lstStyle>
            <a:extLst/>
          </a:lstStyle>
          <a:p>
            <a:fld id="{DEAB1E94-6728-4D22-B98E-AC9E1765F0E2}"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FE1C9E8C-5C2F-489A-9AA4-2270366A0013}" type="datetimeFigureOut">
              <a:rPr lang="es-AR" smtClean="0"/>
              <a:pPr/>
              <a:t>02/12/2009</a:t>
            </a:fld>
            <a:endParaRPr lang="es-AR"/>
          </a:p>
        </p:txBody>
      </p:sp>
      <p:sp>
        <p:nvSpPr>
          <p:cNvPr id="3" name="2 Marcador de pie de página"/>
          <p:cNvSpPr>
            <a:spLocks noGrp="1"/>
          </p:cNvSpPr>
          <p:nvPr>
            <p:ph type="ftr" sz="quarter" idx="11"/>
          </p:nvPr>
        </p:nvSpPr>
        <p:spPr/>
        <p:txBody>
          <a:bodyPr/>
          <a:lstStyle>
            <a:extLst/>
          </a:lstStyle>
          <a:p>
            <a:endParaRPr lang="es-AR"/>
          </a:p>
        </p:txBody>
      </p:sp>
      <p:sp>
        <p:nvSpPr>
          <p:cNvPr id="4" name="3 Marcador de número de diapositiva"/>
          <p:cNvSpPr>
            <a:spLocks noGrp="1"/>
          </p:cNvSpPr>
          <p:nvPr>
            <p:ph type="sldNum" sz="quarter" idx="12"/>
          </p:nvPr>
        </p:nvSpPr>
        <p:spPr/>
        <p:txBody>
          <a:bodyPr/>
          <a:lstStyle>
            <a:extLst/>
          </a:lstStyle>
          <a:p>
            <a:fld id="{DEAB1E94-6728-4D22-B98E-AC9E1765F0E2}"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FE1C9E8C-5C2F-489A-9AA4-2270366A0013}" type="datetimeFigureOut">
              <a:rPr lang="es-AR" smtClean="0"/>
              <a:pPr/>
              <a:t>02/12/2009</a:t>
            </a:fld>
            <a:endParaRPr lang="es-AR"/>
          </a:p>
        </p:txBody>
      </p:sp>
      <p:sp>
        <p:nvSpPr>
          <p:cNvPr id="6" name="5 Marcador de pie de página"/>
          <p:cNvSpPr>
            <a:spLocks noGrp="1"/>
          </p:cNvSpPr>
          <p:nvPr>
            <p:ph type="ftr" sz="quarter" idx="11"/>
          </p:nvPr>
        </p:nvSpPr>
        <p:spPr/>
        <p:txBody>
          <a:bodyPr/>
          <a:lstStyle>
            <a:extLst/>
          </a:lstStyle>
          <a:p>
            <a:endParaRPr lang="es-AR"/>
          </a:p>
        </p:txBody>
      </p:sp>
      <p:sp>
        <p:nvSpPr>
          <p:cNvPr id="7" name="6 Marcador de número de diapositiva"/>
          <p:cNvSpPr>
            <a:spLocks noGrp="1"/>
          </p:cNvSpPr>
          <p:nvPr>
            <p:ph type="sldNum" sz="quarter" idx="12"/>
          </p:nvPr>
        </p:nvSpPr>
        <p:spPr/>
        <p:txBody>
          <a:bodyPr/>
          <a:lstStyle>
            <a:extLst/>
          </a:lstStyle>
          <a:p>
            <a:fld id="{DEAB1E94-6728-4D22-B98E-AC9E1765F0E2}" type="slidenum">
              <a:rPr lang="es-AR" smtClean="0"/>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dondear rectángulo de esquina sencilla"/>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FE1C9E8C-5C2F-489A-9AA4-2270366A0013}" type="datetimeFigureOut">
              <a:rPr lang="es-AR" smtClean="0"/>
              <a:pPr/>
              <a:t>02/12/2009</a:t>
            </a:fld>
            <a:endParaRPr lang="es-AR"/>
          </a:p>
        </p:txBody>
      </p:sp>
      <p:sp>
        <p:nvSpPr>
          <p:cNvPr id="6" name="5 Marcador de pie de página"/>
          <p:cNvSpPr>
            <a:spLocks noGrp="1"/>
          </p:cNvSpPr>
          <p:nvPr>
            <p:ph type="ftr" sz="quarter" idx="11"/>
          </p:nvPr>
        </p:nvSpPr>
        <p:spPr/>
        <p:txBody>
          <a:bodyPr/>
          <a:lstStyle>
            <a:extLst/>
          </a:lstStyle>
          <a:p>
            <a:endParaRPr lang="es-AR"/>
          </a:p>
        </p:txBody>
      </p:sp>
      <p:sp>
        <p:nvSpPr>
          <p:cNvPr id="7" name="6 Marcador de número de diapositiva"/>
          <p:cNvSpPr>
            <a:spLocks noGrp="1"/>
          </p:cNvSpPr>
          <p:nvPr>
            <p:ph type="sldNum" sz="quarter" idx="12"/>
          </p:nvPr>
        </p:nvSpPr>
        <p:spPr/>
        <p:txBody>
          <a:bodyPr/>
          <a:lstStyle>
            <a:extLst/>
          </a:lstStyle>
          <a:p>
            <a:fld id="{DEAB1E94-6728-4D22-B98E-AC9E1765F0E2}" type="slidenum">
              <a:rPr lang="es-AR" smtClean="0"/>
              <a:pPr/>
              <a:t>‹Nº›</a:t>
            </a:fld>
            <a:endParaRPr lang="es-AR"/>
          </a:p>
        </p:txBody>
      </p:sp>
      <p:sp>
        <p:nvSpPr>
          <p:cNvPr id="3" name="2 Marcador de posición de imagen"/>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s-ES" smtClean="0"/>
              <a:t>Haga clic en el icono para agregar una imagen</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Rectángulo redondeado"/>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12 Marcador de título"/>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s-ES" smtClean="0"/>
              <a:t>Haga clic para modificar el estilo de título del patrón</a:t>
            </a:r>
            <a:endParaRPr kumimoji="0" lang="en-US"/>
          </a:p>
        </p:txBody>
      </p:sp>
      <p:sp>
        <p:nvSpPr>
          <p:cNvPr id="4" name="3 Marcador de texto"/>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5" name="24 Marcador de fecha"/>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E1C9E8C-5C2F-489A-9AA4-2270366A0013}" type="datetimeFigureOut">
              <a:rPr lang="es-AR" smtClean="0"/>
              <a:pPr/>
              <a:t>02/12/2009</a:t>
            </a:fld>
            <a:endParaRPr lang="es-AR"/>
          </a:p>
        </p:txBody>
      </p:sp>
      <p:sp>
        <p:nvSpPr>
          <p:cNvPr id="18" name="17 Marcador de pie de página"/>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s-AR"/>
          </a:p>
        </p:txBody>
      </p:sp>
      <p:sp>
        <p:nvSpPr>
          <p:cNvPr id="5" name="4 Marcador de número de diapositiva"/>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EAB1E94-6728-4D22-B98E-AC9E1765F0E2}"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4.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1.gif"/><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0.gif"/><Relationship Id="rId5" Type="http://schemas.openxmlformats.org/officeDocument/2006/relationships/image" Target="../media/image9.gif"/><Relationship Id="rId4" Type="http://schemas.openxmlformats.org/officeDocument/2006/relationships/image" Target="../media/image8.gi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3.emf"/><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err="1" smtClean="0"/>
              <a:t>Todomundo</a:t>
            </a:r>
            <a:endParaRPr lang="es-AR" dirty="0"/>
          </a:p>
        </p:txBody>
      </p:sp>
      <p:sp>
        <p:nvSpPr>
          <p:cNvPr id="3" name="2 Subtítulo"/>
          <p:cNvSpPr>
            <a:spLocks noGrp="1"/>
          </p:cNvSpPr>
          <p:nvPr>
            <p:ph type="subTitle" idx="1"/>
          </p:nvPr>
        </p:nvSpPr>
        <p:spPr>
          <a:xfrm>
            <a:off x="722376" y="3685032"/>
            <a:ext cx="7772400" cy="2811060"/>
          </a:xfrm>
        </p:spPr>
        <p:txBody>
          <a:bodyPr>
            <a:normAutofit/>
          </a:bodyPr>
          <a:lstStyle/>
          <a:p>
            <a:r>
              <a:rPr lang="es-AR" b="1" dirty="0" smtClean="0"/>
              <a:t>75.09 – Análisis de la Información</a:t>
            </a:r>
          </a:p>
          <a:p>
            <a:pPr algn="l"/>
            <a:endParaRPr lang="es-AR" sz="1500" dirty="0" smtClean="0"/>
          </a:p>
          <a:p>
            <a:pPr marL="0" lvl="0" algn="l">
              <a:spcBef>
                <a:spcPts val="600"/>
              </a:spcBef>
              <a:buSzPct val="70000"/>
              <a:defRPr/>
            </a:pPr>
            <a:r>
              <a:rPr lang="es-AR" sz="1500" dirty="0" smtClean="0">
                <a:solidFill>
                  <a:schemeClr val="bg1">
                    <a:lumMod val="65000"/>
                  </a:schemeClr>
                </a:solidFill>
              </a:rPr>
              <a:t>Bello </a:t>
            </a:r>
            <a:r>
              <a:rPr lang="es-AR" sz="1500" dirty="0" err="1" smtClean="0">
                <a:solidFill>
                  <a:schemeClr val="bg1">
                    <a:lumMod val="65000"/>
                  </a:schemeClr>
                </a:solidFill>
              </a:rPr>
              <a:t>Camilletti</a:t>
            </a:r>
            <a:r>
              <a:rPr lang="es-AR" sz="1500" dirty="0" smtClean="0">
                <a:solidFill>
                  <a:schemeClr val="bg1">
                    <a:lumMod val="65000"/>
                  </a:schemeClr>
                </a:solidFill>
              </a:rPr>
              <a:t>, Nicolás	 	86676</a:t>
            </a:r>
          </a:p>
          <a:p>
            <a:pPr marL="0" lvl="0" algn="l">
              <a:spcBef>
                <a:spcPts val="600"/>
              </a:spcBef>
              <a:buSzPct val="70000"/>
              <a:defRPr/>
            </a:pPr>
            <a:r>
              <a:rPr lang="es-AR" sz="1500" dirty="0" err="1" smtClean="0">
                <a:solidFill>
                  <a:schemeClr val="bg1">
                    <a:lumMod val="65000"/>
                  </a:schemeClr>
                </a:solidFill>
              </a:rPr>
              <a:t>Biasotti</a:t>
            </a:r>
            <a:r>
              <a:rPr lang="es-AR" sz="1500" dirty="0" smtClean="0">
                <a:solidFill>
                  <a:schemeClr val="bg1">
                    <a:lumMod val="65000"/>
                  </a:schemeClr>
                </a:solidFill>
              </a:rPr>
              <a:t>, Pablo			84371</a:t>
            </a:r>
          </a:p>
          <a:p>
            <a:pPr marL="0" lvl="0" algn="l">
              <a:spcBef>
                <a:spcPts val="600"/>
              </a:spcBef>
              <a:buSzPct val="70000"/>
              <a:defRPr/>
            </a:pPr>
            <a:r>
              <a:rPr lang="es-AR" sz="1500" dirty="0" err="1" smtClean="0">
                <a:solidFill>
                  <a:schemeClr val="bg1">
                    <a:lumMod val="65000"/>
                  </a:schemeClr>
                </a:solidFill>
              </a:rPr>
              <a:t>Chelotti</a:t>
            </a:r>
            <a:r>
              <a:rPr lang="es-AR" sz="1500" dirty="0" smtClean="0">
                <a:solidFill>
                  <a:schemeClr val="bg1">
                    <a:lumMod val="65000"/>
                  </a:schemeClr>
                </a:solidFill>
              </a:rPr>
              <a:t>, Adriana			83513</a:t>
            </a:r>
          </a:p>
          <a:p>
            <a:pPr marL="0" lvl="0" algn="l">
              <a:spcBef>
                <a:spcPts val="600"/>
              </a:spcBef>
              <a:buSzPct val="70000"/>
              <a:defRPr/>
            </a:pPr>
            <a:r>
              <a:rPr lang="es-AR" sz="1500" dirty="0" smtClean="0">
                <a:solidFill>
                  <a:schemeClr val="bg1">
                    <a:lumMod val="65000"/>
                  </a:schemeClr>
                </a:solidFill>
              </a:rPr>
              <a:t>Ferro, Flavio Edgardo		87187</a:t>
            </a:r>
          </a:p>
          <a:p>
            <a:pPr marL="0" lvl="0" algn="l">
              <a:spcBef>
                <a:spcPts val="600"/>
              </a:spcBef>
              <a:buSzPct val="70000"/>
              <a:defRPr/>
            </a:pPr>
            <a:r>
              <a:rPr lang="es-AR" sz="1500" dirty="0" err="1" smtClean="0">
                <a:solidFill>
                  <a:schemeClr val="bg1">
                    <a:lumMod val="65000"/>
                  </a:schemeClr>
                </a:solidFill>
              </a:rPr>
              <a:t>Gonzalez</a:t>
            </a:r>
            <a:r>
              <a:rPr lang="es-AR" sz="1500" dirty="0" smtClean="0">
                <a:solidFill>
                  <a:schemeClr val="bg1">
                    <a:lumMod val="65000"/>
                  </a:schemeClr>
                </a:solidFill>
              </a:rPr>
              <a:t>, Juan Manuel		79979</a:t>
            </a:r>
          </a:p>
          <a:p>
            <a:pPr marL="0" lvl="0" algn="l">
              <a:spcBef>
                <a:spcPts val="600"/>
              </a:spcBef>
              <a:buSzPct val="70000"/>
              <a:defRPr/>
            </a:pPr>
            <a:r>
              <a:rPr lang="es-AR" sz="1500" dirty="0" smtClean="0">
                <a:solidFill>
                  <a:schemeClr val="bg1">
                    <a:lumMod val="65000"/>
                  </a:schemeClr>
                </a:solidFill>
              </a:rPr>
              <a:t>Pérez </a:t>
            </a:r>
            <a:r>
              <a:rPr lang="es-AR" sz="1500" dirty="0" err="1" smtClean="0">
                <a:solidFill>
                  <a:schemeClr val="bg1">
                    <a:lumMod val="65000"/>
                  </a:schemeClr>
                </a:solidFill>
              </a:rPr>
              <a:t>Staltari</a:t>
            </a:r>
            <a:r>
              <a:rPr lang="es-AR" sz="1500" dirty="0" smtClean="0">
                <a:solidFill>
                  <a:schemeClr val="bg1">
                    <a:lumMod val="65000"/>
                  </a:schemeClr>
                </a:solidFill>
              </a:rPr>
              <a:t>, Darío		83514</a:t>
            </a:r>
          </a:p>
          <a:p>
            <a:pPr marL="0" lvl="0" algn="l">
              <a:spcBef>
                <a:spcPts val="600"/>
              </a:spcBef>
              <a:buSzPct val="70000"/>
              <a:defRPr/>
            </a:pPr>
            <a:r>
              <a:rPr lang="es-AR" sz="1500" dirty="0" smtClean="0">
                <a:solidFill>
                  <a:schemeClr val="bg1">
                    <a:lumMod val="65000"/>
                  </a:schemeClr>
                </a:solidFill>
              </a:rPr>
              <a:t>Rodríguez, Laura Guillermina	79958</a:t>
            </a:r>
          </a:p>
          <a:p>
            <a:pPr algn="l"/>
            <a:endParaRPr lang="es-AR" b="1" dirty="0" smtClean="0"/>
          </a:p>
          <a:p>
            <a:endParaRPr lang="es-AR"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smtClean="0"/>
              <a:t>Facturación, Pago y Entrega</a:t>
            </a:r>
            <a:endParaRPr lang="es-AR" dirty="0"/>
          </a:p>
        </p:txBody>
      </p:sp>
      <p:sp>
        <p:nvSpPr>
          <p:cNvPr id="3" name="2 Marcador de contenido"/>
          <p:cNvSpPr>
            <a:spLocks noGrp="1"/>
          </p:cNvSpPr>
          <p:nvPr>
            <p:ph idx="1"/>
          </p:nvPr>
        </p:nvSpPr>
        <p:spPr/>
        <p:txBody>
          <a:bodyPr>
            <a:normAutofit fontScale="92500" lnSpcReduction="10000"/>
          </a:bodyPr>
          <a:lstStyle/>
          <a:p>
            <a:r>
              <a:rPr lang="es-AR" dirty="0" smtClean="0"/>
              <a:t>Emisión de factura</a:t>
            </a:r>
          </a:p>
          <a:p>
            <a:pPr lvl="1"/>
            <a:r>
              <a:rPr lang="es-AR" dirty="0" smtClean="0"/>
              <a:t>Totalidad de los bultos en el destino</a:t>
            </a:r>
          </a:p>
          <a:p>
            <a:pPr lvl="1"/>
            <a:r>
              <a:rPr lang="es-AR" dirty="0" smtClean="0"/>
              <a:t>Sistema de facturación externo</a:t>
            </a:r>
          </a:p>
          <a:p>
            <a:pPr lvl="1"/>
            <a:endParaRPr lang="es-AR" dirty="0" smtClean="0"/>
          </a:p>
          <a:p>
            <a:r>
              <a:rPr lang="es-AR" dirty="0" smtClean="0"/>
              <a:t>Pago </a:t>
            </a:r>
          </a:p>
          <a:p>
            <a:pPr lvl="1"/>
            <a:r>
              <a:rPr lang="es-AR" dirty="0" smtClean="0"/>
              <a:t>Verificación de validez</a:t>
            </a:r>
          </a:p>
          <a:p>
            <a:pPr lvl="1"/>
            <a:r>
              <a:rPr lang="es-AR" dirty="0" smtClean="0"/>
              <a:t>Registración</a:t>
            </a:r>
          </a:p>
          <a:p>
            <a:pPr lvl="1"/>
            <a:endParaRPr lang="es-AR" dirty="0" smtClean="0"/>
          </a:p>
          <a:p>
            <a:r>
              <a:rPr lang="es-AR" dirty="0" smtClean="0"/>
              <a:t>Entrega del pedido</a:t>
            </a:r>
          </a:p>
          <a:p>
            <a:pPr lvl="1"/>
            <a:r>
              <a:rPr lang="es-AR" dirty="0" smtClean="0"/>
              <a:t>Emisión de factura</a:t>
            </a:r>
          </a:p>
          <a:p>
            <a:pPr lvl="1"/>
            <a:r>
              <a:rPr lang="es-AR" dirty="0" smtClean="0"/>
              <a:t>Pago</a:t>
            </a:r>
          </a:p>
          <a:p>
            <a:pPr>
              <a:buNone/>
            </a:pPr>
            <a:endParaRPr lang="es-AR" dirty="0"/>
          </a:p>
        </p:txBody>
      </p:sp>
      <p:sp>
        <p:nvSpPr>
          <p:cNvPr id="4" name="Right Brace 3"/>
          <p:cNvSpPr/>
          <p:nvPr/>
        </p:nvSpPr>
        <p:spPr>
          <a:xfrm>
            <a:off x="4141779" y="3796775"/>
            <a:ext cx="219077" cy="730260"/>
          </a:xfrm>
          <a:prstGeom prst="rightBrace">
            <a:avLst/>
          </a:prstGeom>
          <a:ln w="28575" cmpd="sng"/>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4608513" y="3976695"/>
            <a:ext cx="1424007" cy="369332"/>
          </a:xfrm>
          <a:prstGeom prst="rect">
            <a:avLst/>
          </a:prstGeom>
          <a:noFill/>
        </p:spPr>
        <p:txBody>
          <a:bodyPr wrap="square" rtlCol="0">
            <a:spAutoFit/>
          </a:bodyPr>
          <a:lstStyle/>
          <a:p>
            <a:r>
              <a:rPr lang="es-AR" dirty="0" smtClean="0"/>
              <a:t>Requisitos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82544" y="2516175"/>
            <a:ext cx="8183880" cy="1051560"/>
          </a:xfrm>
        </p:spPr>
        <p:txBody>
          <a:bodyPr/>
          <a:lstStyle/>
          <a:p>
            <a:pPr algn="ctr"/>
            <a:r>
              <a:rPr lang="es-AR" dirty="0" smtClean="0"/>
              <a:t>Conclusiones</a:t>
            </a:r>
            <a:endParaRPr lang="es-AR" dirty="0"/>
          </a:p>
        </p:txBody>
      </p:sp>
      <p:sp>
        <p:nvSpPr>
          <p:cNvPr id="3" name="2 Marcador de contenido"/>
          <p:cNvSpPr>
            <a:spLocks noGrp="1"/>
          </p:cNvSpPr>
          <p:nvPr>
            <p:ph idx="1"/>
          </p:nvPr>
        </p:nvSpPr>
        <p:spPr>
          <a:xfrm>
            <a:off x="502920" y="530352"/>
            <a:ext cx="8183880" cy="5308506"/>
          </a:xfrm>
        </p:spPr>
        <p:txBody>
          <a:bodyPr/>
          <a:lstStyle/>
          <a:p>
            <a:endParaRPr lang="es-A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Preguntas y Respuestas</a:t>
            </a:r>
            <a:endParaRPr lang="es-AR" dirty="0"/>
          </a:p>
        </p:txBody>
      </p:sp>
      <p:sp>
        <p:nvSpPr>
          <p:cNvPr id="3" name="2 Marcador de contenido"/>
          <p:cNvSpPr>
            <a:spLocks noGrp="1"/>
          </p:cNvSpPr>
          <p:nvPr>
            <p:ph idx="1"/>
          </p:nvPr>
        </p:nvSpPr>
        <p:spPr/>
        <p:txBody>
          <a:bodyPr>
            <a:normAutofit/>
          </a:bodyPr>
          <a:lstStyle/>
          <a:p>
            <a:pPr algn="ctr">
              <a:buNone/>
            </a:pPr>
            <a:r>
              <a:rPr lang="es-AR" sz="25000" dirty="0" smtClean="0">
                <a:solidFill>
                  <a:schemeClr val="accent1">
                    <a:lumMod val="60000"/>
                    <a:lumOff val="40000"/>
                  </a:schemeClr>
                </a:solidFill>
                <a:effectLst>
                  <a:outerShdw blurRad="38100" dist="38100" dir="2700000" algn="tl">
                    <a:srgbClr val="000000">
                      <a:alpha val="43137"/>
                    </a:srgbClr>
                  </a:outerShdw>
                </a:effectLst>
                <a:latin typeface="Comic Sans MS" pitchFamily="66" charset="0"/>
              </a:rPr>
              <a:t>?</a:t>
            </a:r>
            <a:endParaRPr lang="es-AR" sz="25000" dirty="0">
              <a:solidFill>
                <a:schemeClr val="accent1">
                  <a:lumMod val="60000"/>
                  <a:lumOff val="40000"/>
                </a:schemeClr>
              </a:solidFill>
              <a:effectLst>
                <a:outerShdw blurRad="38100" dist="38100" dir="2700000" algn="tl">
                  <a:srgbClr val="000000">
                    <a:alpha val="43137"/>
                  </a:srgbClr>
                </a:outerShdw>
              </a:effectLst>
              <a:latin typeface="Comic Sans MS" pitchFamily="66"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Temario</a:t>
            </a:r>
            <a:endParaRPr lang="es-AR" dirty="0"/>
          </a:p>
        </p:txBody>
      </p:sp>
      <p:sp>
        <p:nvSpPr>
          <p:cNvPr id="3" name="2 Marcador de contenido"/>
          <p:cNvSpPr>
            <a:spLocks noGrp="1"/>
          </p:cNvSpPr>
          <p:nvPr>
            <p:ph idx="1"/>
          </p:nvPr>
        </p:nvSpPr>
        <p:spPr>
          <a:xfrm>
            <a:off x="502920" y="530352"/>
            <a:ext cx="8183880" cy="4870350"/>
          </a:xfrm>
        </p:spPr>
        <p:txBody>
          <a:bodyPr>
            <a:normAutofit fontScale="85000" lnSpcReduction="20000"/>
          </a:bodyPr>
          <a:lstStyle/>
          <a:p>
            <a:pPr lvl="1"/>
            <a:r>
              <a:rPr lang="es-AR" dirty="0" smtClean="0"/>
              <a:t>Objetivo – Alcance – Fuera de Alcance – Hipótesis</a:t>
            </a:r>
          </a:p>
          <a:p>
            <a:pPr lvl="1"/>
            <a:endParaRPr lang="es-AR" dirty="0" smtClean="0"/>
          </a:p>
          <a:p>
            <a:pPr lvl="1"/>
            <a:r>
              <a:rPr lang="es-AR" dirty="0" smtClean="0"/>
              <a:t>Modelo de Negocio</a:t>
            </a:r>
          </a:p>
          <a:p>
            <a:pPr lvl="1"/>
            <a:endParaRPr lang="es-AR" dirty="0" smtClean="0"/>
          </a:p>
          <a:p>
            <a:pPr lvl="1"/>
            <a:r>
              <a:rPr lang="es-AR" dirty="0" smtClean="0"/>
              <a:t>Casos de Uso</a:t>
            </a:r>
          </a:p>
          <a:p>
            <a:pPr lvl="1"/>
            <a:endParaRPr lang="es-AR" dirty="0" smtClean="0"/>
          </a:p>
          <a:p>
            <a:pPr lvl="1"/>
            <a:r>
              <a:rPr lang="es-AR" dirty="0" smtClean="0"/>
              <a:t>Problemas Resueltos</a:t>
            </a:r>
          </a:p>
          <a:p>
            <a:pPr lvl="2"/>
            <a:endParaRPr lang="es-AR" dirty="0" smtClean="0"/>
          </a:p>
          <a:p>
            <a:pPr lvl="2"/>
            <a:r>
              <a:rPr lang="es-AR" dirty="0" smtClean="0"/>
              <a:t>Manejo de la carga</a:t>
            </a:r>
          </a:p>
          <a:p>
            <a:pPr lvl="2"/>
            <a:r>
              <a:rPr lang="es-AR" dirty="0" smtClean="0"/>
              <a:t>Especificación de ruta</a:t>
            </a:r>
          </a:p>
          <a:p>
            <a:pPr lvl="2"/>
            <a:r>
              <a:rPr lang="es-AR" dirty="0" smtClean="0"/>
              <a:t>Reprogramación de ruta</a:t>
            </a:r>
          </a:p>
          <a:p>
            <a:pPr lvl="2"/>
            <a:r>
              <a:rPr lang="es-AR" dirty="0" smtClean="0"/>
              <a:t>Seguimiento del pedido</a:t>
            </a:r>
          </a:p>
          <a:p>
            <a:pPr lvl="2"/>
            <a:r>
              <a:rPr lang="es-AR" dirty="0" smtClean="0"/>
              <a:t>Facturación, pago y entrega del pedido</a:t>
            </a:r>
          </a:p>
          <a:p>
            <a:pPr lvl="2">
              <a:buNone/>
            </a:pPr>
            <a:endParaRPr lang="es-AR" dirty="0" smtClean="0"/>
          </a:p>
          <a:p>
            <a:pPr lvl="1"/>
            <a:r>
              <a:rPr lang="es-AR" dirty="0" smtClean="0"/>
              <a:t>Conclusiones</a:t>
            </a:r>
          </a:p>
          <a:p>
            <a:pPr lvl="2">
              <a:buNone/>
            </a:pPr>
            <a:endParaRPr lang="es-AR" dirty="0" smtClean="0"/>
          </a:p>
          <a:p>
            <a:pPr lvl="1"/>
            <a:r>
              <a:rPr lang="es-AR" dirty="0" smtClean="0"/>
              <a:t>Preguntas y Respuestas </a:t>
            </a:r>
          </a:p>
          <a:p>
            <a:pPr>
              <a:buNone/>
            </a:pPr>
            <a:endParaRPr lang="es-A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Objetivo – Alcance - Hipótesis</a:t>
            </a:r>
            <a:endParaRPr lang="es-AR" dirty="0"/>
          </a:p>
        </p:txBody>
      </p:sp>
      <p:graphicFrame>
        <p:nvGraphicFramePr>
          <p:cNvPr id="4" name="Diagram 3"/>
          <p:cNvGraphicFramePr/>
          <p:nvPr/>
        </p:nvGraphicFramePr>
        <p:xfrm>
          <a:off x="519057" y="471447"/>
          <a:ext cx="8142399" cy="4989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46031" y="5948397"/>
            <a:ext cx="8183880" cy="654012"/>
          </a:xfrm>
        </p:spPr>
        <p:txBody>
          <a:bodyPr>
            <a:normAutofit/>
          </a:bodyPr>
          <a:lstStyle/>
          <a:p>
            <a:r>
              <a:rPr lang="es-AR" dirty="0" smtClean="0"/>
              <a:t>Modelo de Negocio</a:t>
            </a:r>
            <a:endParaRPr lang="es-AR" dirty="0"/>
          </a:p>
        </p:txBody>
      </p:sp>
      <p:pic>
        <p:nvPicPr>
          <p:cNvPr id="205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54102" y="434934"/>
            <a:ext cx="7715250" cy="5440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Casos de Uso</a:t>
            </a:r>
            <a:endParaRPr lang="en-US" dirty="0"/>
          </a:p>
        </p:txBody>
      </p:sp>
      <p:pic>
        <p:nvPicPr>
          <p:cNvPr id="1029" name="Picture 5"/>
          <p:cNvPicPr>
            <a:picLocks noGrp="1" noChangeAspect="1" noChangeArrowheads="1"/>
          </p:cNvPicPr>
          <p:nvPr>
            <p:ph idx="1"/>
          </p:nvPr>
        </p:nvPicPr>
        <p:blipFill>
          <a:blip r:embed="rId4" cstate="print">
            <a:clrChange>
              <a:clrFrom>
                <a:srgbClr val="FFFFFF"/>
              </a:clrFrom>
              <a:clrTo>
                <a:srgbClr val="FFFFFF">
                  <a:alpha val="0"/>
                </a:srgbClr>
              </a:clrTo>
            </a:clrChange>
          </a:blip>
          <a:stretch>
            <a:fillRect/>
          </a:stretch>
        </p:blipFill>
        <p:spPr bwMode="auto">
          <a:xfrm>
            <a:off x="1623815" y="530225"/>
            <a:ext cx="5942408" cy="4187825"/>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066752" y="1165194"/>
            <a:ext cx="7448550" cy="3838575"/>
          </a:xfrm>
          <a:prstGeom prst="rect">
            <a:avLst/>
          </a:prstGeom>
          <a:noFill/>
          <a:ln w="9525">
            <a:noFill/>
            <a:miter lim="800000"/>
            <a:headEnd/>
            <a:tailEnd/>
          </a:ln>
        </p:spPr>
      </p:pic>
      <p:pic>
        <p:nvPicPr>
          <p:cNvPr id="1031" name="Picture 7"/>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870038" y="2041506"/>
            <a:ext cx="5505450" cy="2571750"/>
          </a:xfrm>
          <a:prstGeom prst="rect">
            <a:avLst/>
          </a:prstGeom>
          <a:noFill/>
          <a:ln w="9525">
            <a:noFill/>
            <a:miter lim="800000"/>
            <a:headEnd/>
            <a:tailEnd/>
          </a:ln>
        </p:spPr>
      </p:pic>
      <p:pic>
        <p:nvPicPr>
          <p:cNvPr id="1032" name="Picture 8"/>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636811" y="2370123"/>
            <a:ext cx="4543425" cy="1457325"/>
          </a:xfrm>
          <a:prstGeom prst="rect">
            <a:avLst/>
          </a:prstGeom>
          <a:noFill/>
          <a:ln w="9525">
            <a:noFill/>
            <a:miter lim="800000"/>
            <a:headEnd/>
            <a:tailEnd/>
          </a:ln>
        </p:spPr>
      </p:pic>
      <p:pic>
        <p:nvPicPr>
          <p:cNvPr id="1033" name="Picture 9"/>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2490759" y="544474"/>
            <a:ext cx="3797352" cy="4898245"/>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031"/>
                                        </p:tgtEl>
                                        <p:attrNameLst>
                                          <p:attrName>style.visibility</p:attrName>
                                        </p:attrNameLst>
                                      </p:cBhvr>
                                      <p:to>
                                        <p:strVal val="visible"/>
                                      </p:to>
                                    </p:set>
                                    <p:animEffect transition="in" filter="dissolve">
                                      <p:cBhvr>
                                        <p:cTn id="7" dur="500"/>
                                        <p:tgtEl>
                                          <p:spTgt spid="10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1031"/>
                                        </p:tgtEl>
                                      </p:cBhvr>
                                    </p:animEffect>
                                    <p:set>
                                      <p:cBhvr>
                                        <p:cTn id="12" dur="1" fill="hold">
                                          <p:stCondLst>
                                            <p:cond delay="499"/>
                                          </p:stCondLst>
                                        </p:cTn>
                                        <p:tgtEl>
                                          <p:spTgt spid="1031"/>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1030"/>
                                        </p:tgtEl>
                                        <p:attrNameLst>
                                          <p:attrName>style.visibility</p:attrName>
                                        </p:attrNameLst>
                                      </p:cBhvr>
                                      <p:to>
                                        <p:strVal val="visible"/>
                                      </p:to>
                                    </p:set>
                                    <p:animEffect transition="in" filter="dissolve">
                                      <p:cBhvr>
                                        <p:cTn id="15" dur="500"/>
                                        <p:tgtEl>
                                          <p:spTgt spid="103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1030"/>
                                        </p:tgtEl>
                                      </p:cBhvr>
                                    </p:animEffect>
                                    <p:set>
                                      <p:cBhvr>
                                        <p:cTn id="20" dur="1" fill="hold">
                                          <p:stCondLst>
                                            <p:cond delay="499"/>
                                          </p:stCondLst>
                                        </p:cTn>
                                        <p:tgtEl>
                                          <p:spTgt spid="1030"/>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032"/>
                                        </p:tgtEl>
                                        <p:attrNameLst>
                                          <p:attrName>style.visibility</p:attrName>
                                        </p:attrNameLst>
                                      </p:cBhvr>
                                      <p:to>
                                        <p:strVal val="visible"/>
                                      </p:to>
                                    </p:set>
                                    <p:animEffect transition="in" filter="dissolve">
                                      <p:cBhvr>
                                        <p:cTn id="23" dur="500"/>
                                        <p:tgtEl>
                                          <p:spTgt spid="103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1032"/>
                                        </p:tgtEl>
                                      </p:cBhvr>
                                    </p:animEffect>
                                    <p:set>
                                      <p:cBhvr>
                                        <p:cTn id="28" dur="1" fill="hold">
                                          <p:stCondLst>
                                            <p:cond delay="499"/>
                                          </p:stCondLst>
                                        </p:cTn>
                                        <p:tgtEl>
                                          <p:spTgt spid="1032"/>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1029"/>
                                        </p:tgtEl>
                                        <p:attrNameLst>
                                          <p:attrName>style.visibility</p:attrName>
                                        </p:attrNameLst>
                                      </p:cBhvr>
                                      <p:to>
                                        <p:strVal val="visible"/>
                                      </p:to>
                                    </p:set>
                                    <p:animEffect transition="in" filter="dissolve">
                                      <p:cBhvr>
                                        <p:cTn id="31" dur="500"/>
                                        <p:tgtEl>
                                          <p:spTgt spid="102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029"/>
                                        </p:tgtEl>
                                      </p:cBhvr>
                                    </p:animEffect>
                                    <p:set>
                                      <p:cBhvr>
                                        <p:cTn id="36" dur="1" fill="hold">
                                          <p:stCondLst>
                                            <p:cond delay="499"/>
                                          </p:stCondLst>
                                        </p:cTn>
                                        <p:tgtEl>
                                          <p:spTgt spid="1029"/>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1033"/>
                                        </p:tgtEl>
                                        <p:attrNameLst>
                                          <p:attrName>style.visibility</p:attrName>
                                        </p:attrNameLst>
                                      </p:cBhvr>
                                      <p:to>
                                        <p:strVal val="visible"/>
                                      </p:to>
                                    </p:set>
                                    <p:animEffect transition="in" filter="dissolve">
                                      <p:cBhvr>
                                        <p:cTn id="39" dur="500"/>
                                        <p:tgtEl>
                                          <p:spTgt spid="1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22 CuadroTexto"/>
          <p:cNvSpPr txBox="1"/>
          <p:nvPr/>
        </p:nvSpPr>
        <p:spPr>
          <a:xfrm>
            <a:off x="6143637" y="3929067"/>
            <a:ext cx="1214447" cy="369332"/>
          </a:xfrm>
          <a:prstGeom prst="rect">
            <a:avLst/>
          </a:prstGeom>
          <a:noFill/>
        </p:spPr>
        <p:txBody>
          <a:bodyPr wrap="square" rtlCol="0">
            <a:spAutoFit/>
          </a:bodyPr>
          <a:lstStyle/>
          <a:p>
            <a:r>
              <a:rPr lang="es-AR" dirty="0" smtClean="0"/>
              <a:t>BULTOS</a:t>
            </a:r>
            <a:endParaRPr lang="es-AR" dirty="0"/>
          </a:p>
        </p:txBody>
      </p:sp>
      <p:sp>
        <p:nvSpPr>
          <p:cNvPr id="24" name="23 Rectángulo"/>
          <p:cNvSpPr/>
          <p:nvPr/>
        </p:nvSpPr>
        <p:spPr>
          <a:xfrm>
            <a:off x="6000761" y="3429000"/>
            <a:ext cx="642943"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5" name="24 Rectángulo"/>
          <p:cNvSpPr/>
          <p:nvPr/>
        </p:nvSpPr>
        <p:spPr>
          <a:xfrm>
            <a:off x="6643702" y="4071942"/>
            <a:ext cx="642943"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6" name="25 Rectángulo"/>
          <p:cNvSpPr/>
          <p:nvPr/>
        </p:nvSpPr>
        <p:spPr>
          <a:xfrm>
            <a:off x="6000761" y="4071942"/>
            <a:ext cx="642943"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15 Rectángulo"/>
          <p:cNvSpPr/>
          <p:nvPr/>
        </p:nvSpPr>
        <p:spPr>
          <a:xfrm>
            <a:off x="6643702" y="3429000"/>
            <a:ext cx="642943"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1 Título"/>
          <p:cNvSpPr>
            <a:spLocks noGrp="1"/>
          </p:cNvSpPr>
          <p:nvPr>
            <p:ph type="title"/>
          </p:nvPr>
        </p:nvSpPr>
        <p:spPr/>
        <p:txBody>
          <a:bodyPr>
            <a:normAutofit/>
          </a:bodyPr>
          <a:lstStyle/>
          <a:p>
            <a:r>
              <a:rPr lang="es-AR" dirty="0" smtClean="0"/>
              <a:t>Manejo de la carga</a:t>
            </a:r>
            <a:endParaRPr lang="es-AR" dirty="0"/>
          </a:p>
        </p:txBody>
      </p:sp>
      <p:sp>
        <p:nvSpPr>
          <p:cNvPr id="3" name="2 Marcador de contenido"/>
          <p:cNvSpPr>
            <a:spLocks noGrp="1"/>
          </p:cNvSpPr>
          <p:nvPr>
            <p:ph idx="1"/>
          </p:nvPr>
        </p:nvSpPr>
        <p:spPr>
          <a:xfrm>
            <a:off x="502920" y="530352"/>
            <a:ext cx="8183880" cy="2898648"/>
          </a:xfrm>
        </p:spPr>
        <p:txBody>
          <a:bodyPr>
            <a:normAutofit/>
          </a:bodyPr>
          <a:lstStyle/>
          <a:p>
            <a:r>
              <a:rPr lang="es-AR" dirty="0" smtClean="0"/>
              <a:t>División del pedido</a:t>
            </a:r>
          </a:p>
          <a:p>
            <a:r>
              <a:rPr lang="es-AR" dirty="0" smtClean="0"/>
              <a:t>Unidad </a:t>
            </a:r>
            <a:r>
              <a:rPr lang="es-AR" dirty="0" smtClean="0"/>
              <a:t>indivisible a ser enviada</a:t>
            </a:r>
          </a:p>
          <a:p>
            <a:r>
              <a:rPr lang="es-AR" dirty="0" smtClean="0"/>
              <a:t>Tipificación</a:t>
            </a:r>
            <a:endParaRPr lang="es-AR" dirty="0" smtClean="0"/>
          </a:p>
          <a:p>
            <a:r>
              <a:rPr lang="es-AR" dirty="0" smtClean="0"/>
              <a:t>Asignación a transporte o almacén</a:t>
            </a:r>
          </a:p>
          <a:p>
            <a:pPr lvl="0"/>
            <a:r>
              <a:rPr lang="es-AR" dirty="0" smtClean="0"/>
              <a:t>Consulta de </a:t>
            </a:r>
            <a:r>
              <a:rPr lang="es-AR" dirty="0" smtClean="0"/>
              <a:t>pedido</a:t>
            </a:r>
            <a:endParaRPr lang="es-AR" dirty="0" smtClean="0"/>
          </a:p>
          <a:p>
            <a:pPr lvl="0"/>
            <a:r>
              <a:rPr lang="es-AR" dirty="0" smtClean="0"/>
              <a:t>Cálculo de prioridad</a:t>
            </a:r>
          </a:p>
          <a:p>
            <a:pPr>
              <a:buNone/>
            </a:pPr>
            <a:endParaRPr lang="es-AR" dirty="0" smtClean="0"/>
          </a:p>
          <a:p>
            <a:endParaRPr lang="es-AR" dirty="0" smtClean="0"/>
          </a:p>
        </p:txBody>
      </p:sp>
      <p:sp>
        <p:nvSpPr>
          <p:cNvPr id="39" name="38 CuadroTexto"/>
          <p:cNvSpPr txBox="1"/>
          <p:nvPr/>
        </p:nvSpPr>
        <p:spPr>
          <a:xfrm>
            <a:off x="6096146" y="2950129"/>
            <a:ext cx="1104790" cy="369332"/>
          </a:xfrm>
          <a:prstGeom prst="rect">
            <a:avLst/>
          </a:prstGeom>
          <a:noFill/>
        </p:spPr>
        <p:txBody>
          <a:bodyPr wrap="none" rtlCol="0">
            <a:spAutoFit/>
          </a:bodyPr>
          <a:lstStyle/>
          <a:p>
            <a:r>
              <a:rPr lang="es-AR" dirty="0" smtClean="0"/>
              <a:t>PEDIDO</a:t>
            </a:r>
            <a:endParaRPr lang="es-AR" dirty="0"/>
          </a:p>
        </p:txBody>
      </p:sp>
      <p:pic>
        <p:nvPicPr>
          <p:cNvPr id="22530" name="Picture 2" descr="http://www.lafepack.com/data/manipulado/limitedeapilamiento.gif"/>
          <p:cNvPicPr>
            <a:picLocks noChangeAspect="1" noChangeArrowheads="1"/>
          </p:cNvPicPr>
          <p:nvPr/>
        </p:nvPicPr>
        <p:blipFill>
          <a:blip r:embed="rId4"/>
          <a:srcRect/>
          <a:stretch>
            <a:fillRect/>
          </a:stretch>
        </p:blipFill>
        <p:spPr bwMode="auto">
          <a:xfrm>
            <a:off x="5338773" y="2552688"/>
            <a:ext cx="803286" cy="803286"/>
          </a:xfrm>
          <a:prstGeom prst="rect">
            <a:avLst/>
          </a:prstGeom>
          <a:noFill/>
        </p:spPr>
      </p:pic>
      <p:pic>
        <p:nvPicPr>
          <p:cNvPr id="22532" name="Picture 4" descr="http://www.lafepack.com/data/manipulado/fragil.gif"/>
          <p:cNvPicPr>
            <a:picLocks noChangeAspect="1" noChangeArrowheads="1"/>
          </p:cNvPicPr>
          <p:nvPr/>
        </p:nvPicPr>
        <p:blipFill>
          <a:blip r:embed="rId5"/>
          <a:srcRect/>
          <a:stretch>
            <a:fillRect/>
          </a:stretch>
        </p:blipFill>
        <p:spPr bwMode="auto">
          <a:xfrm>
            <a:off x="7054884" y="2516175"/>
            <a:ext cx="839799" cy="839799"/>
          </a:xfrm>
          <a:prstGeom prst="rect">
            <a:avLst/>
          </a:prstGeom>
          <a:noFill/>
        </p:spPr>
      </p:pic>
      <p:pic>
        <p:nvPicPr>
          <p:cNvPr id="22534" name="Picture 6" descr="http://www.lafepack.com/data/manipulado/limitesdetemperatura.gif"/>
          <p:cNvPicPr>
            <a:picLocks noChangeAspect="1" noChangeArrowheads="1"/>
          </p:cNvPicPr>
          <p:nvPr/>
        </p:nvPicPr>
        <p:blipFill>
          <a:blip r:embed="rId6"/>
          <a:srcRect/>
          <a:stretch>
            <a:fillRect/>
          </a:stretch>
        </p:blipFill>
        <p:spPr bwMode="auto">
          <a:xfrm>
            <a:off x="5411799" y="4816494"/>
            <a:ext cx="766773" cy="766773"/>
          </a:xfrm>
          <a:prstGeom prst="rect">
            <a:avLst/>
          </a:prstGeom>
          <a:noFill/>
        </p:spPr>
      </p:pic>
      <p:pic>
        <p:nvPicPr>
          <p:cNvPr id="22538" name="Picture 10" descr="http://www.lafepack.com/data/manipulado/protegerhumedad.gif"/>
          <p:cNvPicPr>
            <a:picLocks noChangeAspect="1" noChangeArrowheads="1"/>
          </p:cNvPicPr>
          <p:nvPr/>
        </p:nvPicPr>
        <p:blipFill>
          <a:blip r:embed="rId7"/>
          <a:srcRect/>
          <a:stretch>
            <a:fillRect/>
          </a:stretch>
        </p:blipFill>
        <p:spPr bwMode="auto">
          <a:xfrm>
            <a:off x="7054884" y="4853007"/>
            <a:ext cx="766773" cy="730260"/>
          </a:xfrm>
          <a:prstGeom prst="rect">
            <a:avLst/>
          </a:prstGeom>
          <a:noFill/>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1" nodeType="clickEffect">
                                  <p:stCondLst>
                                    <p:cond delay="0"/>
                                  </p:stCondLst>
                                  <p:childTnLst>
                                    <p:animEffect transition="out" filter="wipe(down)">
                                      <p:cBhvr>
                                        <p:cTn id="6" dur="500"/>
                                        <p:tgtEl>
                                          <p:spTgt spid="39"/>
                                        </p:tgtEl>
                                      </p:cBhvr>
                                    </p:animEffect>
                                    <p:set>
                                      <p:cBhvr>
                                        <p:cTn id="7" dur="1" fill="hold">
                                          <p:stCondLst>
                                            <p:cond delay="499"/>
                                          </p:stCondLst>
                                        </p:cTn>
                                        <p:tgtEl>
                                          <p:spTgt spid="39"/>
                                        </p:tgtEl>
                                        <p:attrNameLst>
                                          <p:attrName>style.visibility</p:attrName>
                                        </p:attrNameLst>
                                      </p:cBhvr>
                                      <p:to>
                                        <p:strVal val="hidden"/>
                                      </p:to>
                                    </p:set>
                                  </p:childTnLst>
                                </p:cTn>
                              </p:par>
                              <p:par>
                                <p:cTn id="8" presetID="56" presetClass="path" presetSubtype="0" accel="50000" decel="50000" fill="hold" grpId="1" nodeType="withEffect">
                                  <p:stCondLst>
                                    <p:cond delay="0"/>
                                  </p:stCondLst>
                                  <p:childTnLst>
                                    <p:animMotion origin="layout" path="M -1.94444E-6 3.75289E-6 L 0.0533 -0.12541 " pathEditMode="relative" rAng="0" ptsTypes="AA">
                                      <p:cBhvr>
                                        <p:cTn id="9" dur="2000" fill="hold"/>
                                        <p:tgtEl>
                                          <p:spTgt spid="16"/>
                                        </p:tgtEl>
                                        <p:attrNameLst>
                                          <p:attrName>ppt_x</p:attrName>
                                          <p:attrName>ppt_y</p:attrName>
                                        </p:attrNameLst>
                                      </p:cBhvr>
                                      <p:rCtr x="27" y="-63"/>
                                    </p:animMotion>
                                  </p:childTnLst>
                                </p:cTn>
                              </p:par>
                              <p:par>
                                <p:cTn id="10" presetID="49" presetClass="path" presetSubtype="0" accel="50000" decel="50000" fill="hold" grpId="0" nodeType="withEffect">
                                  <p:stCondLst>
                                    <p:cond delay="0"/>
                                  </p:stCondLst>
                                  <p:childTnLst>
                                    <p:animMotion origin="layout" path="M 5.55556E-7 3.75289E-6 L -0.05747 -0.12541 " pathEditMode="relative" rAng="0" ptsTypes="AA">
                                      <p:cBhvr>
                                        <p:cTn id="11" dur="2000" fill="hold"/>
                                        <p:tgtEl>
                                          <p:spTgt spid="24"/>
                                        </p:tgtEl>
                                        <p:attrNameLst>
                                          <p:attrName>ppt_x</p:attrName>
                                          <p:attrName>ppt_y</p:attrName>
                                        </p:attrNameLst>
                                      </p:cBhvr>
                                      <p:rCtr x="-29" y="-63"/>
                                    </p:animMotion>
                                  </p:childTnLst>
                                </p:cTn>
                              </p:par>
                              <p:par>
                                <p:cTn id="12" presetID="56" presetClass="path" presetSubtype="0" accel="50000" decel="50000" fill="hold" grpId="0" nodeType="withEffect">
                                  <p:stCondLst>
                                    <p:cond delay="0"/>
                                  </p:stCondLst>
                                  <p:childTnLst>
                                    <p:animMotion origin="layout" path="M -0.05937 0.12095 L -4.44444E-6 3.14524E-6 " pathEditMode="relative" rAng="0" ptsTypes="AA">
                                      <p:cBhvr>
                                        <p:cTn id="13" dur="2000" spd="-100000" fill="hold"/>
                                        <p:tgtEl>
                                          <p:spTgt spid="26"/>
                                        </p:tgtEl>
                                        <p:attrNameLst>
                                          <p:attrName>ppt_x</p:attrName>
                                          <p:attrName>ppt_y</p:attrName>
                                        </p:attrNameLst>
                                      </p:cBhvr>
                                      <p:rCtr x="30" y="-61"/>
                                    </p:animMotion>
                                  </p:childTnLst>
                                </p:cTn>
                              </p:par>
                              <p:par>
                                <p:cTn id="14" presetID="49" presetClass="path" presetSubtype="0" accel="50000" decel="50000" fill="hold" grpId="0" nodeType="withEffect">
                                  <p:stCondLst>
                                    <p:cond delay="0"/>
                                  </p:stCondLst>
                                  <p:childTnLst>
                                    <p:animMotion origin="layout" path="M -1.94444E-6 -2.86441E-6 L 0.0533 0.12194 " pathEditMode="relative" rAng="0" ptsTypes="AA">
                                      <p:cBhvr>
                                        <p:cTn id="15" dur="2000" fill="hold"/>
                                        <p:tgtEl>
                                          <p:spTgt spid="25"/>
                                        </p:tgtEl>
                                        <p:attrNameLst>
                                          <p:attrName>ppt_x</p:attrName>
                                          <p:attrName>ppt_y</p:attrName>
                                        </p:attrNameLst>
                                      </p:cBhvr>
                                      <p:rCtr x="27" y="61"/>
                                    </p:animMotion>
                                  </p:childTnLst>
                                </p:cTn>
                              </p:par>
                              <p:par>
                                <p:cTn id="16" presetID="3" presetClass="entr" presetSubtype="1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blinds(horizontal)">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2530"/>
                                        </p:tgtEl>
                                        <p:attrNameLst>
                                          <p:attrName>style.visibility</p:attrName>
                                        </p:attrNameLst>
                                      </p:cBhvr>
                                      <p:to>
                                        <p:strVal val="visible"/>
                                      </p:to>
                                    </p:set>
                                    <p:animEffect transition="in" filter="dissolve">
                                      <p:cBhvr>
                                        <p:cTn id="23" dur="500"/>
                                        <p:tgtEl>
                                          <p:spTgt spid="2253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2532"/>
                                        </p:tgtEl>
                                        <p:attrNameLst>
                                          <p:attrName>style.visibility</p:attrName>
                                        </p:attrNameLst>
                                      </p:cBhvr>
                                      <p:to>
                                        <p:strVal val="visible"/>
                                      </p:to>
                                    </p:set>
                                    <p:animEffect transition="in" filter="dissolve">
                                      <p:cBhvr>
                                        <p:cTn id="28" dur="500"/>
                                        <p:tgtEl>
                                          <p:spTgt spid="22532"/>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2534"/>
                                        </p:tgtEl>
                                        <p:attrNameLst>
                                          <p:attrName>style.visibility</p:attrName>
                                        </p:attrNameLst>
                                      </p:cBhvr>
                                      <p:to>
                                        <p:strVal val="visible"/>
                                      </p:to>
                                    </p:set>
                                    <p:animEffect transition="in" filter="dissolve">
                                      <p:cBhvr>
                                        <p:cTn id="33" dur="500"/>
                                        <p:tgtEl>
                                          <p:spTgt spid="22534"/>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2538"/>
                                        </p:tgtEl>
                                        <p:attrNameLst>
                                          <p:attrName>style.visibility</p:attrName>
                                        </p:attrNameLst>
                                      </p:cBhvr>
                                      <p:to>
                                        <p:strVal val="visible"/>
                                      </p:to>
                                    </p:set>
                                    <p:animEffect transition="in" filter="dissolve">
                                      <p:cBhvr>
                                        <p:cTn id="38" dur="500"/>
                                        <p:tgtEl>
                                          <p:spTgt spid="22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animBg="1"/>
      <p:bldP spid="26" grpId="0" animBg="1"/>
      <p:bldP spid="16" grpId="1" animBg="1"/>
      <p:bldP spid="39"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smtClean="0"/>
              <a:t>Especificación de Ruta</a:t>
            </a:r>
            <a:endParaRPr lang="es-AR" dirty="0"/>
          </a:p>
        </p:txBody>
      </p:sp>
      <p:sp>
        <p:nvSpPr>
          <p:cNvPr id="3" name="2 Marcador de contenido"/>
          <p:cNvSpPr>
            <a:spLocks noGrp="1"/>
          </p:cNvSpPr>
          <p:nvPr>
            <p:ph idx="1"/>
          </p:nvPr>
        </p:nvSpPr>
        <p:spPr>
          <a:xfrm>
            <a:off x="502920" y="530352"/>
            <a:ext cx="8183880" cy="2533518"/>
          </a:xfrm>
        </p:spPr>
        <p:txBody>
          <a:bodyPr>
            <a:normAutofit lnSpcReduction="10000"/>
          </a:bodyPr>
          <a:lstStyle/>
          <a:p>
            <a:r>
              <a:rPr lang="es-ES" sz="2400" dirty="0" smtClean="0"/>
              <a:t>Compuesta por tramos.</a:t>
            </a:r>
          </a:p>
          <a:p>
            <a:r>
              <a:rPr lang="es-ES" sz="2400" dirty="0" smtClean="0"/>
              <a:t>Los tramos unen puntos de operación.</a:t>
            </a:r>
          </a:p>
          <a:p>
            <a:r>
              <a:rPr lang="es-AR" sz="2400" dirty="0" smtClean="0"/>
              <a:t>Puntos de operación</a:t>
            </a:r>
          </a:p>
          <a:p>
            <a:pPr lvl="1"/>
            <a:r>
              <a:rPr lang="es-AR" sz="1600" dirty="0" smtClean="0"/>
              <a:t>Carga y descarga</a:t>
            </a:r>
          </a:p>
          <a:p>
            <a:pPr lvl="1"/>
            <a:r>
              <a:rPr lang="es-AR" sz="1600" dirty="0" smtClean="0"/>
              <a:t>Almacenamiento</a:t>
            </a:r>
          </a:p>
          <a:p>
            <a:pPr lvl="1"/>
            <a:r>
              <a:rPr lang="es-AR" sz="1600" dirty="0" smtClean="0"/>
              <a:t>Recepción y entrega de los bultos.</a:t>
            </a:r>
          </a:p>
          <a:p>
            <a:r>
              <a:rPr lang="es-AR" sz="2400" dirty="0" smtClean="0"/>
              <a:t>Por cada tramo sólo hay un transporte asignado.</a:t>
            </a:r>
            <a:endParaRPr lang="es-AR" sz="2400" dirty="0"/>
          </a:p>
        </p:txBody>
      </p:sp>
      <p:cxnSp>
        <p:nvCxnSpPr>
          <p:cNvPr id="8" name="7 Conector recto"/>
          <p:cNvCxnSpPr/>
          <p:nvPr/>
        </p:nvCxnSpPr>
        <p:spPr>
          <a:xfrm>
            <a:off x="1285852" y="4429132"/>
            <a:ext cx="2571768" cy="0"/>
          </a:xfrm>
          <a:prstGeom prst="line">
            <a:avLst/>
          </a:prstGeom>
        </p:spPr>
        <p:style>
          <a:lnRef idx="3">
            <a:schemeClr val="accent6"/>
          </a:lnRef>
          <a:fillRef idx="0">
            <a:schemeClr val="accent6"/>
          </a:fillRef>
          <a:effectRef idx="2">
            <a:schemeClr val="accent6"/>
          </a:effectRef>
          <a:fontRef idx="minor">
            <a:schemeClr val="tx1"/>
          </a:fontRef>
        </p:style>
      </p:cxnSp>
      <p:sp>
        <p:nvSpPr>
          <p:cNvPr id="9" name="8 Llamada de flecha hacia abajo"/>
          <p:cNvSpPr/>
          <p:nvPr/>
        </p:nvSpPr>
        <p:spPr>
          <a:xfrm>
            <a:off x="642910" y="3143249"/>
            <a:ext cx="928695" cy="1000132"/>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sz="1400" b="1" dirty="0" smtClean="0"/>
              <a:t>Punto Salida</a:t>
            </a:r>
            <a:endParaRPr lang="es-AR" sz="1400" b="1" dirty="0"/>
          </a:p>
        </p:txBody>
      </p:sp>
      <p:sp>
        <p:nvSpPr>
          <p:cNvPr id="14" name="13 Llamada de flecha hacia abajo"/>
          <p:cNvSpPr/>
          <p:nvPr/>
        </p:nvSpPr>
        <p:spPr>
          <a:xfrm>
            <a:off x="3286117" y="3143249"/>
            <a:ext cx="1214447" cy="1000132"/>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sz="1400" b="1" dirty="0" smtClean="0"/>
              <a:t>Punto operación</a:t>
            </a:r>
            <a:endParaRPr lang="es-AR" sz="1400" b="1" dirty="0"/>
          </a:p>
        </p:txBody>
      </p:sp>
      <p:cxnSp>
        <p:nvCxnSpPr>
          <p:cNvPr id="18" name="17 Conector recto"/>
          <p:cNvCxnSpPr/>
          <p:nvPr/>
        </p:nvCxnSpPr>
        <p:spPr>
          <a:xfrm>
            <a:off x="5572132" y="4500570"/>
            <a:ext cx="2571768" cy="0"/>
          </a:xfrm>
          <a:prstGeom prst="line">
            <a:avLst/>
          </a:prstGeom>
        </p:spPr>
        <p:style>
          <a:lnRef idx="3">
            <a:schemeClr val="accent6"/>
          </a:lnRef>
          <a:fillRef idx="0">
            <a:schemeClr val="accent6"/>
          </a:fillRef>
          <a:effectRef idx="2">
            <a:schemeClr val="accent6"/>
          </a:effectRef>
          <a:fontRef idx="minor">
            <a:schemeClr val="tx1"/>
          </a:fontRef>
        </p:style>
      </p:cxnSp>
      <p:sp>
        <p:nvSpPr>
          <p:cNvPr id="20" name="19 Llamada de flecha hacia abajo"/>
          <p:cNvSpPr/>
          <p:nvPr/>
        </p:nvSpPr>
        <p:spPr>
          <a:xfrm>
            <a:off x="7572396" y="3143249"/>
            <a:ext cx="1071571" cy="1000132"/>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sz="1400" b="1" dirty="0" smtClean="0"/>
              <a:t>Punto Llegada</a:t>
            </a:r>
            <a:endParaRPr lang="es-AR" sz="1400" b="1" dirty="0"/>
          </a:p>
        </p:txBody>
      </p:sp>
      <p:cxnSp>
        <p:nvCxnSpPr>
          <p:cNvPr id="22" name="21 Conector recto"/>
          <p:cNvCxnSpPr/>
          <p:nvPr/>
        </p:nvCxnSpPr>
        <p:spPr>
          <a:xfrm>
            <a:off x="4071934" y="4429132"/>
            <a:ext cx="1214447" cy="0"/>
          </a:xfrm>
          <a:prstGeom prst="line">
            <a:avLst/>
          </a:prstGeom>
          <a:ln>
            <a:prstDash val="lgDashDot"/>
          </a:ln>
        </p:spPr>
        <p:style>
          <a:lnRef idx="2">
            <a:schemeClr val="accent6"/>
          </a:lnRef>
          <a:fillRef idx="0">
            <a:schemeClr val="accent6"/>
          </a:fillRef>
          <a:effectRef idx="1">
            <a:schemeClr val="accent6"/>
          </a:effectRef>
          <a:fontRef idx="minor">
            <a:schemeClr val="tx1"/>
          </a:fontRef>
        </p:style>
      </p:cxnSp>
      <p:sp>
        <p:nvSpPr>
          <p:cNvPr id="26" name="25 Llamada de flecha hacia abajo"/>
          <p:cNvSpPr/>
          <p:nvPr/>
        </p:nvSpPr>
        <p:spPr>
          <a:xfrm>
            <a:off x="4929190" y="3143249"/>
            <a:ext cx="1214447" cy="1000132"/>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sz="1400" b="1" dirty="0" smtClean="0"/>
              <a:t>Punto operación</a:t>
            </a:r>
            <a:endParaRPr lang="es-AR" sz="1400" b="1" dirty="0"/>
          </a:p>
        </p:txBody>
      </p:sp>
      <p:sp>
        <p:nvSpPr>
          <p:cNvPr id="27" name="26 Elipse"/>
          <p:cNvSpPr/>
          <p:nvPr/>
        </p:nvSpPr>
        <p:spPr>
          <a:xfrm>
            <a:off x="1000100" y="4286256"/>
            <a:ext cx="285752"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8" name="27 Elipse"/>
          <p:cNvSpPr/>
          <p:nvPr/>
        </p:nvSpPr>
        <p:spPr>
          <a:xfrm>
            <a:off x="3714744" y="4214818"/>
            <a:ext cx="285752"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9" name="28 Elipse"/>
          <p:cNvSpPr/>
          <p:nvPr/>
        </p:nvSpPr>
        <p:spPr>
          <a:xfrm>
            <a:off x="5429256" y="4214818"/>
            <a:ext cx="285752"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0" name="29 Elipse"/>
          <p:cNvSpPr/>
          <p:nvPr/>
        </p:nvSpPr>
        <p:spPr>
          <a:xfrm>
            <a:off x="7929587" y="4214818"/>
            <a:ext cx="285752"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 name="33 Rectángulo"/>
          <p:cNvSpPr/>
          <p:nvPr/>
        </p:nvSpPr>
        <p:spPr>
          <a:xfrm>
            <a:off x="2285985" y="4857760"/>
            <a:ext cx="1176925" cy="369332"/>
          </a:xfrm>
          <a:prstGeom prst="rect">
            <a:avLst/>
          </a:prstGeom>
        </p:spPr>
        <p:txBody>
          <a:bodyPr wrap="none">
            <a:spAutoFit/>
          </a:bodyPr>
          <a:lstStyle/>
          <a:p>
            <a:r>
              <a:rPr lang="es-AR" dirty="0">
                <a:solidFill>
                  <a:prstClr val="black"/>
                </a:solidFill>
              </a:rPr>
              <a:t>TRAMOS</a:t>
            </a:r>
            <a:endParaRPr lang="es-AR" dirty="0"/>
          </a:p>
        </p:txBody>
      </p:sp>
      <p:cxnSp>
        <p:nvCxnSpPr>
          <p:cNvPr id="49" name="48 Conector recto de flecha"/>
          <p:cNvCxnSpPr>
            <a:stCxn id="34" idx="3"/>
          </p:cNvCxnSpPr>
          <p:nvPr/>
        </p:nvCxnSpPr>
        <p:spPr>
          <a:xfrm flipV="1">
            <a:off x="3462910" y="4429133"/>
            <a:ext cx="3323669" cy="613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51 Conector recto de flecha"/>
          <p:cNvCxnSpPr>
            <a:stCxn id="34" idx="0"/>
          </p:cNvCxnSpPr>
          <p:nvPr/>
        </p:nvCxnSpPr>
        <p:spPr>
          <a:xfrm rot="16200000" flipV="1">
            <a:off x="2687376" y="4670688"/>
            <a:ext cx="357188" cy="16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4" cstate="print"/>
          <a:srcRect/>
          <a:stretch>
            <a:fillRect/>
          </a:stretch>
        </p:blipFill>
        <p:spPr bwMode="auto">
          <a:xfrm>
            <a:off x="857225" y="3214686"/>
            <a:ext cx="1157287" cy="1157286"/>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cstate="print"/>
          <a:srcRect/>
          <a:stretch>
            <a:fillRect/>
          </a:stretch>
        </p:blipFill>
        <p:spPr bwMode="auto">
          <a:xfrm>
            <a:off x="5667390" y="4122747"/>
            <a:ext cx="1105565" cy="390523"/>
          </a:xfrm>
          <a:prstGeom prst="rect">
            <a:avLst/>
          </a:prstGeom>
          <a:noFill/>
          <a:ln w="9525">
            <a:noFill/>
            <a:miter lim="800000"/>
            <a:headEnd/>
            <a:tailEnd/>
          </a:ln>
          <a:effectLst/>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par>
                          <p:cTn id="8" fill="hold">
                            <p:stCondLst>
                              <p:cond delay="500"/>
                            </p:stCondLst>
                            <p:childTnLst>
                              <p:par>
                                <p:cTn id="9" presetID="9" presetClass="entr" presetSubtype="0" fill="hold" grpId="0" nodeType="afterEffect">
                                  <p:stCondLst>
                                    <p:cond delay="500"/>
                                  </p:stCondLst>
                                  <p:childTnLst>
                                    <p:set>
                                      <p:cBhvr>
                                        <p:cTn id="10" dur="1" fill="hold">
                                          <p:stCondLst>
                                            <p:cond delay="0"/>
                                          </p:stCondLst>
                                        </p:cTn>
                                        <p:tgtEl>
                                          <p:spTgt spid="28"/>
                                        </p:tgtEl>
                                        <p:attrNameLst>
                                          <p:attrName>style.visibility</p:attrName>
                                        </p:attrNameLst>
                                      </p:cBhvr>
                                      <p:to>
                                        <p:strVal val="visible"/>
                                      </p:to>
                                    </p:set>
                                    <p:animEffect transition="in" filter="dissolve">
                                      <p:cBhvr>
                                        <p:cTn id="11" dur="500"/>
                                        <p:tgtEl>
                                          <p:spTgt spid="28"/>
                                        </p:tgtEl>
                                      </p:cBhvr>
                                    </p:animEffect>
                                  </p:childTnLst>
                                </p:cTn>
                              </p:par>
                            </p:childTnLst>
                          </p:cTn>
                        </p:par>
                        <p:par>
                          <p:cTn id="12" fill="hold">
                            <p:stCondLst>
                              <p:cond delay="1500"/>
                            </p:stCondLst>
                            <p:childTnLst>
                              <p:par>
                                <p:cTn id="13" presetID="22" presetClass="entr" presetSubtype="1" fill="hold" grpId="0" nodeType="afterEffect">
                                  <p:stCondLst>
                                    <p:cond delay="50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par>
                          <p:cTn id="16" fill="hold">
                            <p:stCondLst>
                              <p:cond delay="2500"/>
                            </p:stCondLst>
                            <p:childTnLst>
                              <p:par>
                                <p:cTn id="17" presetID="22" presetClass="entr" presetSubtype="1" fill="hold" grpId="0" nodeType="afterEffect">
                                  <p:stCondLst>
                                    <p:cond delay="50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par>
                          <p:cTn id="20" fill="hold">
                            <p:stCondLst>
                              <p:cond delay="3500"/>
                            </p:stCondLst>
                            <p:childTnLst>
                              <p:par>
                                <p:cTn id="21" presetID="9" presetClass="entr" presetSubtype="0" fill="hold" grpId="0" nodeType="afterEffect">
                                  <p:stCondLst>
                                    <p:cond delay="500"/>
                                  </p:stCondLst>
                                  <p:childTnLst>
                                    <p:set>
                                      <p:cBhvr>
                                        <p:cTn id="22" dur="1" fill="hold">
                                          <p:stCondLst>
                                            <p:cond delay="0"/>
                                          </p:stCondLst>
                                        </p:cTn>
                                        <p:tgtEl>
                                          <p:spTgt spid="29"/>
                                        </p:tgtEl>
                                        <p:attrNameLst>
                                          <p:attrName>style.visibility</p:attrName>
                                        </p:attrNameLst>
                                      </p:cBhvr>
                                      <p:to>
                                        <p:strVal val="visible"/>
                                      </p:to>
                                    </p:set>
                                    <p:animEffect transition="in" filter="dissolve">
                                      <p:cBhvr>
                                        <p:cTn id="23" dur="500"/>
                                        <p:tgtEl>
                                          <p:spTgt spid="29"/>
                                        </p:tgtEl>
                                      </p:cBhvr>
                                    </p:animEffect>
                                  </p:childTnLst>
                                </p:cTn>
                              </p:par>
                            </p:childTnLst>
                          </p:cTn>
                        </p:par>
                        <p:par>
                          <p:cTn id="24" fill="hold">
                            <p:stCondLst>
                              <p:cond delay="4500"/>
                            </p:stCondLst>
                            <p:childTnLst>
                              <p:par>
                                <p:cTn id="25" presetID="9" presetClass="entr" presetSubtype="0" fill="hold" grpId="0" nodeType="afterEffect">
                                  <p:stCondLst>
                                    <p:cond delay="500"/>
                                  </p:stCondLst>
                                  <p:childTnLst>
                                    <p:set>
                                      <p:cBhvr>
                                        <p:cTn id="26" dur="1" fill="hold">
                                          <p:stCondLst>
                                            <p:cond delay="0"/>
                                          </p:stCondLst>
                                        </p:cTn>
                                        <p:tgtEl>
                                          <p:spTgt spid="30"/>
                                        </p:tgtEl>
                                        <p:attrNameLst>
                                          <p:attrName>style.visibility</p:attrName>
                                        </p:attrNameLst>
                                      </p:cBhvr>
                                      <p:to>
                                        <p:strVal val="visible"/>
                                      </p:to>
                                    </p:set>
                                    <p:animEffect transition="in" filter="dissolve">
                                      <p:cBhvr>
                                        <p:cTn id="27" dur="500"/>
                                        <p:tgtEl>
                                          <p:spTgt spid="30"/>
                                        </p:tgtEl>
                                      </p:cBhvr>
                                    </p:animEffect>
                                  </p:childTnLst>
                                </p:cTn>
                              </p:par>
                            </p:childTnLst>
                          </p:cTn>
                        </p:par>
                        <p:par>
                          <p:cTn id="28" fill="hold">
                            <p:stCondLst>
                              <p:cond delay="5500"/>
                            </p:stCondLst>
                            <p:childTnLst>
                              <p:par>
                                <p:cTn id="29" presetID="22" presetClass="entr" presetSubtype="1" fill="hold" grpId="0" nodeType="afterEffect">
                                  <p:stCondLst>
                                    <p:cond delay="500"/>
                                  </p:stCondLst>
                                  <p:childTnLst>
                                    <p:set>
                                      <p:cBhvr>
                                        <p:cTn id="30" dur="1" fill="hold">
                                          <p:stCondLst>
                                            <p:cond delay="0"/>
                                          </p:stCondLst>
                                        </p:cTn>
                                        <p:tgtEl>
                                          <p:spTgt spid="26"/>
                                        </p:tgtEl>
                                        <p:attrNameLst>
                                          <p:attrName>style.visibility</p:attrName>
                                        </p:attrNameLst>
                                      </p:cBhvr>
                                      <p:to>
                                        <p:strVal val="visible"/>
                                      </p:to>
                                    </p:set>
                                    <p:animEffect transition="in" filter="wipe(up)">
                                      <p:cBhvr>
                                        <p:cTn id="31" dur="500"/>
                                        <p:tgtEl>
                                          <p:spTgt spid="26"/>
                                        </p:tgtEl>
                                      </p:cBhvr>
                                    </p:animEffect>
                                  </p:childTnLst>
                                </p:cTn>
                              </p:par>
                            </p:childTnLst>
                          </p:cTn>
                        </p:par>
                        <p:par>
                          <p:cTn id="32" fill="hold">
                            <p:stCondLst>
                              <p:cond delay="6500"/>
                            </p:stCondLst>
                            <p:childTnLst>
                              <p:par>
                                <p:cTn id="33" presetID="22" presetClass="entr" presetSubtype="1" fill="hold" grpId="0" nodeType="afterEffect">
                                  <p:stCondLst>
                                    <p:cond delay="500"/>
                                  </p:stCondLst>
                                  <p:childTnLst>
                                    <p:set>
                                      <p:cBhvr>
                                        <p:cTn id="34" dur="1" fill="hold">
                                          <p:stCondLst>
                                            <p:cond delay="0"/>
                                          </p:stCondLst>
                                        </p:cTn>
                                        <p:tgtEl>
                                          <p:spTgt spid="20"/>
                                        </p:tgtEl>
                                        <p:attrNameLst>
                                          <p:attrName>style.visibility</p:attrName>
                                        </p:attrNameLst>
                                      </p:cBhvr>
                                      <p:to>
                                        <p:strVal val="visible"/>
                                      </p:to>
                                    </p:set>
                                    <p:animEffect transition="in" filter="wipe(up)">
                                      <p:cBhvr>
                                        <p:cTn id="35" dur="500"/>
                                        <p:tgtEl>
                                          <p:spTgt spid="20"/>
                                        </p:tgtEl>
                                      </p:cBhvr>
                                    </p:animEffect>
                                  </p:childTnLst>
                                </p:cTn>
                              </p:par>
                            </p:childTnLst>
                          </p:cTn>
                        </p:par>
                        <p:par>
                          <p:cTn id="36" fill="hold">
                            <p:stCondLst>
                              <p:cond delay="7500"/>
                            </p:stCondLst>
                            <p:childTnLst>
                              <p:par>
                                <p:cTn id="37" presetID="22" presetClass="entr" presetSubtype="8" fill="hold" nodeType="afterEffect">
                                  <p:stCondLst>
                                    <p:cond delay="50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par>
                          <p:cTn id="40" fill="hold">
                            <p:stCondLst>
                              <p:cond delay="8500"/>
                            </p:stCondLst>
                            <p:childTnLst>
                              <p:par>
                                <p:cTn id="41" presetID="22" presetClass="entr" presetSubtype="8" fill="hold" nodeType="afterEffect">
                                  <p:stCondLst>
                                    <p:cond delay="500"/>
                                  </p:stCondLst>
                                  <p:childTnLst>
                                    <p:set>
                                      <p:cBhvr>
                                        <p:cTn id="42" dur="1" fill="hold">
                                          <p:stCondLst>
                                            <p:cond delay="0"/>
                                          </p:stCondLst>
                                        </p:cTn>
                                        <p:tgtEl>
                                          <p:spTgt spid="22"/>
                                        </p:tgtEl>
                                        <p:attrNameLst>
                                          <p:attrName>style.visibility</p:attrName>
                                        </p:attrNameLst>
                                      </p:cBhvr>
                                      <p:to>
                                        <p:strVal val="visible"/>
                                      </p:to>
                                    </p:set>
                                    <p:animEffect transition="in" filter="wipe(left)">
                                      <p:cBhvr>
                                        <p:cTn id="43" dur="500"/>
                                        <p:tgtEl>
                                          <p:spTgt spid="22"/>
                                        </p:tgtEl>
                                      </p:cBhvr>
                                    </p:animEffect>
                                  </p:childTnLst>
                                </p:cTn>
                              </p:par>
                            </p:childTnLst>
                          </p:cTn>
                        </p:par>
                        <p:par>
                          <p:cTn id="44" fill="hold">
                            <p:stCondLst>
                              <p:cond delay="9500"/>
                            </p:stCondLst>
                            <p:childTnLst>
                              <p:par>
                                <p:cTn id="45" presetID="22" presetClass="entr" presetSubtype="8" fill="hold" nodeType="afterEffect">
                                  <p:stCondLst>
                                    <p:cond delay="50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par>
                          <p:cTn id="48" fill="hold">
                            <p:stCondLst>
                              <p:cond delay="10500"/>
                            </p:stCondLst>
                            <p:childTnLst>
                              <p:par>
                                <p:cTn id="49" presetID="9" presetClass="entr" presetSubtype="0" fill="hold" grpId="0" nodeType="afterEffect">
                                  <p:stCondLst>
                                    <p:cond delay="500"/>
                                  </p:stCondLst>
                                  <p:childTnLst>
                                    <p:set>
                                      <p:cBhvr>
                                        <p:cTn id="50" dur="1" fill="hold">
                                          <p:stCondLst>
                                            <p:cond delay="0"/>
                                          </p:stCondLst>
                                        </p:cTn>
                                        <p:tgtEl>
                                          <p:spTgt spid="34"/>
                                        </p:tgtEl>
                                        <p:attrNameLst>
                                          <p:attrName>style.visibility</p:attrName>
                                        </p:attrNameLst>
                                      </p:cBhvr>
                                      <p:to>
                                        <p:strVal val="visible"/>
                                      </p:to>
                                    </p:set>
                                    <p:animEffect transition="in" filter="dissolve">
                                      <p:cBhvr>
                                        <p:cTn id="51" dur="500"/>
                                        <p:tgtEl>
                                          <p:spTgt spid="34"/>
                                        </p:tgtEl>
                                      </p:cBhvr>
                                    </p:animEffect>
                                  </p:childTnLst>
                                </p:cTn>
                              </p:par>
                            </p:childTnLst>
                          </p:cTn>
                        </p:par>
                        <p:par>
                          <p:cTn id="52" fill="hold">
                            <p:stCondLst>
                              <p:cond delay="11500"/>
                            </p:stCondLst>
                            <p:childTnLst>
                              <p:par>
                                <p:cTn id="53" presetID="22" presetClass="entr" presetSubtype="4" fill="hold" nodeType="afterEffect">
                                  <p:stCondLst>
                                    <p:cond delay="500"/>
                                  </p:stCondLst>
                                  <p:childTnLst>
                                    <p:set>
                                      <p:cBhvr>
                                        <p:cTn id="54" dur="1" fill="hold">
                                          <p:stCondLst>
                                            <p:cond delay="0"/>
                                          </p:stCondLst>
                                        </p:cTn>
                                        <p:tgtEl>
                                          <p:spTgt spid="52"/>
                                        </p:tgtEl>
                                        <p:attrNameLst>
                                          <p:attrName>style.visibility</p:attrName>
                                        </p:attrNameLst>
                                      </p:cBhvr>
                                      <p:to>
                                        <p:strVal val="visible"/>
                                      </p:to>
                                    </p:set>
                                    <p:animEffect transition="in" filter="wipe(down)">
                                      <p:cBhvr>
                                        <p:cTn id="55" dur="500"/>
                                        <p:tgtEl>
                                          <p:spTgt spid="52"/>
                                        </p:tgtEl>
                                      </p:cBhvr>
                                    </p:animEffect>
                                  </p:childTnLst>
                                </p:cTn>
                              </p:par>
                            </p:childTnLst>
                          </p:cTn>
                        </p:par>
                        <p:par>
                          <p:cTn id="56" fill="hold">
                            <p:stCondLst>
                              <p:cond delay="12500"/>
                            </p:stCondLst>
                            <p:childTnLst>
                              <p:par>
                                <p:cTn id="57" presetID="22" presetClass="entr" presetSubtype="8" fill="hold" nodeType="afterEffect">
                                  <p:stCondLst>
                                    <p:cond delay="500"/>
                                  </p:stCondLst>
                                  <p:childTnLst>
                                    <p:set>
                                      <p:cBhvr>
                                        <p:cTn id="58" dur="1" fill="hold">
                                          <p:stCondLst>
                                            <p:cond delay="0"/>
                                          </p:stCondLst>
                                        </p:cTn>
                                        <p:tgtEl>
                                          <p:spTgt spid="49"/>
                                        </p:tgtEl>
                                        <p:attrNameLst>
                                          <p:attrName>style.visibility</p:attrName>
                                        </p:attrNameLst>
                                      </p:cBhvr>
                                      <p:to>
                                        <p:strVal val="visible"/>
                                      </p:to>
                                    </p:set>
                                    <p:animEffect transition="in" filter="wipe(left)">
                                      <p:cBhvr>
                                        <p:cTn id="59" dur="500"/>
                                        <p:tgtEl>
                                          <p:spTgt spid="49"/>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1026"/>
                                        </p:tgtEl>
                                        <p:attrNameLst>
                                          <p:attrName>style.visibility</p:attrName>
                                        </p:attrNameLst>
                                      </p:cBhvr>
                                      <p:to>
                                        <p:strVal val="visible"/>
                                      </p:to>
                                    </p:set>
                                    <p:animEffect transition="in" filter="dissolve">
                                      <p:cBhvr>
                                        <p:cTn id="64" dur="500"/>
                                        <p:tgtEl>
                                          <p:spTgt spid="1026"/>
                                        </p:tgtEl>
                                      </p:cBhvr>
                                    </p:animEffect>
                                  </p:childTnLst>
                                </p:cTn>
                              </p:par>
                              <p:par>
                                <p:cTn id="65" presetID="63" presetClass="path" presetSubtype="0" accel="50000" decel="50000" fill="hold" nodeType="withEffect">
                                  <p:stCondLst>
                                    <p:cond delay="0"/>
                                  </p:stCondLst>
                                  <p:childTnLst>
                                    <p:animMotion origin="layout" path="M -2.22222E-6 4.84736E-6 L 0.25 4.84736E-6 " pathEditMode="relative" rAng="0" ptsTypes="AA">
                                      <p:cBhvr>
                                        <p:cTn id="66" dur="2000" fill="hold"/>
                                        <p:tgtEl>
                                          <p:spTgt spid="1026"/>
                                        </p:tgtEl>
                                        <p:attrNameLst>
                                          <p:attrName>ppt_x</p:attrName>
                                          <p:attrName>ppt_y</p:attrName>
                                        </p:attrNameLst>
                                      </p:cBhvr>
                                      <p:rCtr x="125" y="0"/>
                                    </p:animMotion>
                                  </p:childTnLst>
                                  <p:subTnLst>
                                    <p:set>
                                      <p:cBhvr override="childStyle">
                                        <p:cTn dur="1" fill="hold" display="0" masterRel="sameClick" afterEffect="1">
                                          <p:stCondLst>
                                            <p:cond evt="end" delay="0">
                                              <p:tn val="65"/>
                                            </p:cond>
                                          </p:stCondLst>
                                        </p:cTn>
                                        <p:tgtEl>
                                          <p:spTgt spid="1026"/>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1027"/>
                                        </p:tgtEl>
                                        <p:attrNameLst>
                                          <p:attrName>style.visibility</p:attrName>
                                        </p:attrNameLst>
                                      </p:cBhvr>
                                      <p:to>
                                        <p:strVal val="visible"/>
                                      </p:to>
                                    </p:set>
                                    <p:animEffect transition="in" filter="dissolve">
                                      <p:cBhvr>
                                        <p:cTn id="71" dur="500"/>
                                        <p:tgtEl>
                                          <p:spTgt spid="1027"/>
                                        </p:tgtEl>
                                      </p:cBhvr>
                                    </p:animEffect>
                                  </p:childTnLst>
                                </p:cTn>
                              </p:par>
                              <p:par>
                                <p:cTn id="72" presetID="63" presetClass="path" presetSubtype="0" accel="50000" decel="50000" fill="hold" nodeType="withEffect">
                                  <p:stCondLst>
                                    <p:cond delay="0"/>
                                  </p:stCondLst>
                                  <p:childTnLst>
                                    <p:animMotion origin="layout" path="M -1.66667E-6 -2.56244E-6 L 0.21615 -0.00694 " pathEditMode="relative" rAng="0" ptsTypes="AA">
                                      <p:cBhvr>
                                        <p:cTn id="73" dur="2000" fill="hold"/>
                                        <p:tgtEl>
                                          <p:spTgt spid="1027"/>
                                        </p:tgtEl>
                                        <p:attrNameLst>
                                          <p:attrName>ppt_x</p:attrName>
                                          <p:attrName>ppt_y</p:attrName>
                                        </p:attrNameLst>
                                      </p:cBhvr>
                                      <p:rCtr x="108" y="-3"/>
                                    </p:animMotion>
                                  </p:childTnLst>
                                  <p:subTnLst>
                                    <p:set>
                                      <p:cBhvr override="childStyle">
                                        <p:cTn dur="1" fill="hold" display="0" masterRel="sameClick" afterEffect="1">
                                          <p:stCondLst>
                                            <p:cond evt="end" delay="0">
                                              <p:tn val="72"/>
                                            </p:cond>
                                          </p:stCondLst>
                                        </p:cTn>
                                        <p:tgtEl>
                                          <p:spTgt spid="102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20" grpId="0" animBg="1"/>
      <p:bldP spid="26" grpId="0" animBg="1"/>
      <p:bldP spid="27" grpId="0" animBg="1"/>
      <p:bldP spid="28" grpId="0" animBg="1"/>
      <p:bldP spid="29" grpId="0" animBg="1"/>
      <p:bldP spid="30" grpId="0" animBg="1"/>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291162"/>
            <a:ext cx="8183880" cy="743877"/>
          </a:xfrm>
        </p:spPr>
        <p:txBody>
          <a:bodyPr>
            <a:normAutofit/>
          </a:bodyPr>
          <a:lstStyle/>
          <a:p>
            <a:r>
              <a:rPr lang="es-AR" dirty="0" smtClean="0"/>
              <a:t>Reprogramación de ruta</a:t>
            </a:r>
            <a:endParaRPr lang="es-AR" dirty="0"/>
          </a:p>
        </p:txBody>
      </p:sp>
      <p:sp>
        <p:nvSpPr>
          <p:cNvPr id="3" name="2 Marcador de contenido"/>
          <p:cNvSpPr>
            <a:spLocks noGrp="1"/>
          </p:cNvSpPr>
          <p:nvPr>
            <p:ph idx="1"/>
          </p:nvPr>
        </p:nvSpPr>
        <p:spPr>
          <a:xfrm>
            <a:off x="502920" y="530352"/>
            <a:ext cx="8183880" cy="4970350"/>
          </a:xfrm>
        </p:spPr>
        <p:txBody>
          <a:bodyPr/>
          <a:lstStyle/>
          <a:p>
            <a:r>
              <a:rPr lang="es-AR" dirty="0" smtClean="0"/>
              <a:t>Motivos de reprogramación</a:t>
            </a:r>
          </a:p>
          <a:p>
            <a:pPr lvl="1"/>
            <a:r>
              <a:rPr lang="es-AR" dirty="0" smtClean="0"/>
              <a:t>Punto de operación incorrecto</a:t>
            </a:r>
          </a:p>
          <a:p>
            <a:pPr lvl="1"/>
            <a:r>
              <a:rPr lang="es-AR" dirty="0" smtClean="0"/>
              <a:t>Falta de espacio</a:t>
            </a:r>
          </a:p>
          <a:p>
            <a:pPr lvl="2"/>
            <a:r>
              <a:rPr lang="es-AR" dirty="0" smtClean="0"/>
              <a:t>Manejo de </a:t>
            </a:r>
            <a:r>
              <a:rPr lang="es-AR" b="1" dirty="0" smtClean="0"/>
              <a:t>sobre-carga </a:t>
            </a:r>
            <a:r>
              <a:rPr lang="es-AR" dirty="0" smtClean="0"/>
              <a:t>de un 110%</a:t>
            </a:r>
            <a:endParaRPr lang="es-AR" b="1" dirty="0" smtClean="0"/>
          </a:p>
          <a:p>
            <a:pPr lvl="1"/>
            <a:r>
              <a:rPr lang="es-AR" dirty="0" smtClean="0"/>
              <a:t>Mejor opción de traslado</a:t>
            </a:r>
          </a:p>
          <a:p>
            <a:endParaRPr lang="es-AR" dirty="0" smtClean="0"/>
          </a:p>
          <a:p>
            <a:r>
              <a:rPr lang="es-AR" dirty="0" smtClean="0"/>
              <a:t>Criterio de selección de bultos</a:t>
            </a:r>
          </a:p>
          <a:p>
            <a:pPr lvl="1"/>
            <a:r>
              <a:rPr lang="es-AR" dirty="0" smtClean="0"/>
              <a:t>Prioridad</a:t>
            </a:r>
          </a:p>
          <a:p>
            <a:pPr lvl="2"/>
            <a:r>
              <a:rPr lang="es-AR" dirty="0" smtClean="0"/>
              <a:t>Fecha de entrega</a:t>
            </a:r>
          </a:p>
          <a:p>
            <a:pPr lvl="2"/>
            <a:r>
              <a:rPr lang="es-AR" dirty="0" smtClean="0"/>
              <a:t>Días en tránsito</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Seguimiento del pedido</a:t>
            </a:r>
            <a:endParaRPr lang="es-AR" dirty="0"/>
          </a:p>
        </p:txBody>
      </p:sp>
      <p:sp>
        <p:nvSpPr>
          <p:cNvPr id="3" name="2 Marcador de contenido"/>
          <p:cNvSpPr>
            <a:spLocks noGrp="1"/>
          </p:cNvSpPr>
          <p:nvPr>
            <p:ph idx="1"/>
          </p:nvPr>
        </p:nvSpPr>
        <p:spPr/>
        <p:txBody>
          <a:bodyPr>
            <a:normAutofit/>
          </a:bodyPr>
          <a:lstStyle/>
          <a:p>
            <a:r>
              <a:rPr lang="es-AR" dirty="0" smtClean="0"/>
              <a:t>Seguimiento por punto de operación</a:t>
            </a:r>
          </a:p>
          <a:p>
            <a:endParaRPr lang="es-AR" dirty="0" smtClean="0"/>
          </a:p>
          <a:p>
            <a:r>
              <a:rPr lang="es-AR" dirty="0" smtClean="0"/>
              <a:t>Consulta de pedido</a:t>
            </a:r>
          </a:p>
          <a:p>
            <a:pPr lvl="1"/>
            <a:r>
              <a:rPr lang="es-AR" dirty="0" smtClean="0"/>
              <a:t>Estado</a:t>
            </a:r>
          </a:p>
          <a:p>
            <a:pPr lvl="1"/>
            <a:r>
              <a:rPr lang="es-AR" dirty="0" smtClean="0"/>
              <a:t>Ubicación</a:t>
            </a:r>
          </a:p>
          <a:p>
            <a:endParaRPr lang="es-AR" dirty="0" smtClean="0"/>
          </a:p>
          <a:p>
            <a:r>
              <a:rPr lang="es-AR" dirty="0" smtClean="0"/>
              <a:t>Limitaciones de la consulta	</a:t>
            </a:r>
          </a:p>
          <a:p>
            <a:pPr lvl="1"/>
            <a:r>
              <a:rPr lang="es-AR" dirty="0" smtClean="0"/>
              <a:t>Recepción</a:t>
            </a:r>
            <a:r>
              <a:rPr lang="es-AR" dirty="0"/>
              <a:t> </a:t>
            </a:r>
            <a:r>
              <a:rPr lang="es-AR" dirty="0" smtClean="0"/>
              <a:t>de la carga</a:t>
            </a:r>
          </a:p>
          <a:p>
            <a:pPr lvl="1"/>
            <a:r>
              <a:rPr lang="es-AR" dirty="0" smtClean="0"/>
              <a:t>Seguimiento en tiempo real</a:t>
            </a:r>
          </a:p>
        </p:txBody>
      </p:sp>
      <p:sp>
        <p:nvSpPr>
          <p:cNvPr id="4" name="Right Brace 3"/>
          <p:cNvSpPr/>
          <p:nvPr/>
        </p:nvSpPr>
        <p:spPr>
          <a:xfrm>
            <a:off x="2892402" y="2041506"/>
            <a:ext cx="219077" cy="730260"/>
          </a:xfrm>
          <a:prstGeom prst="rightBrace">
            <a:avLst/>
          </a:prstGeom>
          <a:ln w="28575" cmpd="sng"/>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3294045" y="2215604"/>
            <a:ext cx="904415" cy="369332"/>
          </a:xfrm>
          <a:prstGeom prst="rect">
            <a:avLst/>
          </a:prstGeom>
          <a:noFill/>
        </p:spPr>
        <p:txBody>
          <a:bodyPr wrap="square" rtlCol="0">
            <a:spAutoFit/>
          </a:bodyPr>
          <a:lstStyle/>
          <a:p>
            <a:r>
              <a:rPr lang="es-AR" dirty="0" smtClean="0"/>
              <a:t>Bultos</a:t>
            </a: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1|0.4|0.3|0.2|0.2"/>
</p:tagLst>
</file>

<file path=ppt/tags/tag2.xml><?xml version="1.0" encoding="utf-8"?>
<p:tagLst xmlns:a="http://schemas.openxmlformats.org/drawingml/2006/main" xmlns:r="http://schemas.openxmlformats.org/officeDocument/2006/relationships" xmlns:p="http://schemas.openxmlformats.org/presentationml/2006/main">
  <p:tag name="TIMING" val="|0.1|0.7|0.4|0.6|0.6|0.4"/>
</p:tagLst>
</file>

<file path=ppt/tags/tag3.xml><?xml version="1.0" encoding="utf-8"?>
<p:tagLst xmlns:a="http://schemas.openxmlformats.org/drawingml/2006/main" xmlns:r="http://schemas.openxmlformats.org/officeDocument/2006/relationships" xmlns:p="http://schemas.openxmlformats.org/presentationml/2006/main">
  <p:tag name="TIMING" val="|6.5|1|0.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o">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722</TotalTime>
  <Words>499</Words>
  <Application>Microsoft Office PowerPoint</Application>
  <PresentationFormat>Presentación en pantalla (4:3)</PresentationFormat>
  <Paragraphs>182</Paragraphs>
  <Slides>12</Slides>
  <Notes>7</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Aspecto</vt:lpstr>
      <vt:lpstr>Todomundo</vt:lpstr>
      <vt:lpstr>Temario</vt:lpstr>
      <vt:lpstr>Objetivo – Alcance - Hipótesis</vt:lpstr>
      <vt:lpstr>Modelo de Negocio</vt:lpstr>
      <vt:lpstr>Casos de Uso</vt:lpstr>
      <vt:lpstr>Manejo de la carga</vt:lpstr>
      <vt:lpstr>Especificación de Ruta</vt:lpstr>
      <vt:lpstr>Reprogramación de ruta</vt:lpstr>
      <vt:lpstr>Seguimiento del pedido</vt:lpstr>
      <vt:lpstr>Facturación, Pago y Entrega</vt:lpstr>
      <vt:lpstr>Conclusiones</vt:lpstr>
      <vt:lpstr>Preguntas y Respuestas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Práctico</dc:title>
  <dc:creator>adriana</dc:creator>
  <cp:lastModifiedBy>Dario</cp:lastModifiedBy>
  <cp:revision>104</cp:revision>
  <dcterms:created xsi:type="dcterms:W3CDTF">2009-12-01T03:34:25Z</dcterms:created>
  <dcterms:modified xsi:type="dcterms:W3CDTF">2009-12-03T04:57:43Z</dcterms:modified>
</cp:coreProperties>
</file>