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Override PartName="/ppt/tags/tag2.xml" ContentType="application/vnd.openxmlformats-officedocument.presentationml.tags+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4"/>
  </p:notesMasterIdLst>
  <p:sldIdLst>
    <p:sldId id="256" r:id="rId2"/>
    <p:sldId id="267" r:id="rId3"/>
    <p:sldId id="257" r:id="rId4"/>
    <p:sldId id="265" r:id="rId5"/>
    <p:sldId id="266" r:id="rId6"/>
    <p:sldId id="261" r:id="rId7"/>
    <p:sldId id="263" r:id="rId8"/>
    <p:sldId id="262" r:id="rId9"/>
    <p:sldId id="268" r:id="rId10"/>
    <p:sldId id="264" r:id="rId11"/>
    <p:sldId id="270" r:id="rId12"/>
    <p:sldId id="269" r:id="rId13"/>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644" autoAdjust="0"/>
    <p:restoredTop sz="44167" autoAdjust="0"/>
  </p:normalViewPr>
  <p:slideViewPr>
    <p:cSldViewPr>
      <p:cViewPr>
        <p:scale>
          <a:sx n="66" d="100"/>
          <a:sy n="66" d="100"/>
        </p:scale>
        <p:origin x="-762" y="624"/>
      </p:cViewPr>
      <p:guideLst>
        <p:guide orient="horz" pos="2160"/>
        <p:guide pos="2880"/>
      </p:guideLst>
    </p:cSldViewPr>
  </p:slideViewPr>
  <p:outlineViewPr>
    <p:cViewPr>
      <p:scale>
        <a:sx n="33" d="100"/>
        <a:sy n="33" d="100"/>
      </p:scale>
      <p:origin x="0" y="162"/>
    </p:cViewPr>
  </p:outlineViewPr>
  <p:notesTextViewPr>
    <p:cViewPr>
      <p:scale>
        <a:sx n="100" d="100"/>
        <a:sy n="100" d="100"/>
      </p:scale>
      <p:origin x="0" y="0"/>
    </p:cViewPr>
  </p:notesText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4F3E27-C02F-43EB-BB87-3BB32B972093}"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6099C24C-12A6-43F9-A726-E53080D841CF}">
      <dgm:prSet phldrT="[Text]" custT="1"/>
      <dgm:spPr/>
      <dgm:t>
        <a:bodyPr/>
        <a:lstStyle/>
        <a:p>
          <a:r>
            <a:rPr lang="es-AR" sz="3600" dirty="0" smtClean="0"/>
            <a:t>Objetivo</a:t>
          </a:r>
          <a:endParaRPr lang="en-US" sz="3600" dirty="0"/>
        </a:p>
      </dgm:t>
    </dgm:pt>
    <dgm:pt modelId="{E629869A-E940-436C-A695-67B73348A144}" type="parTrans" cxnId="{86592B12-AF99-40C0-8667-A7CAF4E065C3}">
      <dgm:prSet/>
      <dgm:spPr/>
      <dgm:t>
        <a:bodyPr/>
        <a:lstStyle/>
        <a:p>
          <a:endParaRPr lang="en-US"/>
        </a:p>
      </dgm:t>
    </dgm:pt>
    <dgm:pt modelId="{902C2089-04E7-40D8-90D7-B1B727DAB540}" type="sibTrans" cxnId="{86592B12-AF99-40C0-8667-A7CAF4E065C3}">
      <dgm:prSet/>
      <dgm:spPr/>
      <dgm:t>
        <a:bodyPr/>
        <a:lstStyle/>
        <a:p>
          <a:endParaRPr lang="en-US"/>
        </a:p>
      </dgm:t>
    </dgm:pt>
    <dgm:pt modelId="{8A42BD3A-8099-4EF0-8180-805BF10D20AB}">
      <dgm:prSet phldrT="[Text]"/>
      <dgm:spPr/>
      <dgm:t>
        <a:bodyPr/>
        <a:lstStyle/>
        <a:p>
          <a:pPr algn="ctr"/>
          <a:r>
            <a:rPr lang="es-AR" sz="2100" b="1" dirty="0" smtClean="0"/>
            <a:t>Alcance</a:t>
          </a:r>
        </a:p>
        <a:p>
          <a:pPr algn="l"/>
          <a:endParaRPr lang="es-AR" sz="2100" b="1" dirty="0" smtClean="0"/>
        </a:p>
        <a:p>
          <a:pPr algn="l"/>
          <a:endParaRPr lang="en-US" sz="2100" b="1" dirty="0"/>
        </a:p>
      </dgm:t>
    </dgm:pt>
    <dgm:pt modelId="{68F99E3E-D390-4535-AAD9-3A8063316C32}" type="parTrans" cxnId="{29BECDF7-F973-4639-9277-CDF727745F50}">
      <dgm:prSet/>
      <dgm:spPr/>
      <dgm:t>
        <a:bodyPr/>
        <a:lstStyle/>
        <a:p>
          <a:endParaRPr lang="en-US"/>
        </a:p>
      </dgm:t>
    </dgm:pt>
    <dgm:pt modelId="{BBC38066-C493-4794-8580-7DB047F6D7A0}" type="sibTrans" cxnId="{29BECDF7-F973-4639-9277-CDF727745F50}">
      <dgm:prSet/>
      <dgm:spPr/>
      <dgm:t>
        <a:bodyPr/>
        <a:lstStyle/>
        <a:p>
          <a:endParaRPr lang="en-US"/>
        </a:p>
      </dgm:t>
    </dgm:pt>
    <dgm:pt modelId="{9C6AE864-0578-495D-BCF5-E0F9F3FC7F3D}">
      <dgm:prSet phldrT="[Text]" custT="1"/>
      <dgm:spPr/>
      <dgm:t>
        <a:bodyPr/>
        <a:lstStyle/>
        <a:p>
          <a:pPr algn="ctr"/>
          <a:r>
            <a:rPr lang="es-AR" sz="2100" b="1" dirty="0" smtClean="0"/>
            <a:t>Fuera de Alcance</a:t>
          </a:r>
        </a:p>
        <a:p>
          <a:pPr algn="l"/>
          <a:endParaRPr lang="es-AR" sz="1400" b="1" dirty="0" smtClean="0"/>
        </a:p>
        <a:p>
          <a:pPr algn="l"/>
          <a:endParaRPr lang="es-AR" sz="1400" b="1" dirty="0" smtClean="0"/>
        </a:p>
        <a:p>
          <a:pPr algn="l"/>
          <a:endParaRPr lang="en-US" sz="1400" b="1" dirty="0"/>
        </a:p>
      </dgm:t>
    </dgm:pt>
    <dgm:pt modelId="{5B709EDD-B0F6-4F9A-A4D9-01E06F3C2EE2}" type="parTrans" cxnId="{7B233E81-25CF-42F1-837D-CF93BCE7E398}">
      <dgm:prSet/>
      <dgm:spPr/>
      <dgm:t>
        <a:bodyPr/>
        <a:lstStyle/>
        <a:p>
          <a:endParaRPr lang="en-US"/>
        </a:p>
      </dgm:t>
    </dgm:pt>
    <dgm:pt modelId="{5EBCB7E0-6C84-497F-BE04-9B07CA5BE5D6}" type="sibTrans" cxnId="{7B233E81-25CF-42F1-837D-CF93BCE7E398}">
      <dgm:prSet/>
      <dgm:spPr/>
      <dgm:t>
        <a:bodyPr/>
        <a:lstStyle/>
        <a:p>
          <a:endParaRPr lang="en-US"/>
        </a:p>
      </dgm:t>
    </dgm:pt>
    <dgm:pt modelId="{AC594B83-455D-42D1-9659-899920411875}">
      <dgm:prSet phldrT="[Text]"/>
      <dgm:spPr/>
      <dgm:t>
        <a:bodyPr/>
        <a:lstStyle/>
        <a:p>
          <a:pPr algn="ctr"/>
          <a:r>
            <a:rPr lang="es-AR" sz="2100" b="1" dirty="0" smtClean="0"/>
            <a:t>Hipótesis</a:t>
          </a:r>
        </a:p>
        <a:p>
          <a:pPr algn="l"/>
          <a:endParaRPr lang="es-AR" sz="2100" b="1" dirty="0" smtClean="0"/>
        </a:p>
        <a:p>
          <a:pPr algn="l"/>
          <a:endParaRPr lang="en-US" sz="2100" b="1" dirty="0"/>
        </a:p>
      </dgm:t>
    </dgm:pt>
    <dgm:pt modelId="{A24315B2-34A8-4DEB-87F5-FA22516F24DC}" type="parTrans" cxnId="{E128031B-2362-4BDC-B7CD-460C8928A275}">
      <dgm:prSet/>
      <dgm:spPr/>
      <dgm:t>
        <a:bodyPr/>
        <a:lstStyle/>
        <a:p>
          <a:endParaRPr lang="en-US"/>
        </a:p>
      </dgm:t>
    </dgm:pt>
    <dgm:pt modelId="{E5711F88-527D-423D-9520-D957BD3995DC}" type="sibTrans" cxnId="{E128031B-2362-4BDC-B7CD-460C8928A275}">
      <dgm:prSet/>
      <dgm:spPr/>
      <dgm:t>
        <a:bodyPr/>
        <a:lstStyle/>
        <a:p>
          <a:endParaRPr lang="en-US"/>
        </a:p>
      </dgm:t>
    </dgm:pt>
    <dgm:pt modelId="{B1C3A222-A525-4D49-A2FB-A952A1E0C719}">
      <dgm:prSet phldrT="[Text]" custT="1"/>
      <dgm:spPr/>
      <dgm:t>
        <a:bodyPr/>
        <a:lstStyle/>
        <a:p>
          <a:pPr algn="l"/>
          <a:r>
            <a:rPr lang="es-AR" sz="1600" dirty="0" smtClean="0"/>
            <a:t>Contabilidad</a:t>
          </a:r>
          <a:endParaRPr lang="en-US" sz="1600" dirty="0"/>
        </a:p>
      </dgm:t>
    </dgm:pt>
    <dgm:pt modelId="{6C17FCFF-B8F9-4DCE-B056-6AFC597136A8}" type="parTrans" cxnId="{5760E634-C8AA-4BBC-B8E1-E40CEFED97DF}">
      <dgm:prSet/>
      <dgm:spPr/>
      <dgm:t>
        <a:bodyPr/>
        <a:lstStyle/>
        <a:p>
          <a:endParaRPr lang="en-US"/>
        </a:p>
      </dgm:t>
    </dgm:pt>
    <dgm:pt modelId="{CDE14E50-D6AC-4E12-B3F3-0F7DC40BD729}" type="sibTrans" cxnId="{5760E634-C8AA-4BBC-B8E1-E40CEFED97DF}">
      <dgm:prSet/>
      <dgm:spPr/>
      <dgm:t>
        <a:bodyPr/>
        <a:lstStyle/>
        <a:p>
          <a:endParaRPr lang="en-US"/>
        </a:p>
      </dgm:t>
    </dgm:pt>
    <dgm:pt modelId="{8872A6C7-0471-4A2B-8230-C6EFFC341014}">
      <dgm:prSet custT="1"/>
      <dgm:spPr/>
      <dgm:t>
        <a:bodyPr/>
        <a:lstStyle/>
        <a:p>
          <a:pPr algn="l"/>
          <a:r>
            <a:rPr lang="es-AR" sz="1600" dirty="0" smtClean="0"/>
            <a:t>Estadísticas</a:t>
          </a:r>
        </a:p>
      </dgm:t>
    </dgm:pt>
    <dgm:pt modelId="{CE56DB13-BC5F-496C-AE15-33446831AB24}" type="parTrans" cxnId="{B3B0522A-9D3D-40ED-9B12-D6B9AEA61618}">
      <dgm:prSet/>
      <dgm:spPr/>
      <dgm:t>
        <a:bodyPr/>
        <a:lstStyle/>
        <a:p>
          <a:endParaRPr lang="en-US"/>
        </a:p>
      </dgm:t>
    </dgm:pt>
    <dgm:pt modelId="{9179D403-EC35-4B43-B131-B97462E2C481}" type="sibTrans" cxnId="{B3B0522A-9D3D-40ED-9B12-D6B9AEA61618}">
      <dgm:prSet/>
      <dgm:spPr/>
      <dgm:t>
        <a:bodyPr/>
        <a:lstStyle/>
        <a:p>
          <a:endParaRPr lang="en-US"/>
        </a:p>
      </dgm:t>
    </dgm:pt>
    <dgm:pt modelId="{9FEDEA84-1978-4510-BEC2-46429310148C}">
      <dgm:prSet custT="1"/>
      <dgm:spPr/>
      <dgm:t>
        <a:bodyPr/>
        <a:lstStyle/>
        <a:p>
          <a:pPr algn="l"/>
          <a:r>
            <a:rPr lang="es-AR" sz="1600" dirty="0" smtClean="0"/>
            <a:t>Pago a proveedores</a:t>
          </a:r>
        </a:p>
      </dgm:t>
    </dgm:pt>
    <dgm:pt modelId="{04712D8D-6A72-4D09-866D-FA93371A59E8}" type="parTrans" cxnId="{16CFF280-2E9D-487D-BB54-A3EB344F8E90}">
      <dgm:prSet/>
      <dgm:spPr/>
      <dgm:t>
        <a:bodyPr/>
        <a:lstStyle/>
        <a:p>
          <a:endParaRPr lang="en-US"/>
        </a:p>
      </dgm:t>
    </dgm:pt>
    <dgm:pt modelId="{FEB71D72-F91C-4928-8C25-41CA51D95FB1}" type="sibTrans" cxnId="{16CFF280-2E9D-487D-BB54-A3EB344F8E90}">
      <dgm:prSet/>
      <dgm:spPr/>
      <dgm:t>
        <a:bodyPr/>
        <a:lstStyle/>
        <a:p>
          <a:endParaRPr lang="en-US"/>
        </a:p>
      </dgm:t>
    </dgm:pt>
    <dgm:pt modelId="{C3761164-2876-4341-9E96-1F6CC7F83136}">
      <dgm:prSet custT="1"/>
      <dgm:spPr/>
      <dgm:t>
        <a:bodyPr/>
        <a:lstStyle/>
        <a:p>
          <a:pPr algn="l"/>
          <a:r>
            <a:rPr lang="es-AR" sz="1600" dirty="0" smtClean="0"/>
            <a:t>Seguimiento en tiempo real</a:t>
          </a:r>
        </a:p>
      </dgm:t>
    </dgm:pt>
    <dgm:pt modelId="{0056C611-94DE-4F6B-AD5C-3E646DFCCBA0}" type="parTrans" cxnId="{B953A2B0-2CB0-4709-99DC-2074C7CB2B1D}">
      <dgm:prSet/>
      <dgm:spPr/>
      <dgm:t>
        <a:bodyPr/>
        <a:lstStyle/>
        <a:p>
          <a:endParaRPr lang="en-US"/>
        </a:p>
      </dgm:t>
    </dgm:pt>
    <dgm:pt modelId="{DC129BFB-9A37-4E87-BC13-B34AB8C0D4B8}" type="sibTrans" cxnId="{B953A2B0-2CB0-4709-99DC-2074C7CB2B1D}">
      <dgm:prSet/>
      <dgm:spPr/>
      <dgm:t>
        <a:bodyPr/>
        <a:lstStyle/>
        <a:p>
          <a:endParaRPr lang="en-US"/>
        </a:p>
      </dgm:t>
    </dgm:pt>
    <dgm:pt modelId="{BA586330-CDB9-4FF4-A33F-AF23C42D6E5C}">
      <dgm:prSet custT="1"/>
      <dgm:spPr/>
      <dgm:t>
        <a:bodyPr/>
        <a:lstStyle/>
        <a:p>
          <a:pPr algn="l"/>
          <a:r>
            <a:rPr lang="es-AR" sz="1600" dirty="0" smtClean="0"/>
            <a:t>Servicio de post-venta</a:t>
          </a:r>
        </a:p>
      </dgm:t>
    </dgm:pt>
    <dgm:pt modelId="{19712F55-523E-4A39-A2DE-BCDA90DACB24}" type="parTrans" cxnId="{EA86BA31-8F75-4CD5-97CF-2C3E3454665C}">
      <dgm:prSet/>
      <dgm:spPr/>
      <dgm:t>
        <a:bodyPr/>
        <a:lstStyle/>
        <a:p>
          <a:endParaRPr lang="en-US"/>
        </a:p>
      </dgm:t>
    </dgm:pt>
    <dgm:pt modelId="{F52B00A1-2105-41B4-9D17-887D8DF0357E}" type="sibTrans" cxnId="{EA86BA31-8F75-4CD5-97CF-2C3E3454665C}">
      <dgm:prSet/>
      <dgm:spPr/>
      <dgm:t>
        <a:bodyPr/>
        <a:lstStyle/>
        <a:p>
          <a:endParaRPr lang="en-US"/>
        </a:p>
      </dgm:t>
    </dgm:pt>
    <dgm:pt modelId="{724F98F4-D5C3-4B47-B47B-9CDB04924D30}">
      <dgm:prSet custT="1"/>
      <dgm:spPr/>
      <dgm:t>
        <a:bodyPr/>
        <a:lstStyle/>
        <a:p>
          <a:pPr algn="l"/>
          <a:r>
            <a:rPr lang="es-AR" sz="1600" dirty="0" smtClean="0"/>
            <a:t>Gestión del pago</a:t>
          </a:r>
        </a:p>
      </dgm:t>
    </dgm:pt>
    <dgm:pt modelId="{2CD8BFD4-E7C9-4253-BA96-BD63C00DBAB9}" type="parTrans" cxnId="{AA9AD4E0-223E-4DEF-B9E6-31B5A6289BE9}">
      <dgm:prSet/>
      <dgm:spPr/>
      <dgm:t>
        <a:bodyPr/>
        <a:lstStyle/>
        <a:p>
          <a:endParaRPr lang="en-US"/>
        </a:p>
      </dgm:t>
    </dgm:pt>
    <dgm:pt modelId="{6E9C90A7-4A3F-4937-9213-34B873542250}" type="sibTrans" cxnId="{AA9AD4E0-223E-4DEF-B9E6-31B5A6289BE9}">
      <dgm:prSet/>
      <dgm:spPr/>
      <dgm:t>
        <a:bodyPr/>
        <a:lstStyle/>
        <a:p>
          <a:endParaRPr lang="en-US"/>
        </a:p>
      </dgm:t>
    </dgm:pt>
    <dgm:pt modelId="{1EA95462-198B-42BF-8C33-75A82C52DDFF}">
      <dgm:prSet custT="1"/>
      <dgm:spPr/>
      <dgm:t>
        <a:bodyPr/>
        <a:lstStyle/>
        <a:p>
          <a:pPr algn="l"/>
          <a:r>
            <a:rPr lang="es-AR" sz="1600" dirty="0" smtClean="0"/>
            <a:t>Seguimiento de envío factura</a:t>
          </a:r>
          <a:endParaRPr lang="es-AR" sz="1600" dirty="0"/>
        </a:p>
      </dgm:t>
    </dgm:pt>
    <dgm:pt modelId="{4123E027-D5FE-47DA-93E8-E5B287CF7C1A}" type="parTrans" cxnId="{F4F6B25C-9B4B-49C3-9D54-ED55B3C69836}">
      <dgm:prSet/>
      <dgm:spPr/>
      <dgm:t>
        <a:bodyPr/>
        <a:lstStyle/>
        <a:p>
          <a:endParaRPr lang="en-US"/>
        </a:p>
      </dgm:t>
    </dgm:pt>
    <dgm:pt modelId="{BA285849-491D-4EC5-AEAA-3173FAAF5C9E}" type="sibTrans" cxnId="{F4F6B25C-9B4B-49C3-9D54-ED55B3C69836}">
      <dgm:prSet/>
      <dgm:spPr/>
      <dgm:t>
        <a:bodyPr/>
        <a:lstStyle/>
        <a:p>
          <a:endParaRPr lang="en-US"/>
        </a:p>
      </dgm:t>
    </dgm:pt>
    <dgm:pt modelId="{A78FA2FE-DA7C-4440-AE19-9DD7BDF3FED6}">
      <dgm:prSet custT="1"/>
      <dgm:spPr/>
      <dgm:t>
        <a:bodyPr/>
        <a:lstStyle/>
        <a:p>
          <a:pPr algn="l"/>
          <a:r>
            <a:rPr lang="es-AR" sz="1600" dirty="0" smtClean="0"/>
            <a:t>Seguimiento</a:t>
          </a:r>
        </a:p>
      </dgm:t>
    </dgm:pt>
    <dgm:pt modelId="{E9C82CA3-5BE2-4674-AE7C-E29A835A6308}" type="parTrans" cxnId="{6E02CB10-CB5B-4941-9259-D75B0D1EE0F2}">
      <dgm:prSet/>
      <dgm:spPr/>
      <dgm:t>
        <a:bodyPr/>
        <a:lstStyle/>
        <a:p>
          <a:endParaRPr lang="en-US"/>
        </a:p>
      </dgm:t>
    </dgm:pt>
    <dgm:pt modelId="{E39BE4B1-67DF-4773-A594-D3C56EFDFFB3}" type="sibTrans" cxnId="{6E02CB10-CB5B-4941-9259-D75B0D1EE0F2}">
      <dgm:prSet/>
      <dgm:spPr/>
      <dgm:t>
        <a:bodyPr/>
        <a:lstStyle/>
        <a:p>
          <a:endParaRPr lang="en-US"/>
        </a:p>
      </dgm:t>
    </dgm:pt>
    <dgm:pt modelId="{380B0D9A-E29F-4520-8DFD-42461CBDA975}">
      <dgm:prSet custT="1"/>
      <dgm:spPr/>
      <dgm:t>
        <a:bodyPr/>
        <a:lstStyle/>
        <a:p>
          <a:pPr algn="l"/>
          <a:r>
            <a:rPr lang="es-AR" sz="1600" dirty="0" smtClean="0"/>
            <a:t>Pedidos similares</a:t>
          </a:r>
        </a:p>
      </dgm:t>
    </dgm:pt>
    <dgm:pt modelId="{F759188D-905C-4E2E-BF06-22B39FC78333}" type="parTrans" cxnId="{74111B66-FD25-42DD-AC3D-FE5F9440BF5B}">
      <dgm:prSet/>
      <dgm:spPr/>
      <dgm:t>
        <a:bodyPr/>
        <a:lstStyle/>
        <a:p>
          <a:endParaRPr lang="en-US"/>
        </a:p>
      </dgm:t>
    </dgm:pt>
    <dgm:pt modelId="{9DADAC5C-9B26-439B-81E3-FEE627CEDED4}" type="sibTrans" cxnId="{74111B66-FD25-42DD-AC3D-FE5F9440BF5B}">
      <dgm:prSet/>
      <dgm:spPr/>
      <dgm:t>
        <a:bodyPr/>
        <a:lstStyle/>
        <a:p>
          <a:endParaRPr lang="en-US"/>
        </a:p>
      </dgm:t>
    </dgm:pt>
    <dgm:pt modelId="{4D6759E6-5462-4BEE-84DB-C8969F3AC89C}">
      <dgm:prSet custT="1"/>
      <dgm:spPr/>
      <dgm:t>
        <a:bodyPr/>
        <a:lstStyle/>
        <a:p>
          <a:pPr algn="l"/>
          <a:r>
            <a:rPr lang="es-AR" sz="1600" dirty="0" smtClean="0"/>
            <a:t>Presupuesto</a:t>
          </a:r>
        </a:p>
      </dgm:t>
    </dgm:pt>
    <dgm:pt modelId="{A44A6F72-D9C9-4879-BF84-EF91806401BA}" type="parTrans" cxnId="{3AAAFF34-9F2C-4EA3-A04F-D317F15C6D04}">
      <dgm:prSet/>
      <dgm:spPr/>
      <dgm:t>
        <a:bodyPr/>
        <a:lstStyle/>
        <a:p>
          <a:endParaRPr lang="en-US"/>
        </a:p>
      </dgm:t>
    </dgm:pt>
    <dgm:pt modelId="{E9CDCD6D-B8B7-4870-866C-0F4871F497F3}" type="sibTrans" cxnId="{3AAAFF34-9F2C-4EA3-A04F-D317F15C6D04}">
      <dgm:prSet/>
      <dgm:spPr/>
      <dgm:t>
        <a:bodyPr/>
        <a:lstStyle/>
        <a:p>
          <a:endParaRPr lang="en-US"/>
        </a:p>
      </dgm:t>
    </dgm:pt>
    <dgm:pt modelId="{2DA4FE64-806F-4866-BA1F-FFAA2641EC78}">
      <dgm:prSet custT="1"/>
      <dgm:spPr/>
      <dgm:t>
        <a:bodyPr/>
        <a:lstStyle/>
        <a:p>
          <a:pPr algn="l"/>
          <a:r>
            <a:rPr lang="es-AR" sz="1600" dirty="0" smtClean="0"/>
            <a:t>Reprogramación  de ruta</a:t>
          </a:r>
        </a:p>
      </dgm:t>
    </dgm:pt>
    <dgm:pt modelId="{F3CC7A28-90A1-4C81-9677-705399FB5237}" type="parTrans" cxnId="{094206E6-8835-451B-87C4-0E3816644DEF}">
      <dgm:prSet/>
      <dgm:spPr/>
      <dgm:t>
        <a:bodyPr/>
        <a:lstStyle/>
        <a:p>
          <a:endParaRPr lang="en-US"/>
        </a:p>
      </dgm:t>
    </dgm:pt>
    <dgm:pt modelId="{87F26749-470D-4410-A6DF-4F0544FA552D}" type="sibTrans" cxnId="{094206E6-8835-451B-87C4-0E3816644DEF}">
      <dgm:prSet/>
      <dgm:spPr/>
      <dgm:t>
        <a:bodyPr/>
        <a:lstStyle/>
        <a:p>
          <a:endParaRPr lang="en-US"/>
        </a:p>
      </dgm:t>
    </dgm:pt>
    <dgm:pt modelId="{77D3F39F-5C49-44E7-9C18-F6E197B8C965}">
      <dgm:prSet phldrT="[Text]" custT="1"/>
      <dgm:spPr/>
      <dgm:t>
        <a:bodyPr/>
        <a:lstStyle/>
        <a:p>
          <a:pPr algn="l"/>
          <a:r>
            <a:rPr lang="es-AR" sz="1600" b="0" dirty="0" smtClean="0"/>
            <a:t>Separación en Bultos</a:t>
          </a:r>
          <a:endParaRPr lang="en-US" sz="1600" b="0" dirty="0"/>
        </a:p>
      </dgm:t>
    </dgm:pt>
    <dgm:pt modelId="{B7F723C9-0E77-4974-AAC8-A6EFA9FC87EF}" type="parTrans" cxnId="{2DD0EDBF-2BF3-44A6-8E35-E42032FF2C27}">
      <dgm:prSet/>
      <dgm:spPr/>
      <dgm:t>
        <a:bodyPr/>
        <a:lstStyle/>
        <a:p>
          <a:endParaRPr lang="en-US"/>
        </a:p>
      </dgm:t>
    </dgm:pt>
    <dgm:pt modelId="{915D0CAC-84B1-4803-A29E-C6137C28D7F4}" type="sibTrans" cxnId="{2DD0EDBF-2BF3-44A6-8E35-E42032FF2C27}">
      <dgm:prSet/>
      <dgm:spPr/>
      <dgm:t>
        <a:bodyPr/>
        <a:lstStyle/>
        <a:p>
          <a:endParaRPr lang="en-US"/>
        </a:p>
      </dgm:t>
    </dgm:pt>
    <dgm:pt modelId="{2BE9EF8D-9AF1-4936-964C-673EB86542E1}">
      <dgm:prSet custT="1"/>
      <dgm:spPr/>
      <dgm:t>
        <a:bodyPr/>
        <a:lstStyle/>
        <a:p>
          <a:pPr algn="l"/>
          <a:r>
            <a:rPr lang="es-AR" sz="1600" dirty="0" smtClean="0"/>
            <a:t>Entrega del Pedido</a:t>
          </a:r>
        </a:p>
      </dgm:t>
    </dgm:pt>
    <dgm:pt modelId="{285B7742-6987-402B-8896-4B2F92227789}" type="parTrans" cxnId="{20B05296-85FF-4A08-B583-1D92E71EA13D}">
      <dgm:prSet/>
      <dgm:spPr/>
      <dgm:t>
        <a:bodyPr/>
        <a:lstStyle/>
        <a:p>
          <a:endParaRPr lang="en-US"/>
        </a:p>
      </dgm:t>
    </dgm:pt>
    <dgm:pt modelId="{E014BBD3-CAE3-4A7A-9E5E-720510F50D16}" type="sibTrans" cxnId="{20B05296-85FF-4A08-B583-1D92E71EA13D}">
      <dgm:prSet/>
      <dgm:spPr/>
      <dgm:t>
        <a:bodyPr/>
        <a:lstStyle/>
        <a:p>
          <a:endParaRPr lang="en-US"/>
        </a:p>
      </dgm:t>
    </dgm:pt>
    <dgm:pt modelId="{C49DA879-8C74-4FD0-96F9-1DC19AAC4401}">
      <dgm:prSet custT="1"/>
      <dgm:spPr/>
      <dgm:t>
        <a:bodyPr/>
        <a:lstStyle/>
        <a:p>
          <a:pPr algn="l"/>
          <a:r>
            <a:rPr lang="es-AR" sz="1600" dirty="0" smtClean="0"/>
            <a:t>Sobre-carga 110%</a:t>
          </a:r>
        </a:p>
      </dgm:t>
    </dgm:pt>
    <dgm:pt modelId="{486587EF-3D94-4004-957E-A6137D83E578}" type="parTrans" cxnId="{CA0B1D53-F5E0-4F4E-8653-AECFE568619F}">
      <dgm:prSet/>
      <dgm:spPr/>
      <dgm:t>
        <a:bodyPr/>
        <a:lstStyle/>
        <a:p>
          <a:endParaRPr lang="en-US"/>
        </a:p>
      </dgm:t>
    </dgm:pt>
    <dgm:pt modelId="{9E813524-0DB3-474D-A032-CA374AA6E38F}" type="sibTrans" cxnId="{CA0B1D53-F5E0-4F4E-8653-AECFE568619F}">
      <dgm:prSet/>
      <dgm:spPr/>
      <dgm:t>
        <a:bodyPr/>
        <a:lstStyle/>
        <a:p>
          <a:endParaRPr lang="en-US"/>
        </a:p>
      </dgm:t>
    </dgm:pt>
    <dgm:pt modelId="{2D3E8EE7-B26E-4483-BDF5-5FE72E282F85}">
      <dgm:prSet custT="1"/>
      <dgm:spPr/>
      <dgm:t>
        <a:bodyPr/>
        <a:lstStyle/>
        <a:p>
          <a:pPr algn="l"/>
          <a:r>
            <a:rPr lang="es-AR" sz="1600" dirty="0" smtClean="0"/>
            <a:t>Disponibilidad Exclusiva</a:t>
          </a:r>
        </a:p>
      </dgm:t>
    </dgm:pt>
    <dgm:pt modelId="{248E07FF-A971-4DEE-A763-E88CC9F75750}" type="parTrans" cxnId="{7DE6609D-4060-42DD-9631-187ACE5EC15F}">
      <dgm:prSet/>
      <dgm:spPr/>
      <dgm:t>
        <a:bodyPr/>
        <a:lstStyle/>
        <a:p>
          <a:endParaRPr lang="en-US"/>
        </a:p>
      </dgm:t>
    </dgm:pt>
    <dgm:pt modelId="{481C0EAD-B780-4D69-BD86-CA72C0E4EF49}" type="sibTrans" cxnId="{7DE6609D-4060-42DD-9631-187ACE5EC15F}">
      <dgm:prSet/>
      <dgm:spPr/>
      <dgm:t>
        <a:bodyPr/>
        <a:lstStyle/>
        <a:p>
          <a:endParaRPr lang="en-US"/>
        </a:p>
      </dgm:t>
    </dgm:pt>
    <dgm:pt modelId="{CC789FB7-9C7B-4626-9206-7CC1F15636FC}">
      <dgm:prSet phldrT="[Text]" custT="1"/>
      <dgm:spPr/>
      <dgm:t>
        <a:bodyPr/>
        <a:lstStyle/>
        <a:p>
          <a:pPr algn="l"/>
          <a:r>
            <a:rPr lang="es-AR" sz="1600" b="0" dirty="0" smtClean="0"/>
            <a:t>Destino y origen únicos</a:t>
          </a:r>
          <a:endParaRPr lang="en-US" sz="1600" b="0" dirty="0"/>
        </a:p>
      </dgm:t>
    </dgm:pt>
    <dgm:pt modelId="{E3B30419-43B3-4E1B-81B6-73A467C2E24C}" type="parTrans" cxnId="{60693029-5889-43A2-A395-B2E9B8B342A5}">
      <dgm:prSet/>
      <dgm:spPr/>
      <dgm:t>
        <a:bodyPr/>
        <a:lstStyle/>
        <a:p>
          <a:endParaRPr lang="en-US"/>
        </a:p>
      </dgm:t>
    </dgm:pt>
    <dgm:pt modelId="{DF259C8A-0E17-4653-B55C-582E8FC39379}" type="sibTrans" cxnId="{60693029-5889-43A2-A395-B2E9B8B342A5}">
      <dgm:prSet/>
      <dgm:spPr/>
      <dgm:t>
        <a:bodyPr/>
        <a:lstStyle/>
        <a:p>
          <a:endParaRPr lang="en-US"/>
        </a:p>
      </dgm:t>
    </dgm:pt>
    <dgm:pt modelId="{F9B45773-AEDC-4709-9FD2-ED5D18B7C2C6}" type="pres">
      <dgm:prSet presAssocID="{794F3E27-C02F-43EB-BB87-3BB32B972093}" presName="composite" presStyleCnt="0">
        <dgm:presLayoutVars>
          <dgm:chMax val="1"/>
          <dgm:dir/>
          <dgm:resizeHandles val="exact"/>
        </dgm:presLayoutVars>
      </dgm:prSet>
      <dgm:spPr/>
      <dgm:t>
        <a:bodyPr/>
        <a:lstStyle/>
        <a:p>
          <a:endParaRPr lang="es-AR"/>
        </a:p>
      </dgm:t>
    </dgm:pt>
    <dgm:pt modelId="{39AFFEE0-44E2-424A-BF6C-12DAAE1E84C5}" type="pres">
      <dgm:prSet presAssocID="{6099C24C-12A6-43F9-A726-E53080D841CF}" presName="roof" presStyleLbl="dkBgShp" presStyleIdx="0" presStyleCnt="2" custScaleY="41479" custLinFactNeighborX="448" custLinFactNeighborY="-14630"/>
      <dgm:spPr/>
      <dgm:t>
        <a:bodyPr/>
        <a:lstStyle/>
        <a:p>
          <a:endParaRPr lang="es-AR"/>
        </a:p>
      </dgm:t>
    </dgm:pt>
    <dgm:pt modelId="{8833B4A4-2C6B-43BF-8F93-125084D56262}" type="pres">
      <dgm:prSet presAssocID="{6099C24C-12A6-43F9-A726-E53080D841CF}" presName="pillars" presStyleCnt="0"/>
      <dgm:spPr/>
    </dgm:pt>
    <dgm:pt modelId="{5C0873C1-9BB8-41F5-885E-336EA621AA0D}" type="pres">
      <dgm:prSet presAssocID="{6099C24C-12A6-43F9-A726-E53080D841CF}" presName="pillar1" presStyleLbl="node1" presStyleIdx="0" presStyleCnt="3" custScaleX="79696" custScaleY="133178">
        <dgm:presLayoutVars>
          <dgm:bulletEnabled val="1"/>
        </dgm:presLayoutVars>
      </dgm:prSet>
      <dgm:spPr/>
      <dgm:t>
        <a:bodyPr/>
        <a:lstStyle/>
        <a:p>
          <a:endParaRPr lang="en-US"/>
        </a:p>
      </dgm:t>
    </dgm:pt>
    <dgm:pt modelId="{555023A0-0C75-4234-B56E-BE3693D1D0E4}" type="pres">
      <dgm:prSet presAssocID="{9C6AE864-0578-495D-BCF5-E0F9F3FC7F3D}" presName="pillarX" presStyleLbl="node1" presStyleIdx="1" presStyleCnt="3" custScaleY="133178" custLinFactNeighborY="-13">
        <dgm:presLayoutVars>
          <dgm:bulletEnabled val="1"/>
        </dgm:presLayoutVars>
      </dgm:prSet>
      <dgm:spPr/>
      <dgm:t>
        <a:bodyPr/>
        <a:lstStyle/>
        <a:p>
          <a:endParaRPr lang="en-US"/>
        </a:p>
      </dgm:t>
    </dgm:pt>
    <dgm:pt modelId="{B8C9D060-50A3-4A8C-8965-8D1B754D9E9B}" type="pres">
      <dgm:prSet presAssocID="{AC594B83-455D-42D1-9659-899920411875}" presName="pillarX" presStyleLbl="node1" presStyleIdx="2" presStyleCnt="3" custScaleY="133178">
        <dgm:presLayoutVars>
          <dgm:bulletEnabled val="1"/>
        </dgm:presLayoutVars>
      </dgm:prSet>
      <dgm:spPr/>
      <dgm:t>
        <a:bodyPr/>
        <a:lstStyle/>
        <a:p>
          <a:endParaRPr lang="en-US"/>
        </a:p>
      </dgm:t>
    </dgm:pt>
    <dgm:pt modelId="{08607BFF-5977-4D1F-B72D-D7C704DD49CC}" type="pres">
      <dgm:prSet presAssocID="{6099C24C-12A6-43F9-A726-E53080D841CF}" presName="base" presStyleLbl="dkBgShp" presStyleIdx="1" presStyleCnt="2" custLinFactNeighborX="-313" custLinFactNeighborY="1794"/>
      <dgm:spPr>
        <a:solidFill>
          <a:schemeClr val="accent1">
            <a:shade val="80000"/>
            <a:hueOff val="0"/>
            <a:satOff val="0"/>
            <a:lumOff val="0"/>
            <a:alpha val="0"/>
          </a:schemeClr>
        </a:solidFill>
      </dgm:spPr>
      <dgm:t>
        <a:bodyPr/>
        <a:lstStyle/>
        <a:p>
          <a:endParaRPr lang="en-US"/>
        </a:p>
      </dgm:t>
    </dgm:pt>
  </dgm:ptLst>
  <dgm:cxnLst>
    <dgm:cxn modelId="{66E6A848-C2CF-4A13-811B-90952C41D9D0}" type="presOf" srcId="{AC594B83-455D-42D1-9659-899920411875}" destId="{B8C9D060-50A3-4A8C-8965-8D1B754D9E9B}" srcOrd="0" destOrd="0" presId="urn:microsoft.com/office/officeart/2005/8/layout/hList3"/>
    <dgm:cxn modelId="{308ACD58-C97B-48A4-ABA1-3C62D340406F}" type="presOf" srcId="{380B0D9A-E29F-4520-8DFD-42461CBDA975}" destId="{5C0873C1-9BB8-41F5-885E-336EA621AA0D}" srcOrd="0" destOrd="2" presId="urn:microsoft.com/office/officeart/2005/8/layout/hList3"/>
    <dgm:cxn modelId="{DD9A7A5C-28EB-45A6-B098-5575856CFBD8}" type="presOf" srcId="{8A42BD3A-8099-4EF0-8180-805BF10D20AB}" destId="{5C0873C1-9BB8-41F5-885E-336EA621AA0D}" srcOrd="0" destOrd="0" presId="urn:microsoft.com/office/officeart/2005/8/layout/hList3"/>
    <dgm:cxn modelId="{BDD86F3A-2E61-4D48-A2B9-49BAF5559845}" type="presOf" srcId="{9C6AE864-0578-495D-BCF5-E0F9F3FC7F3D}" destId="{555023A0-0C75-4234-B56E-BE3693D1D0E4}" srcOrd="0" destOrd="0" presId="urn:microsoft.com/office/officeart/2005/8/layout/hList3"/>
    <dgm:cxn modelId="{E128031B-2362-4BDC-B7CD-460C8928A275}" srcId="{6099C24C-12A6-43F9-A726-E53080D841CF}" destId="{AC594B83-455D-42D1-9659-899920411875}" srcOrd="2" destOrd="0" parTransId="{A24315B2-34A8-4DEB-87F5-FA22516F24DC}" sibTransId="{E5711F88-527D-423D-9520-D957BD3995DC}"/>
    <dgm:cxn modelId="{29BECDF7-F973-4639-9277-CDF727745F50}" srcId="{6099C24C-12A6-43F9-A726-E53080D841CF}" destId="{8A42BD3A-8099-4EF0-8180-805BF10D20AB}" srcOrd="0" destOrd="0" parTransId="{68F99E3E-D390-4535-AAD9-3A8063316C32}" sibTransId="{BBC38066-C493-4794-8580-7DB047F6D7A0}"/>
    <dgm:cxn modelId="{D06D80C9-515A-49FA-A4BA-E120B667FC82}" type="presOf" srcId="{724F98F4-D5C3-4B47-B47B-9CDB04924D30}" destId="{555023A0-0C75-4234-B56E-BE3693D1D0E4}" srcOrd="0" destOrd="6" presId="urn:microsoft.com/office/officeart/2005/8/layout/hList3"/>
    <dgm:cxn modelId="{EA86BA31-8F75-4CD5-97CF-2C3E3454665C}" srcId="{9C6AE864-0578-495D-BCF5-E0F9F3FC7F3D}" destId="{BA586330-CDB9-4FF4-A33F-AF23C42D6E5C}" srcOrd="4" destOrd="0" parTransId="{19712F55-523E-4A39-A2DE-BCDA90DACB24}" sibTransId="{F52B00A1-2105-41B4-9D17-887D8DF0357E}"/>
    <dgm:cxn modelId="{540485BD-F2AC-40AE-9956-44595FB660A2}" type="presOf" srcId="{4D6759E6-5462-4BEE-84DB-C8969F3AC89C}" destId="{5C0873C1-9BB8-41F5-885E-336EA621AA0D}" srcOrd="0" destOrd="3" presId="urn:microsoft.com/office/officeart/2005/8/layout/hList3"/>
    <dgm:cxn modelId="{3AAAFF34-9F2C-4EA3-A04F-D317F15C6D04}" srcId="{8A42BD3A-8099-4EF0-8180-805BF10D20AB}" destId="{4D6759E6-5462-4BEE-84DB-C8969F3AC89C}" srcOrd="2" destOrd="0" parTransId="{A44A6F72-D9C9-4879-BF84-EF91806401BA}" sibTransId="{E9CDCD6D-B8B7-4870-866C-0F4871F497F3}"/>
    <dgm:cxn modelId="{5760E634-C8AA-4BBC-B8E1-E40CEFED97DF}" srcId="{9C6AE864-0578-495D-BCF5-E0F9F3FC7F3D}" destId="{B1C3A222-A525-4D49-A2FB-A952A1E0C719}" srcOrd="0" destOrd="0" parTransId="{6C17FCFF-B8F9-4DCE-B056-6AFC597136A8}" sibTransId="{CDE14E50-D6AC-4E12-B3F3-0F7DC40BD729}"/>
    <dgm:cxn modelId="{6BF03D78-9315-4771-A72E-F3512131BD8F}" type="presOf" srcId="{C49DA879-8C74-4FD0-96F9-1DC19AAC4401}" destId="{B8C9D060-50A3-4A8C-8965-8D1B754D9E9B}" srcOrd="0" destOrd="4" presId="urn:microsoft.com/office/officeart/2005/8/layout/hList3"/>
    <dgm:cxn modelId="{BE5628EC-CF1C-44C5-96A3-85489B581661}" type="presOf" srcId="{2BE9EF8D-9AF1-4936-964C-673EB86542E1}" destId="{B8C9D060-50A3-4A8C-8965-8D1B754D9E9B}" srcOrd="0" destOrd="3" presId="urn:microsoft.com/office/officeart/2005/8/layout/hList3"/>
    <dgm:cxn modelId="{B953A2B0-2CB0-4709-99DC-2074C7CB2B1D}" srcId="{9C6AE864-0578-495D-BCF5-E0F9F3FC7F3D}" destId="{C3761164-2876-4341-9E96-1F6CC7F83136}" srcOrd="3" destOrd="0" parTransId="{0056C611-94DE-4F6B-AD5C-3E646DFCCBA0}" sibTransId="{DC129BFB-9A37-4E87-BC13-B34AB8C0D4B8}"/>
    <dgm:cxn modelId="{6338A455-5720-459F-999A-CF408F8889BF}" type="presOf" srcId="{2DA4FE64-806F-4866-BA1F-FFAA2641EC78}" destId="{5C0873C1-9BB8-41F5-885E-336EA621AA0D}" srcOrd="0" destOrd="4" presId="urn:microsoft.com/office/officeart/2005/8/layout/hList3"/>
    <dgm:cxn modelId="{2DD0EDBF-2BF3-44A6-8E35-E42032FF2C27}" srcId="{AC594B83-455D-42D1-9659-899920411875}" destId="{77D3F39F-5C49-44E7-9C18-F6E197B8C965}" srcOrd="1" destOrd="0" parTransId="{B7F723C9-0E77-4974-AAC8-A6EFA9FC87EF}" sibTransId="{915D0CAC-84B1-4803-A29E-C6137C28D7F4}"/>
    <dgm:cxn modelId="{F4F6B25C-9B4B-49C3-9D54-ED55B3C69836}" srcId="{9C6AE864-0578-495D-BCF5-E0F9F3FC7F3D}" destId="{1EA95462-198B-42BF-8C33-75A82C52DDFF}" srcOrd="6" destOrd="0" parTransId="{4123E027-D5FE-47DA-93E8-E5B287CF7C1A}" sibTransId="{BA285849-491D-4EC5-AEAA-3173FAAF5C9E}"/>
    <dgm:cxn modelId="{DD6E7F96-EC80-4379-8F4E-D0C0D0CF183C}" type="presOf" srcId="{CC789FB7-9C7B-4626-9206-7CC1F15636FC}" destId="{B8C9D060-50A3-4A8C-8965-8D1B754D9E9B}" srcOrd="0" destOrd="1" presId="urn:microsoft.com/office/officeart/2005/8/layout/hList3"/>
    <dgm:cxn modelId="{7B233E81-25CF-42F1-837D-CF93BCE7E398}" srcId="{6099C24C-12A6-43F9-A726-E53080D841CF}" destId="{9C6AE864-0578-495D-BCF5-E0F9F3FC7F3D}" srcOrd="1" destOrd="0" parTransId="{5B709EDD-B0F6-4F9A-A4D9-01E06F3C2EE2}" sibTransId="{5EBCB7E0-6C84-497F-BE04-9B07CA5BE5D6}"/>
    <dgm:cxn modelId="{75C2250F-CB44-4D9E-BDA6-40DA42EBB889}" type="presOf" srcId="{77D3F39F-5C49-44E7-9C18-F6E197B8C965}" destId="{B8C9D060-50A3-4A8C-8965-8D1B754D9E9B}" srcOrd="0" destOrd="2" presId="urn:microsoft.com/office/officeart/2005/8/layout/hList3"/>
    <dgm:cxn modelId="{9024B611-9B74-4751-A950-676F43A7BF77}" type="presOf" srcId="{8872A6C7-0471-4A2B-8230-C6EFFC341014}" destId="{555023A0-0C75-4234-B56E-BE3693D1D0E4}" srcOrd="0" destOrd="2" presId="urn:microsoft.com/office/officeart/2005/8/layout/hList3"/>
    <dgm:cxn modelId="{20B05296-85FF-4A08-B583-1D92E71EA13D}" srcId="{AC594B83-455D-42D1-9659-899920411875}" destId="{2BE9EF8D-9AF1-4936-964C-673EB86542E1}" srcOrd="2" destOrd="0" parTransId="{285B7742-6987-402B-8896-4B2F92227789}" sibTransId="{E014BBD3-CAE3-4A7A-9E5E-720510F50D16}"/>
    <dgm:cxn modelId="{F45D4570-DC25-439A-9729-799CB61812C7}" type="presOf" srcId="{BA586330-CDB9-4FF4-A33F-AF23C42D6E5C}" destId="{555023A0-0C75-4234-B56E-BE3693D1D0E4}" srcOrd="0" destOrd="5" presId="urn:microsoft.com/office/officeart/2005/8/layout/hList3"/>
    <dgm:cxn modelId="{8761FE2C-AFF3-4462-B76D-0B790547FBFC}" type="presOf" srcId="{A78FA2FE-DA7C-4440-AE19-9DD7BDF3FED6}" destId="{5C0873C1-9BB8-41F5-885E-336EA621AA0D}" srcOrd="0" destOrd="1" presId="urn:microsoft.com/office/officeart/2005/8/layout/hList3"/>
    <dgm:cxn modelId="{8D90936B-588F-4878-9F09-443FA0AB48CC}" type="presOf" srcId="{794F3E27-C02F-43EB-BB87-3BB32B972093}" destId="{F9B45773-AEDC-4709-9FD2-ED5D18B7C2C6}" srcOrd="0" destOrd="0" presId="urn:microsoft.com/office/officeart/2005/8/layout/hList3"/>
    <dgm:cxn modelId="{8AD3841A-638D-4937-84F0-2C83464B4C80}" type="presOf" srcId="{9FEDEA84-1978-4510-BEC2-46429310148C}" destId="{555023A0-0C75-4234-B56E-BE3693D1D0E4}" srcOrd="0" destOrd="3" presId="urn:microsoft.com/office/officeart/2005/8/layout/hList3"/>
    <dgm:cxn modelId="{AA9AD4E0-223E-4DEF-B9E6-31B5A6289BE9}" srcId="{9C6AE864-0578-495D-BCF5-E0F9F3FC7F3D}" destId="{724F98F4-D5C3-4B47-B47B-9CDB04924D30}" srcOrd="5" destOrd="0" parTransId="{2CD8BFD4-E7C9-4253-BA96-BD63C00DBAB9}" sibTransId="{6E9C90A7-4A3F-4937-9213-34B873542250}"/>
    <dgm:cxn modelId="{16CFF280-2E9D-487D-BB54-A3EB344F8E90}" srcId="{9C6AE864-0578-495D-BCF5-E0F9F3FC7F3D}" destId="{9FEDEA84-1978-4510-BEC2-46429310148C}" srcOrd="2" destOrd="0" parTransId="{04712D8D-6A72-4D09-866D-FA93371A59E8}" sibTransId="{FEB71D72-F91C-4928-8C25-41CA51D95FB1}"/>
    <dgm:cxn modelId="{CA0B1D53-F5E0-4F4E-8653-AECFE568619F}" srcId="{AC594B83-455D-42D1-9659-899920411875}" destId="{C49DA879-8C74-4FD0-96F9-1DC19AAC4401}" srcOrd="3" destOrd="0" parTransId="{486587EF-3D94-4004-957E-A6137D83E578}" sibTransId="{9E813524-0DB3-474D-A032-CA374AA6E38F}"/>
    <dgm:cxn modelId="{EEBF63EB-57DD-4990-8C8C-1A7EE6F9374C}" type="presOf" srcId="{2D3E8EE7-B26E-4483-BDF5-5FE72E282F85}" destId="{B8C9D060-50A3-4A8C-8965-8D1B754D9E9B}" srcOrd="0" destOrd="5" presId="urn:microsoft.com/office/officeart/2005/8/layout/hList3"/>
    <dgm:cxn modelId="{7DE6609D-4060-42DD-9631-187ACE5EC15F}" srcId="{AC594B83-455D-42D1-9659-899920411875}" destId="{2D3E8EE7-B26E-4483-BDF5-5FE72E282F85}" srcOrd="4" destOrd="0" parTransId="{248E07FF-A971-4DEE-A763-E88CC9F75750}" sibTransId="{481C0EAD-B780-4D69-BD86-CA72C0E4EF49}"/>
    <dgm:cxn modelId="{0C8E655F-8877-47C4-B2B9-66AC32E11FD5}" type="presOf" srcId="{6099C24C-12A6-43F9-A726-E53080D841CF}" destId="{39AFFEE0-44E2-424A-BF6C-12DAAE1E84C5}" srcOrd="0" destOrd="0" presId="urn:microsoft.com/office/officeart/2005/8/layout/hList3"/>
    <dgm:cxn modelId="{094206E6-8835-451B-87C4-0E3816644DEF}" srcId="{8A42BD3A-8099-4EF0-8180-805BF10D20AB}" destId="{2DA4FE64-806F-4866-BA1F-FFAA2641EC78}" srcOrd="3" destOrd="0" parTransId="{F3CC7A28-90A1-4C81-9677-705399FB5237}" sibTransId="{87F26749-470D-4410-A6DF-4F0544FA552D}"/>
    <dgm:cxn modelId="{67AF2527-7836-4B06-B1C3-4EBB8BAFF062}" type="presOf" srcId="{B1C3A222-A525-4D49-A2FB-A952A1E0C719}" destId="{555023A0-0C75-4234-B56E-BE3693D1D0E4}" srcOrd="0" destOrd="1" presId="urn:microsoft.com/office/officeart/2005/8/layout/hList3"/>
    <dgm:cxn modelId="{02B54878-47C7-45D4-AB6D-4B36B725259E}" type="presOf" srcId="{1EA95462-198B-42BF-8C33-75A82C52DDFF}" destId="{555023A0-0C75-4234-B56E-BE3693D1D0E4}" srcOrd="0" destOrd="7" presId="urn:microsoft.com/office/officeart/2005/8/layout/hList3"/>
    <dgm:cxn modelId="{86592B12-AF99-40C0-8667-A7CAF4E065C3}" srcId="{794F3E27-C02F-43EB-BB87-3BB32B972093}" destId="{6099C24C-12A6-43F9-A726-E53080D841CF}" srcOrd="0" destOrd="0" parTransId="{E629869A-E940-436C-A695-67B73348A144}" sibTransId="{902C2089-04E7-40D8-90D7-B1B727DAB540}"/>
    <dgm:cxn modelId="{60693029-5889-43A2-A395-B2E9B8B342A5}" srcId="{AC594B83-455D-42D1-9659-899920411875}" destId="{CC789FB7-9C7B-4626-9206-7CC1F15636FC}" srcOrd="0" destOrd="0" parTransId="{E3B30419-43B3-4E1B-81B6-73A467C2E24C}" sibTransId="{DF259C8A-0E17-4653-B55C-582E8FC39379}"/>
    <dgm:cxn modelId="{04A68DF9-3FA4-4BDC-A6B1-177567BC10AB}" type="presOf" srcId="{C3761164-2876-4341-9E96-1F6CC7F83136}" destId="{555023A0-0C75-4234-B56E-BE3693D1D0E4}" srcOrd="0" destOrd="4" presId="urn:microsoft.com/office/officeart/2005/8/layout/hList3"/>
    <dgm:cxn modelId="{6E02CB10-CB5B-4941-9259-D75B0D1EE0F2}" srcId="{8A42BD3A-8099-4EF0-8180-805BF10D20AB}" destId="{A78FA2FE-DA7C-4440-AE19-9DD7BDF3FED6}" srcOrd="0" destOrd="0" parTransId="{E9C82CA3-5BE2-4674-AE7C-E29A835A6308}" sibTransId="{E39BE4B1-67DF-4773-A594-D3C56EFDFFB3}"/>
    <dgm:cxn modelId="{B3B0522A-9D3D-40ED-9B12-D6B9AEA61618}" srcId="{9C6AE864-0578-495D-BCF5-E0F9F3FC7F3D}" destId="{8872A6C7-0471-4A2B-8230-C6EFFC341014}" srcOrd="1" destOrd="0" parTransId="{CE56DB13-BC5F-496C-AE15-33446831AB24}" sibTransId="{9179D403-EC35-4B43-B131-B97462E2C481}"/>
    <dgm:cxn modelId="{74111B66-FD25-42DD-AC3D-FE5F9440BF5B}" srcId="{8A42BD3A-8099-4EF0-8180-805BF10D20AB}" destId="{380B0D9A-E29F-4520-8DFD-42461CBDA975}" srcOrd="1" destOrd="0" parTransId="{F759188D-905C-4E2E-BF06-22B39FC78333}" sibTransId="{9DADAC5C-9B26-439B-81E3-FEE627CEDED4}"/>
    <dgm:cxn modelId="{892FBCBF-17CB-4064-B8D1-9A6FE8736E03}" type="presParOf" srcId="{F9B45773-AEDC-4709-9FD2-ED5D18B7C2C6}" destId="{39AFFEE0-44E2-424A-BF6C-12DAAE1E84C5}" srcOrd="0" destOrd="0" presId="urn:microsoft.com/office/officeart/2005/8/layout/hList3"/>
    <dgm:cxn modelId="{156AAE05-AA4E-420F-A094-1F319FCFCACF}" type="presParOf" srcId="{F9B45773-AEDC-4709-9FD2-ED5D18B7C2C6}" destId="{8833B4A4-2C6B-43BF-8F93-125084D56262}" srcOrd="1" destOrd="0" presId="urn:microsoft.com/office/officeart/2005/8/layout/hList3"/>
    <dgm:cxn modelId="{BF342419-8DE5-4064-BA9B-ED1C19475548}" type="presParOf" srcId="{8833B4A4-2C6B-43BF-8F93-125084D56262}" destId="{5C0873C1-9BB8-41F5-885E-336EA621AA0D}" srcOrd="0" destOrd="0" presId="urn:microsoft.com/office/officeart/2005/8/layout/hList3"/>
    <dgm:cxn modelId="{B1A74950-03D3-4CBB-976B-57D709660430}" type="presParOf" srcId="{8833B4A4-2C6B-43BF-8F93-125084D56262}" destId="{555023A0-0C75-4234-B56E-BE3693D1D0E4}" srcOrd="1" destOrd="0" presId="urn:microsoft.com/office/officeart/2005/8/layout/hList3"/>
    <dgm:cxn modelId="{1D870EEB-7611-4F19-BB0C-E0E01467D51B}" type="presParOf" srcId="{8833B4A4-2C6B-43BF-8F93-125084D56262}" destId="{B8C9D060-50A3-4A8C-8965-8D1B754D9E9B}" srcOrd="2" destOrd="0" presId="urn:microsoft.com/office/officeart/2005/8/layout/hList3"/>
    <dgm:cxn modelId="{00839F0A-052C-405B-8CD1-08F0EBC92CFE}" type="presParOf" srcId="{F9B45773-AEDC-4709-9FD2-ED5D18B7C2C6}" destId="{08607BFF-5977-4D1F-B72D-D7C704DD49CC}" srcOrd="2" destOrd="0" presId="urn:microsoft.com/office/officeart/2005/8/layout/h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9AFFEE0-44E2-424A-BF6C-12DAAE1E84C5}">
      <dsp:nvSpPr>
        <dsp:cNvPr id="0" name=""/>
        <dsp:cNvSpPr/>
      </dsp:nvSpPr>
      <dsp:spPr>
        <a:xfrm>
          <a:off x="0" y="0"/>
          <a:ext cx="8142399" cy="620885"/>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s-AR" sz="3600" kern="1200" dirty="0" smtClean="0"/>
            <a:t>Objetivo</a:t>
          </a:r>
          <a:endParaRPr lang="en-US" sz="3600" kern="1200" dirty="0"/>
        </a:p>
      </dsp:txBody>
      <dsp:txXfrm>
        <a:off x="0" y="0"/>
        <a:ext cx="8142399" cy="620885"/>
      </dsp:txXfrm>
    </dsp:sp>
    <dsp:sp modelId="{5C0873C1-9BB8-41F5-885E-336EA621AA0D}">
      <dsp:nvSpPr>
        <dsp:cNvPr id="0" name=""/>
        <dsp:cNvSpPr/>
      </dsp:nvSpPr>
      <dsp:spPr>
        <a:xfrm>
          <a:off x="1242" y="670312"/>
          <a:ext cx="2319369" cy="4186341"/>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933450">
            <a:lnSpc>
              <a:spcPct val="90000"/>
            </a:lnSpc>
            <a:spcBef>
              <a:spcPct val="0"/>
            </a:spcBef>
            <a:spcAft>
              <a:spcPct val="35000"/>
            </a:spcAft>
          </a:pPr>
          <a:r>
            <a:rPr lang="es-AR" sz="2100" b="1" kern="1200" dirty="0" smtClean="0"/>
            <a:t>Alcance</a:t>
          </a:r>
        </a:p>
        <a:p>
          <a:pPr lvl="0" algn="l" defTabSz="933450">
            <a:lnSpc>
              <a:spcPct val="90000"/>
            </a:lnSpc>
            <a:spcBef>
              <a:spcPct val="0"/>
            </a:spcBef>
            <a:spcAft>
              <a:spcPct val="35000"/>
            </a:spcAft>
          </a:pPr>
          <a:endParaRPr lang="es-AR" sz="2100" b="1" kern="1200" dirty="0" smtClean="0"/>
        </a:p>
        <a:p>
          <a:pPr lvl="0" algn="l" defTabSz="933450">
            <a:lnSpc>
              <a:spcPct val="90000"/>
            </a:lnSpc>
            <a:spcBef>
              <a:spcPct val="0"/>
            </a:spcBef>
            <a:spcAft>
              <a:spcPct val="35000"/>
            </a:spcAft>
          </a:pPr>
          <a:endParaRPr lang="en-US" sz="2100" b="1" kern="1200" dirty="0"/>
        </a:p>
        <a:p>
          <a:pPr marL="171450" lvl="1" indent="-171450" algn="l" defTabSz="711200">
            <a:lnSpc>
              <a:spcPct val="90000"/>
            </a:lnSpc>
            <a:spcBef>
              <a:spcPct val="0"/>
            </a:spcBef>
            <a:spcAft>
              <a:spcPct val="15000"/>
            </a:spcAft>
            <a:buChar char="••"/>
          </a:pPr>
          <a:r>
            <a:rPr lang="es-AR" sz="1600" kern="1200" dirty="0" smtClean="0"/>
            <a:t>Seguimiento</a:t>
          </a:r>
        </a:p>
        <a:p>
          <a:pPr marL="171450" lvl="1" indent="-171450" algn="l" defTabSz="711200">
            <a:lnSpc>
              <a:spcPct val="90000"/>
            </a:lnSpc>
            <a:spcBef>
              <a:spcPct val="0"/>
            </a:spcBef>
            <a:spcAft>
              <a:spcPct val="15000"/>
            </a:spcAft>
            <a:buChar char="••"/>
          </a:pPr>
          <a:r>
            <a:rPr lang="es-AR" sz="1600" kern="1200" dirty="0" smtClean="0"/>
            <a:t>Pedidos similares</a:t>
          </a:r>
        </a:p>
        <a:p>
          <a:pPr marL="171450" lvl="1" indent="-171450" algn="l" defTabSz="711200">
            <a:lnSpc>
              <a:spcPct val="90000"/>
            </a:lnSpc>
            <a:spcBef>
              <a:spcPct val="0"/>
            </a:spcBef>
            <a:spcAft>
              <a:spcPct val="15000"/>
            </a:spcAft>
            <a:buChar char="••"/>
          </a:pPr>
          <a:r>
            <a:rPr lang="es-AR" sz="1600" kern="1200" dirty="0" smtClean="0"/>
            <a:t>Presupuesto</a:t>
          </a:r>
        </a:p>
        <a:p>
          <a:pPr marL="171450" lvl="1" indent="-171450" algn="l" defTabSz="711200">
            <a:lnSpc>
              <a:spcPct val="90000"/>
            </a:lnSpc>
            <a:spcBef>
              <a:spcPct val="0"/>
            </a:spcBef>
            <a:spcAft>
              <a:spcPct val="15000"/>
            </a:spcAft>
            <a:buChar char="••"/>
          </a:pPr>
          <a:r>
            <a:rPr lang="es-AR" sz="1600" kern="1200" dirty="0" smtClean="0"/>
            <a:t>Reprogramación  de ruta</a:t>
          </a:r>
        </a:p>
      </dsp:txBody>
      <dsp:txXfrm>
        <a:off x="1242" y="670312"/>
        <a:ext cx="2319369" cy="4186341"/>
      </dsp:txXfrm>
    </dsp:sp>
    <dsp:sp modelId="{555023A0-0C75-4234-B56E-BE3693D1D0E4}">
      <dsp:nvSpPr>
        <dsp:cNvPr id="0" name=""/>
        <dsp:cNvSpPr/>
      </dsp:nvSpPr>
      <dsp:spPr>
        <a:xfrm>
          <a:off x="2320612" y="669903"/>
          <a:ext cx="2910271" cy="4186341"/>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ctr" defTabSz="933450">
            <a:lnSpc>
              <a:spcPct val="90000"/>
            </a:lnSpc>
            <a:spcBef>
              <a:spcPct val="0"/>
            </a:spcBef>
            <a:spcAft>
              <a:spcPct val="35000"/>
            </a:spcAft>
          </a:pPr>
          <a:r>
            <a:rPr lang="es-AR" sz="2100" b="1" kern="1200" dirty="0" smtClean="0"/>
            <a:t>Fuera de Alcance</a:t>
          </a:r>
        </a:p>
        <a:p>
          <a:pPr lvl="0" algn="l" defTabSz="933450">
            <a:lnSpc>
              <a:spcPct val="90000"/>
            </a:lnSpc>
            <a:spcBef>
              <a:spcPct val="0"/>
            </a:spcBef>
            <a:spcAft>
              <a:spcPct val="35000"/>
            </a:spcAft>
          </a:pPr>
          <a:endParaRPr lang="es-AR" sz="1400" b="1" kern="1200" dirty="0" smtClean="0"/>
        </a:p>
        <a:p>
          <a:pPr lvl="0" algn="l" defTabSz="933450">
            <a:lnSpc>
              <a:spcPct val="90000"/>
            </a:lnSpc>
            <a:spcBef>
              <a:spcPct val="0"/>
            </a:spcBef>
            <a:spcAft>
              <a:spcPct val="35000"/>
            </a:spcAft>
          </a:pPr>
          <a:endParaRPr lang="es-AR" sz="1400" b="1" kern="1200" dirty="0" smtClean="0"/>
        </a:p>
        <a:p>
          <a:pPr lvl="0" algn="l" defTabSz="933450">
            <a:lnSpc>
              <a:spcPct val="90000"/>
            </a:lnSpc>
            <a:spcBef>
              <a:spcPct val="0"/>
            </a:spcBef>
            <a:spcAft>
              <a:spcPct val="35000"/>
            </a:spcAft>
          </a:pPr>
          <a:endParaRPr lang="en-US" sz="1400" b="1" kern="1200" dirty="0"/>
        </a:p>
        <a:p>
          <a:pPr marL="171450" lvl="1" indent="-171450" algn="l" defTabSz="711200">
            <a:lnSpc>
              <a:spcPct val="90000"/>
            </a:lnSpc>
            <a:spcBef>
              <a:spcPct val="0"/>
            </a:spcBef>
            <a:spcAft>
              <a:spcPct val="15000"/>
            </a:spcAft>
            <a:buChar char="••"/>
          </a:pPr>
          <a:r>
            <a:rPr lang="es-AR" sz="1600" kern="1200" dirty="0" smtClean="0"/>
            <a:t>Contabilidad</a:t>
          </a:r>
          <a:endParaRPr lang="en-US" sz="1600" kern="1200" dirty="0"/>
        </a:p>
        <a:p>
          <a:pPr marL="171450" lvl="1" indent="-171450" algn="l" defTabSz="711200">
            <a:lnSpc>
              <a:spcPct val="90000"/>
            </a:lnSpc>
            <a:spcBef>
              <a:spcPct val="0"/>
            </a:spcBef>
            <a:spcAft>
              <a:spcPct val="15000"/>
            </a:spcAft>
            <a:buChar char="••"/>
          </a:pPr>
          <a:r>
            <a:rPr lang="es-AR" sz="1600" kern="1200" dirty="0" smtClean="0"/>
            <a:t>Estadísticas</a:t>
          </a:r>
        </a:p>
        <a:p>
          <a:pPr marL="171450" lvl="1" indent="-171450" algn="l" defTabSz="711200">
            <a:lnSpc>
              <a:spcPct val="90000"/>
            </a:lnSpc>
            <a:spcBef>
              <a:spcPct val="0"/>
            </a:spcBef>
            <a:spcAft>
              <a:spcPct val="15000"/>
            </a:spcAft>
            <a:buChar char="••"/>
          </a:pPr>
          <a:r>
            <a:rPr lang="es-AR" sz="1600" kern="1200" dirty="0" smtClean="0"/>
            <a:t>Pago a proveedores</a:t>
          </a:r>
        </a:p>
        <a:p>
          <a:pPr marL="171450" lvl="1" indent="-171450" algn="l" defTabSz="711200">
            <a:lnSpc>
              <a:spcPct val="90000"/>
            </a:lnSpc>
            <a:spcBef>
              <a:spcPct val="0"/>
            </a:spcBef>
            <a:spcAft>
              <a:spcPct val="15000"/>
            </a:spcAft>
            <a:buChar char="••"/>
          </a:pPr>
          <a:r>
            <a:rPr lang="es-AR" sz="1600" kern="1200" dirty="0" smtClean="0"/>
            <a:t>Seguimiento en tiempo real</a:t>
          </a:r>
        </a:p>
        <a:p>
          <a:pPr marL="171450" lvl="1" indent="-171450" algn="l" defTabSz="711200">
            <a:lnSpc>
              <a:spcPct val="90000"/>
            </a:lnSpc>
            <a:spcBef>
              <a:spcPct val="0"/>
            </a:spcBef>
            <a:spcAft>
              <a:spcPct val="15000"/>
            </a:spcAft>
            <a:buChar char="••"/>
          </a:pPr>
          <a:r>
            <a:rPr lang="es-AR" sz="1600" kern="1200" dirty="0" smtClean="0"/>
            <a:t>Servicio de post-venta</a:t>
          </a:r>
        </a:p>
        <a:p>
          <a:pPr marL="171450" lvl="1" indent="-171450" algn="l" defTabSz="711200">
            <a:lnSpc>
              <a:spcPct val="90000"/>
            </a:lnSpc>
            <a:spcBef>
              <a:spcPct val="0"/>
            </a:spcBef>
            <a:spcAft>
              <a:spcPct val="15000"/>
            </a:spcAft>
            <a:buChar char="••"/>
          </a:pPr>
          <a:r>
            <a:rPr lang="es-AR" sz="1600" kern="1200" dirty="0" smtClean="0"/>
            <a:t>Gestión del pago</a:t>
          </a:r>
        </a:p>
        <a:p>
          <a:pPr marL="171450" lvl="1" indent="-171450" algn="l" defTabSz="711200">
            <a:lnSpc>
              <a:spcPct val="90000"/>
            </a:lnSpc>
            <a:spcBef>
              <a:spcPct val="0"/>
            </a:spcBef>
            <a:spcAft>
              <a:spcPct val="15000"/>
            </a:spcAft>
            <a:buChar char="••"/>
          </a:pPr>
          <a:r>
            <a:rPr lang="es-AR" sz="1600" kern="1200" dirty="0" smtClean="0"/>
            <a:t>Seguimiento de envío factura</a:t>
          </a:r>
          <a:endParaRPr lang="es-AR" sz="1600" kern="1200" dirty="0"/>
        </a:p>
      </dsp:txBody>
      <dsp:txXfrm>
        <a:off x="2320612" y="669903"/>
        <a:ext cx="2910271" cy="4186341"/>
      </dsp:txXfrm>
    </dsp:sp>
    <dsp:sp modelId="{B8C9D060-50A3-4A8C-8965-8D1B754D9E9B}">
      <dsp:nvSpPr>
        <dsp:cNvPr id="0" name=""/>
        <dsp:cNvSpPr/>
      </dsp:nvSpPr>
      <dsp:spPr>
        <a:xfrm>
          <a:off x="5230884" y="670312"/>
          <a:ext cx="2910271" cy="4186341"/>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933450">
            <a:lnSpc>
              <a:spcPct val="90000"/>
            </a:lnSpc>
            <a:spcBef>
              <a:spcPct val="0"/>
            </a:spcBef>
            <a:spcAft>
              <a:spcPct val="35000"/>
            </a:spcAft>
          </a:pPr>
          <a:r>
            <a:rPr lang="es-AR" sz="2100" b="1" kern="1200" dirty="0" smtClean="0"/>
            <a:t>Hipótesis</a:t>
          </a:r>
        </a:p>
        <a:p>
          <a:pPr lvl="0" algn="l" defTabSz="933450">
            <a:lnSpc>
              <a:spcPct val="90000"/>
            </a:lnSpc>
            <a:spcBef>
              <a:spcPct val="0"/>
            </a:spcBef>
            <a:spcAft>
              <a:spcPct val="35000"/>
            </a:spcAft>
          </a:pPr>
          <a:endParaRPr lang="es-AR" sz="2100" b="1" kern="1200" dirty="0" smtClean="0"/>
        </a:p>
        <a:p>
          <a:pPr lvl="0" algn="l" defTabSz="933450">
            <a:lnSpc>
              <a:spcPct val="90000"/>
            </a:lnSpc>
            <a:spcBef>
              <a:spcPct val="0"/>
            </a:spcBef>
            <a:spcAft>
              <a:spcPct val="35000"/>
            </a:spcAft>
          </a:pPr>
          <a:endParaRPr lang="en-US" sz="2100" b="1" kern="1200" dirty="0"/>
        </a:p>
        <a:p>
          <a:pPr marL="171450" lvl="1" indent="-171450" algn="l" defTabSz="711200">
            <a:lnSpc>
              <a:spcPct val="90000"/>
            </a:lnSpc>
            <a:spcBef>
              <a:spcPct val="0"/>
            </a:spcBef>
            <a:spcAft>
              <a:spcPct val="15000"/>
            </a:spcAft>
            <a:buChar char="••"/>
          </a:pPr>
          <a:r>
            <a:rPr lang="es-AR" sz="1600" b="0" kern="1200" dirty="0" smtClean="0"/>
            <a:t>Destino y origen únicos</a:t>
          </a:r>
          <a:endParaRPr lang="en-US" sz="1600" b="0" kern="1200" dirty="0"/>
        </a:p>
        <a:p>
          <a:pPr marL="171450" lvl="1" indent="-171450" algn="l" defTabSz="711200">
            <a:lnSpc>
              <a:spcPct val="90000"/>
            </a:lnSpc>
            <a:spcBef>
              <a:spcPct val="0"/>
            </a:spcBef>
            <a:spcAft>
              <a:spcPct val="15000"/>
            </a:spcAft>
            <a:buChar char="••"/>
          </a:pPr>
          <a:r>
            <a:rPr lang="es-AR" sz="1600" b="0" kern="1200" dirty="0" smtClean="0"/>
            <a:t>Separación en Bultos</a:t>
          </a:r>
          <a:endParaRPr lang="en-US" sz="1600" b="0" kern="1200" dirty="0"/>
        </a:p>
        <a:p>
          <a:pPr marL="171450" lvl="1" indent="-171450" algn="l" defTabSz="711200">
            <a:lnSpc>
              <a:spcPct val="90000"/>
            </a:lnSpc>
            <a:spcBef>
              <a:spcPct val="0"/>
            </a:spcBef>
            <a:spcAft>
              <a:spcPct val="15000"/>
            </a:spcAft>
            <a:buChar char="••"/>
          </a:pPr>
          <a:r>
            <a:rPr lang="es-AR" sz="1600" kern="1200" dirty="0" smtClean="0"/>
            <a:t>Entrega del Pedido</a:t>
          </a:r>
        </a:p>
        <a:p>
          <a:pPr marL="171450" lvl="1" indent="-171450" algn="l" defTabSz="711200">
            <a:lnSpc>
              <a:spcPct val="90000"/>
            </a:lnSpc>
            <a:spcBef>
              <a:spcPct val="0"/>
            </a:spcBef>
            <a:spcAft>
              <a:spcPct val="15000"/>
            </a:spcAft>
            <a:buChar char="••"/>
          </a:pPr>
          <a:r>
            <a:rPr lang="es-AR" sz="1600" kern="1200" dirty="0" smtClean="0"/>
            <a:t>Sobre-carga 110%</a:t>
          </a:r>
        </a:p>
        <a:p>
          <a:pPr marL="171450" lvl="1" indent="-171450" algn="l" defTabSz="711200">
            <a:lnSpc>
              <a:spcPct val="90000"/>
            </a:lnSpc>
            <a:spcBef>
              <a:spcPct val="0"/>
            </a:spcBef>
            <a:spcAft>
              <a:spcPct val="15000"/>
            </a:spcAft>
            <a:buChar char="••"/>
          </a:pPr>
          <a:r>
            <a:rPr lang="es-AR" sz="1600" kern="1200" dirty="0" smtClean="0"/>
            <a:t>Disponibilidad Exclusiva</a:t>
          </a:r>
        </a:p>
      </dsp:txBody>
      <dsp:txXfrm>
        <a:off x="5230884" y="670312"/>
        <a:ext cx="2910271" cy="4186341"/>
      </dsp:txXfrm>
    </dsp:sp>
    <dsp:sp modelId="{08607BFF-5977-4D1F-B72D-D7C704DD49CC}">
      <dsp:nvSpPr>
        <dsp:cNvPr id="0" name=""/>
        <dsp:cNvSpPr/>
      </dsp:nvSpPr>
      <dsp:spPr>
        <a:xfrm>
          <a:off x="0" y="4341458"/>
          <a:ext cx="8142399" cy="349268"/>
        </a:xfrm>
        <a:prstGeom prst="rect">
          <a:avLst/>
        </a:prstGeom>
        <a:solidFill>
          <a:schemeClr val="accent1">
            <a:shade val="80000"/>
            <a:hueOff val="0"/>
            <a:satOff val="0"/>
            <a:lumOff val="0"/>
            <a:alpha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EEFDE4-20F3-400B-B586-D1755F1D251F}" type="datetimeFigureOut">
              <a:rPr lang="en-US" smtClean="0"/>
              <a:pPr/>
              <a:t>12/3/2009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7DCFDD-9765-4942-8186-4D444FB7394B}" type="slidenum">
              <a:rPr lang="en-US" smtClean="0"/>
              <a:pPr/>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s-AR" dirty="0" smtClean="0"/>
              <a:t>Objetivo – Alcance – Fuera de Alcance – Hipótesis (</a:t>
            </a:r>
            <a:r>
              <a:rPr lang="es-AR" dirty="0" err="1" smtClean="0"/>
              <a:t>juan</a:t>
            </a:r>
            <a:r>
              <a:rPr lang="es-AR" dirty="0" smtClean="0"/>
              <a:t> / </a:t>
            </a:r>
            <a:r>
              <a:rPr lang="es-AR" dirty="0" err="1" smtClean="0"/>
              <a:t>dario</a:t>
            </a:r>
            <a:r>
              <a:rPr lang="es-AR" dirty="0" smtClean="0"/>
              <a:t>)</a:t>
            </a:r>
          </a:p>
          <a:p>
            <a:pPr lvl="1"/>
            <a:endParaRPr lang="es-AR" dirty="0" smtClean="0"/>
          </a:p>
          <a:p>
            <a:pPr lvl="1"/>
            <a:r>
              <a:rPr lang="es-AR" dirty="0" smtClean="0"/>
              <a:t>Modelo de Negocio (</a:t>
            </a:r>
            <a:r>
              <a:rPr lang="es-AR" dirty="0" err="1" smtClean="0"/>
              <a:t>lau</a:t>
            </a:r>
            <a:r>
              <a:rPr lang="es-AR" dirty="0" smtClean="0"/>
              <a:t>)</a:t>
            </a:r>
          </a:p>
          <a:p>
            <a:pPr lvl="1"/>
            <a:endParaRPr lang="es-AR" dirty="0" smtClean="0"/>
          </a:p>
          <a:p>
            <a:pPr lvl="1"/>
            <a:r>
              <a:rPr lang="es-AR" dirty="0" smtClean="0"/>
              <a:t>Casos de Uso (</a:t>
            </a:r>
            <a:r>
              <a:rPr lang="es-AR" dirty="0" err="1" smtClean="0"/>
              <a:t>lau</a:t>
            </a:r>
            <a:r>
              <a:rPr lang="es-AR" dirty="0" smtClean="0"/>
              <a:t>)</a:t>
            </a:r>
          </a:p>
          <a:p>
            <a:pPr lvl="1"/>
            <a:endParaRPr lang="es-AR" dirty="0" smtClean="0"/>
          </a:p>
          <a:p>
            <a:pPr lvl="1"/>
            <a:r>
              <a:rPr lang="es-AR" dirty="0" smtClean="0"/>
              <a:t>Problemas Resueltos</a:t>
            </a:r>
          </a:p>
          <a:p>
            <a:pPr lvl="2"/>
            <a:endParaRPr lang="es-AR" dirty="0" smtClean="0"/>
          </a:p>
          <a:p>
            <a:pPr lvl="2"/>
            <a:r>
              <a:rPr lang="es-AR" dirty="0" smtClean="0"/>
              <a:t>Manejo de la carga (</a:t>
            </a:r>
            <a:r>
              <a:rPr lang="es-AR" dirty="0" err="1" smtClean="0"/>
              <a:t>adri</a:t>
            </a:r>
            <a:r>
              <a:rPr lang="es-AR" dirty="0" smtClean="0"/>
              <a:t>)</a:t>
            </a:r>
          </a:p>
          <a:p>
            <a:pPr lvl="2"/>
            <a:r>
              <a:rPr lang="es-AR" dirty="0" smtClean="0"/>
              <a:t>Sobrecarga (</a:t>
            </a:r>
            <a:r>
              <a:rPr lang="es-AR" dirty="0" err="1" smtClean="0"/>
              <a:t>juan</a:t>
            </a:r>
            <a:r>
              <a:rPr lang="es-AR" dirty="0" smtClean="0"/>
              <a:t> / </a:t>
            </a:r>
            <a:r>
              <a:rPr lang="es-AR" dirty="0" err="1" smtClean="0"/>
              <a:t>dario</a:t>
            </a:r>
            <a:r>
              <a:rPr lang="es-AR" dirty="0" smtClean="0"/>
              <a:t>)</a:t>
            </a:r>
          </a:p>
          <a:p>
            <a:pPr lvl="2"/>
            <a:r>
              <a:rPr lang="es-AR" dirty="0" smtClean="0"/>
              <a:t>Especificación de ruta (pablo)</a:t>
            </a:r>
          </a:p>
          <a:p>
            <a:pPr lvl="2"/>
            <a:r>
              <a:rPr lang="es-AR" dirty="0" smtClean="0"/>
              <a:t>Seguimiento del pedido (</a:t>
            </a:r>
            <a:r>
              <a:rPr lang="es-AR" dirty="0" err="1" smtClean="0"/>
              <a:t>nico</a:t>
            </a:r>
            <a:r>
              <a:rPr lang="es-AR" dirty="0" smtClean="0"/>
              <a:t>)</a:t>
            </a:r>
          </a:p>
          <a:p>
            <a:pPr lvl="2"/>
            <a:r>
              <a:rPr lang="es-AR" dirty="0" smtClean="0"/>
              <a:t>Facturación, pago y entrega del pedido (</a:t>
            </a:r>
            <a:r>
              <a:rPr lang="es-AR" dirty="0" err="1" smtClean="0"/>
              <a:t>flavio</a:t>
            </a:r>
            <a:r>
              <a:rPr lang="es-AR" dirty="0" smtClean="0"/>
              <a:t>)</a:t>
            </a:r>
          </a:p>
          <a:p>
            <a:pPr lvl="2">
              <a:buNone/>
            </a:pPr>
            <a:endParaRPr lang="es-AR" dirty="0" smtClean="0"/>
          </a:p>
          <a:p>
            <a:pPr lvl="1"/>
            <a:r>
              <a:rPr lang="es-AR" dirty="0" smtClean="0"/>
              <a:t>Conclusiones (dependiendo como nos quede el discurso)</a:t>
            </a:r>
          </a:p>
          <a:p>
            <a:pPr lvl="2">
              <a:buNone/>
            </a:pPr>
            <a:endParaRPr lang="es-AR" dirty="0" smtClean="0"/>
          </a:p>
          <a:p>
            <a:pPr lvl="1"/>
            <a:r>
              <a:rPr lang="es-AR" dirty="0" smtClean="0"/>
              <a:t>Preguntas y Respuestas </a:t>
            </a:r>
            <a:endParaRPr lang="en-US" dirty="0"/>
          </a:p>
        </p:txBody>
      </p:sp>
      <p:sp>
        <p:nvSpPr>
          <p:cNvPr id="4" name="Slide Number Placeholder 3"/>
          <p:cNvSpPr>
            <a:spLocks noGrp="1"/>
          </p:cNvSpPr>
          <p:nvPr>
            <p:ph type="sldNum" sz="quarter" idx="10"/>
          </p:nvPr>
        </p:nvSpPr>
        <p:spPr/>
        <p:txBody>
          <a:bodyPr/>
          <a:lstStyle/>
          <a:p>
            <a:fld id="{6B7DCFDD-9765-4942-8186-4D444FB7394B}"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252000">
              <a:spcBef>
                <a:spcPts val="1200"/>
              </a:spcBef>
              <a:spcAft>
                <a:spcPts val="4200"/>
              </a:spcAft>
            </a:pPr>
            <a:r>
              <a:rPr lang="es-AR" dirty="0" smtClean="0"/>
              <a:t>Objetivo</a:t>
            </a:r>
          </a:p>
          <a:p>
            <a:pPr marL="252000">
              <a:spcBef>
                <a:spcPts val="1200"/>
              </a:spcBef>
              <a:spcAft>
                <a:spcPts val="4200"/>
              </a:spcAft>
            </a:pPr>
            <a:endParaRPr lang="es-AR" dirty="0" smtClean="0"/>
          </a:p>
          <a:p>
            <a:pPr marL="252000">
              <a:spcBef>
                <a:spcPts val="1200"/>
              </a:spcBef>
              <a:spcAft>
                <a:spcPts val="4200"/>
              </a:spcAft>
            </a:pPr>
            <a:r>
              <a:rPr lang="es-AR" dirty="0" smtClean="0"/>
              <a:t>Registro anticipado de las cargas.</a:t>
            </a:r>
          </a:p>
          <a:p>
            <a:pPr marL="252000">
              <a:spcBef>
                <a:spcPts val="1200"/>
              </a:spcBef>
              <a:spcAft>
                <a:spcPts val="4200"/>
              </a:spcAft>
            </a:pPr>
            <a:r>
              <a:rPr lang="es-AR" dirty="0" smtClean="0"/>
              <a:t>Seguimiento de las cargas.</a:t>
            </a:r>
          </a:p>
          <a:p>
            <a:pPr marL="252000">
              <a:spcBef>
                <a:spcPts val="1200"/>
              </a:spcBef>
              <a:spcAft>
                <a:spcPts val="4200"/>
              </a:spcAft>
            </a:pPr>
            <a:r>
              <a:rPr lang="es-AR" dirty="0" smtClean="0"/>
              <a:t>Envío de las facturas.</a:t>
            </a:r>
          </a:p>
          <a:p>
            <a:endParaRPr lang="es-AR" dirty="0" smtClean="0"/>
          </a:p>
          <a:p>
            <a:r>
              <a:rPr lang="es-AR" dirty="0" smtClean="0"/>
              <a:t>Alcance</a:t>
            </a:r>
          </a:p>
          <a:p>
            <a:endParaRPr lang="es-AR" dirty="0" smtClean="0"/>
          </a:p>
          <a:p>
            <a:r>
              <a:rPr lang="es-AR" dirty="0" smtClean="0"/>
              <a:t>Consultar la última </a:t>
            </a:r>
            <a:r>
              <a:rPr lang="es-AR" b="1" dirty="0" smtClean="0"/>
              <a:t>ubicación</a:t>
            </a:r>
            <a:r>
              <a:rPr lang="es-AR" dirty="0" smtClean="0"/>
              <a:t> del pedido.</a:t>
            </a:r>
          </a:p>
          <a:p>
            <a:r>
              <a:rPr lang="es-AR" dirty="0" smtClean="0"/>
              <a:t>Generar una </a:t>
            </a:r>
            <a:r>
              <a:rPr lang="es-AR" b="1" dirty="0" smtClean="0"/>
              <a:t>ruta</a:t>
            </a:r>
            <a:r>
              <a:rPr lang="es-AR" dirty="0" smtClean="0"/>
              <a:t> para los bultos.</a:t>
            </a:r>
          </a:p>
          <a:p>
            <a:r>
              <a:rPr lang="es-AR" dirty="0" smtClean="0"/>
              <a:t>Permitir reutilizar datos de un </a:t>
            </a:r>
            <a:r>
              <a:rPr lang="es-AR" b="1" dirty="0" smtClean="0"/>
              <a:t>pedido similar</a:t>
            </a:r>
            <a:r>
              <a:rPr lang="es-AR" dirty="0" smtClean="0"/>
              <a:t>.</a:t>
            </a:r>
          </a:p>
          <a:p>
            <a:r>
              <a:rPr lang="es-AR" dirty="0" smtClean="0"/>
              <a:t>Generar un </a:t>
            </a:r>
            <a:r>
              <a:rPr lang="es-AR" b="1" dirty="0" smtClean="0"/>
              <a:t>presupuesto</a:t>
            </a:r>
            <a:r>
              <a:rPr lang="es-AR" dirty="0" smtClean="0"/>
              <a:t> según costo de transporte.</a:t>
            </a:r>
          </a:p>
          <a:p>
            <a:r>
              <a:rPr lang="es-AR" dirty="0" smtClean="0"/>
              <a:t>Permitir </a:t>
            </a:r>
            <a:r>
              <a:rPr lang="es-AR" b="1" dirty="0" smtClean="0"/>
              <a:t>reprogramación</a:t>
            </a:r>
            <a:r>
              <a:rPr lang="es-AR" dirty="0" smtClean="0"/>
              <a:t> de la ruta.</a:t>
            </a:r>
          </a:p>
          <a:p>
            <a:endParaRPr lang="es-AR" dirty="0" smtClean="0"/>
          </a:p>
          <a:p>
            <a:r>
              <a:rPr lang="es-AR" dirty="0" smtClean="0"/>
              <a:t>HIPOTESIS</a:t>
            </a:r>
          </a:p>
          <a:p>
            <a:endParaRPr lang="es-AR" dirty="0" smtClean="0"/>
          </a:p>
          <a:p>
            <a:r>
              <a:rPr lang="es-AR" dirty="0" smtClean="0"/>
              <a:t>Un pedido se separa en bultos.</a:t>
            </a:r>
          </a:p>
          <a:p>
            <a:r>
              <a:rPr lang="es-AR" dirty="0" smtClean="0"/>
              <a:t>Los bultos se entregan todos juntos.</a:t>
            </a:r>
          </a:p>
          <a:p>
            <a:r>
              <a:rPr lang="es-AR" dirty="0" smtClean="0"/>
              <a:t>La entrega no es puerta a puerta.</a:t>
            </a:r>
          </a:p>
          <a:p>
            <a:r>
              <a:rPr lang="es-AR" dirty="0" smtClean="0"/>
              <a:t>Sobre-carga con 110%.</a:t>
            </a:r>
          </a:p>
          <a:p>
            <a:r>
              <a:rPr lang="es-AR" dirty="0" smtClean="0"/>
              <a:t>Transporte y almacenes con disponibilidad exclusiva.</a:t>
            </a:r>
          </a:p>
          <a:p>
            <a:r>
              <a:rPr lang="es-AR" dirty="0" smtClean="0"/>
              <a:t>No se puede retirar un pedido sin haber pagado el mismo.</a:t>
            </a:r>
          </a:p>
          <a:p>
            <a:endParaRPr lang="en-US" dirty="0"/>
          </a:p>
        </p:txBody>
      </p:sp>
      <p:sp>
        <p:nvSpPr>
          <p:cNvPr id="4" name="Slide Number Placeholder 3"/>
          <p:cNvSpPr>
            <a:spLocks noGrp="1"/>
          </p:cNvSpPr>
          <p:nvPr>
            <p:ph type="sldNum" sz="quarter" idx="10"/>
          </p:nvPr>
        </p:nvSpPr>
        <p:spPr/>
        <p:txBody>
          <a:bodyPr/>
          <a:lstStyle/>
          <a:p>
            <a:fld id="{6B7DCFDD-9765-4942-8186-4D444FB7394B}"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7DCFDD-9765-4942-8186-4D444FB7394B}"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DIAGRAMA ORIGINAL (PRIMER VERSION)	DIAGRAMA</a:t>
            </a:r>
            <a:r>
              <a:rPr lang="es-AR" baseline="0" dirty="0" smtClean="0"/>
              <a:t> FINAL (ULTIMA VERSION)</a:t>
            </a:r>
          </a:p>
          <a:p>
            <a:endParaRPr lang="es-AR" dirty="0" smtClean="0"/>
          </a:p>
          <a:p>
            <a:r>
              <a:rPr lang="es-AR" dirty="0" smtClean="0"/>
              <a:t>El diagrama se fue complejizando pero no presentaba</a:t>
            </a:r>
            <a:r>
              <a:rPr lang="es-AR" baseline="0" dirty="0" smtClean="0"/>
              <a:t> grandes controversias</a:t>
            </a:r>
            <a:endParaRPr lang="es-AR" dirty="0" smtClean="0"/>
          </a:p>
          <a:p>
            <a:pPr>
              <a:buNone/>
            </a:pPr>
            <a:endParaRPr lang="es-AR" dirty="0" smtClean="0"/>
          </a:p>
          <a:p>
            <a:r>
              <a:rPr lang="es-AR" dirty="0" smtClean="0"/>
              <a:t>Primer</a:t>
            </a:r>
            <a:r>
              <a:rPr lang="es-AR" baseline="0" dirty="0" smtClean="0"/>
              <a:t> reunión de CU  gran </a:t>
            </a:r>
            <a:r>
              <a:rPr lang="es-AR" baseline="0" dirty="0" err="1" smtClean="0"/>
              <a:t>discusion</a:t>
            </a:r>
            <a:r>
              <a:rPr lang="es-AR" baseline="0" dirty="0" smtClean="0"/>
              <a:t> del e</a:t>
            </a:r>
            <a:r>
              <a:rPr lang="es-AR" dirty="0" smtClean="0"/>
              <a:t>nfoque de los casos de uso (negocio / sistema)</a:t>
            </a:r>
          </a:p>
          <a:p>
            <a:endParaRPr lang="es-AR" dirty="0" smtClean="0"/>
          </a:p>
          <a:p>
            <a:r>
              <a:rPr lang="es-AR" dirty="0" smtClean="0"/>
              <a:t>Re trabajo continuo (por el nivel de detalle) </a:t>
            </a:r>
          </a:p>
          <a:p>
            <a:endParaRPr lang="es-AR" dirty="0"/>
          </a:p>
        </p:txBody>
      </p:sp>
      <p:sp>
        <p:nvSpPr>
          <p:cNvPr id="4" name="3 Marcador de número de diapositiva"/>
          <p:cNvSpPr>
            <a:spLocks noGrp="1"/>
          </p:cNvSpPr>
          <p:nvPr>
            <p:ph type="sldNum" sz="quarter" idx="10"/>
          </p:nvPr>
        </p:nvSpPr>
        <p:spPr/>
        <p:txBody>
          <a:bodyPr/>
          <a:lstStyle/>
          <a:p>
            <a:fld id="{6B7DCFDD-9765-4942-8186-4D444FB7394B}"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 </a:t>
            </a:r>
            <a:r>
              <a:rPr lang="es-AR" dirty="0" smtClean="0"/>
              <a:t>_____________________________________________________________________________________</a:t>
            </a:r>
          </a:p>
          <a:p>
            <a:r>
              <a:rPr lang="es-AR" dirty="0" smtClean="0"/>
              <a:t>Nosotros contamos con un pedido, en el momento que llega el pedido operaciones</a:t>
            </a:r>
            <a:r>
              <a:rPr lang="es-AR" baseline="0" dirty="0" smtClean="0"/>
              <a:t> hace la división del mismo </a:t>
            </a:r>
            <a:r>
              <a:rPr lang="es-AR" baseline="0" dirty="0" err="1" smtClean="0"/>
              <a:t>click</a:t>
            </a:r>
            <a:endParaRPr lang="es-AR" baseline="0" dirty="0" smtClean="0"/>
          </a:p>
          <a:p>
            <a:r>
              <a:rPr lang="es-AR" baseline="0" dirty="0" smtClean="0"/>
              <a:t>De lo que obtenemos de esta división son bultos, esto va a ser la unidad indivisible a ser enviada que vamos a manejar.</a:t>
            </a:r>
          </a:p>
          <a:p>
            <a:r>
              <a:rPr lang="es-AR" baseline="0" dirty="0" smtClean="0"/>
              <a:t>En el momento que se obtiene los bultos se efectúa la clasificación de los mismos. Es aquí donde se determina en base al pedido si un bulto es frágil, requiere refrigeración, se toman las dimensiones del mismo.</a:t>
            </a:r>
          </a:p>
          <a:p>
            <a:r>
              <a:rPr lang="es-AR" baseline="0" dirty="0" smtClean="0"/>
              <a:t>Luego del proceso de tipificación, estos bultos van ha ser asignado a un transporte  en base a su prioridad y la disponibilidad del transporte . En caso de un </a:t>
            </a:r>
            <a:r>
              <a:rPr lang="es-AR" baseline="0" dirty="0" err="1" smtClean="0"/>
              <a:t>io</a:t>
            </a:r>
            <a:r>
              <a:rPr lang="es-AR" baseline="0" dirty="0" smtClean="0"/>
              <a:t> va a ser asignado a un almacén que van a estar asociados al punto de operación en el cual se encuentra. </a:t>
            </a:r>
          </a:p>
          <a:p>
            <a:r>
              <a:rPr lang="es-AR" baseline="0" dirty="0" smtClean="0"/>
              <a:t>En cuanto a la consulta  del pedido, contamos con la posibilidad de conocer el estado y ubicación del  pedido, esto se va a explicar mas adelante</a:t>
            </a:r>
          </a:p>
          <a:p>
            <a:r>
              <a:rPr lang="es-AR" baseline="0" dirty="0" smtClean="0"/>
              <a:t>Como mencione anteriormente en la etapa de asignación de un bulto a un transporte o un almacén los mismo cuentan con una prioridad , esto se vera con mas detenimiento cuando abordemos el tema de la reprogramación de ruta.</a:t>
            </a:r>
          </a:p>
          <a:p>
            <a:r>
              <a:rPr lang="es-AR" sz="1200" kern="1200" dirty="0" smtClean="0">
                <a:solidFill>
                  <a:schemeClr val="tx1"/>
                </a:solidFill>
                <a:latin typeface="+mn-lt"/>
                <a:ea typeface="+mn-ea"/>
                <a:cs typeface="+mn-cs"/>
              </a:rPr>
              <a:t>La ventaja</a:t>
            </a:r>
            <a:r>
              <a:rPr lang="es-AR" sz="1200" kern="1200" baseline="0" dirty="0" smtClean="0">
                <a:solidFill>
                  <a:schemeClr val="tx1"/>
                </a:solidFill>
                <a:latin typeface="+mn-lt"/>
                <a:ea typeface="+mn-ea"/>
                <a:cs typeface="+mn-cs"/>
              </a:rPr>
              <a:t> de usar la separación en bultos es tener </a:t>
            </a:r>
            <a:r>
              <a:rPr lang="es-AR" sz="1200" kern="1200" dirty="0" smtClean="0">
                <a:solidFill>
                  <a:schemeClr val="tx1"/>
                </a:solidFill>
                <a:latin typeface="+mn-lt"/>
                <a:ea typeface="+mn-ea"/>
                <a:cs typeface="+mn-cs"/>
              </a:rPr>
              <a:t>mayor flexibilidad a la hora de la reprogramación de la ruta, dado que resulta más fácil modificar la especificación de ruta para un bulto en particular que para toda la carga </a:t>
            </a:r>
            <a:r>
              <a:rPr lang="es-AR" sz="1200" kern="1200" dirty="0" err="1" smtClean="0">
                <a:solidFill>
                  <a:schemeClr val="tx1"/>
                </a:solidFill>
                <a:latin typeface="+mn-lt"/>
                <a:ea typeface="+mn-ea"/>
                <a:cs typeface="+mn-cs"/>
              </a:rPr>
              <a:t>complet</a:t>
            </a:r>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________________________________________________________________________________________</a:t>
            </a:r>
          </a:p>
          <a:p>
            <a:r>
              <a:rPr lang="es-AR" sz="1200" kern="1200" dirty="0" smtClean="0">
                <a:solidFill>
                  <a:schemeClr val="tx1"/>
                </a:solidFill>
                <a:latin typeface="+mn-lt"/>
                <a:ea typeface="+mn-ea"/>
                <a:cs typeface="+mn-cs"/>
              </a:rPr>
              <a:t>Los bultos pueden tener distintos estados, los mismos son actualizados por el área de operaciones. Dichos estados puede ser en almacenamiento, en tránsito o entregado (este tema se verá  más en detalle). Algo que habría que recalcar  es que el sistema permite la consulta al cliente sobre la el estado de cualquiera de los bultos que conforma su carga. </a:t>
            </a:r>
          </a:p>
          <a:p>
            <a:r>
              <a:rPr lang="es-AR" sz="1200" kern="1200" dirty="0" smtClean="0">
                <a:solidFill>
                  <a:schemeClr val="tx1"/>
                </a:solidFill>
                <a:latin typeface="+mn-lt"/>
                <a:ea typeface="+mn-ea"/>
                <a:cs typeface="+mn-cs"/>
              </a:rPr>
              <a:t> </a:t>
            </a:r>
            <a:endParaRPr lang="es-AR" dirty="0" smtClean="0"/>
          </a:p>
        </p:txBody>
      </p:sp>
      <p:sp>
        <p:nvSpPr>
          <p:cNvPr id="4" name="3 Marcador de número de diapositiva"/>
          <p:cNvSpPr>
            <a:spLocks noGrp="1"/>
          </p:cNvSpPr>
          <p:nvPr>
            <p:ph type="sldNum" sz="quarter" idx="10"/>
          </p:nvPr>
        </p:nvSpPr>
        <p:spPr/>
        <p:txBody>
          <a:bodyPr/>
          <a:lstStyle/>
          <a:p>
            <a:fld id="{6B7DCFDD-9765-4942-8186-4D444FB7394B}"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6B7DCFDD-9765-4942-8186-4D444FB7394B}"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DIAGRAMA DE ESTADO DE PEDIDO</a:t>
            </a:r>
          </a:p>
          <a:p>
            <a:endParaRPr lang="es-AR" dirty="0" smtClean="0"/>
          </a:p>
          <a:p>
            <a:r>
              <a:rPr lang="es-AR" dirty="0" smtClean="0"/>
              <a:t>Seguimiento</a:t>
            </a:r>
            <a:r>
              <a:rPr lang="es-AR" baseline="0" dirty="0" smtClean="0"/>
              <a:t> en tiempo real</a:t>
            </a:r>
          </a:p>
          <a:p>
            <a:r>
              <a:rPr lang="es-AR" baseline="0" dirty="0" smtClean="0"/>
              <a:t>Consultar el estado de cada bulto </a:t>
            </a:r>
          </a:p>
          <a:p>
            <a:r>
              <a:rPr lang="es-AR" baseline="0" dirty="0" smtClean="0"/>
              <a:t>Estados del pedido</a:t>
            </a:r>
            <a:endParaRPr lang="es-AR" dirty="0" smtClean="0"/>
          </a:p>
          <a:p>
            <a:r>
              <a:rPr lang="es-AR" dirty="0" smtClean="0"/>
              <a:t>Contar</a:t>
            </a:r>
            <a:r>
              <a:rPr lang="es-AR" baseline="0" dirty="0" smtClean="0"/>
              <a:t> como es nuestro seguimiento, que puede ver el cliente, a partir de cuando y hasta cuando</a:t>
            </a:r>
          </a:p>
          <a:p>
            <a:endParaRPr lang="es-AR" dirty="0"/>
          </a:p>
        </p:txBody>
      </p:sp>
      <p:sp>
        <p:nvSpPr>
          <p:cNvPr id="4" name="3 Marcador de número de diapositiva"/>
          <p:cNvSpPr>
            <a:spLocks noGrp="1"/>
          </p:cNvSpPr>
          <p:nvPr>
            <p:ph type="sldNum" sz="quarter" idx="10"/>
          </p:nvPr>
        </p:nvSpPr>
        <p:spPr/>
        <p:txBody>
          <a:bodyPr/>
          <a:lstStyle/>
          <a:p>
            <a:fld id="{6B7DCFDD-9765-4942-8186-4D444FB7394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Rectángulo redondeado"/>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Título"/>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s-ES" smtClean="0"/>
              <a:t>Haga clic para modificar el estilo de título del patrón</a:t>
            </a:r>
            <a:endParaRPr kumimoji="0" lang="en-US"/>
          </a:p>
        </p:txBody>
      </p:sp>
      <p:sp>
        <p:nvSpPr>
          <p:cNvPr id="20" name="19 Subtítulo"/>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19" name="18 Marcador de fecha"/>
          <p:cNvSpPr>
            <a:spLocks noGrp="1"/>
          </p:cNvSpPr>
          <p:nvPr>
            <p:ph type="dt" sz="half" idx="10"/>
          </p:nvPr>
        </p:nvSpPr>
        <p:spPr/>
        <p:txBody>
          <a:bodyPr/>
          <a:lstStyle>
            <a:extLst/>
          </a:lstStyle>
          <a:p>
            <a:fld id="{FE1C9E8C-5C2F-489A-9AA4-2270366A0013}" type="datetimeFigureOut">
              <a:rPr lang="es-AR" smtClean="0"/>
              <a:pPr/>
              <a:t>03/12/2009</a:t>
            </a:fld>
            <a:endParaRPr lang="es-AR"/>
          </a:p>
        </p:txBody>
      </p:sp>
      <p:sp>
        <p:nvSpPr>
          <p:cNvPr id="8" name="7 Marcador de pie de página"/>
          <p:cNvSpPr>
            <a:spLocks noGrp="1"/>
          </p:cNvSpPr>
          <p:nvPr>
            <p:ph type="ftr" sz="quarter" idx="11"/>
          </p:nvPr>
        </p:nvSpPr>
        <p:spPr/>
        <p:txBody>
          <a:bodyPr/>
          <a:lstStyle>
            <a:extLst/>
          </a:lstStyle>
          <a:p>
            <a:endParaRPr lang="es-AR"/>
          </a:p>
        </p:txBody>
      </p:sp>
      <p:sp>
        <p:nvSpPr>
          <p:cNvPr id="11" name="10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02920" y="530352"/>
            <a:ext cx="8183880" cy="4187952"/>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FE1C9E8C-5C2F-489A-9AA4-2270366A0013}" type="datetimeFigureOut">
              <a:rPr lang="es-AR" smtClean="0"/>
              <a:pPr/>
              <a:t>03/12/2009</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533404"/>
            <a:ext cx="1981200" cy="5257799"/>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33400" y="533402"/>
            <a:ext cx="5943600" cy="525780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FE1C9E8C-5C2F-489A-9AA4-2270366A0013}" type="datetimeFigureOut">
              <a:rPr lang="es-AR" smtClean="0"/>
              <a:pPr/>
              <a:t>03/12/2009</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502920" y="530352"/>
            <a:ext cx="8183880" cy="4187952"/>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FE1C9E8C-5C2F-489A-9AA4-2270366A0013}" type="datetimeFigureOut">
              <a:rPr lang="es-AR" smtClean="0"/>
              <a:pPr/>
              <a:t>03/12/2009</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13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ctángulo redondeado"/>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FE1C9E8C-5C2F-489A-9AA4-2270366A0013}" type="datetimeFigureOut">
              <a:rPr lang="es-AR" smtClean="0"/>
              <a:pPr/>
              <a:t>03/12/2009</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FE1C9E8C-5C2F-489A-9AA4-2270366A0013}" type="datetimeFigureOut">
              <a:rPr lang="es-AR" smtClean="0"/>
              <a:pPr/>
              <a:t>03/12/2009</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nchor="b"/>
          <a:lstStyle>
            <a:lvl1pPr>
              <a:defRPr b="1"/>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FE1C9E8C-5C2F-489A-9AA4-2270366A0013}" type="datetimeFigureOut">
              <a:rPr lang="es-AR" smtClean="0"/>
              <a:pPr/>
              <a:t>03/12/2009</a:t>
            </a:fld>
            <a:endParaRPr lang="es-AR"/>
          </a:p>
        </p:txBody>
      </p:sp>
      <p:sp>
        <p:nvSpPr>
          <p:cNvPr id="8" name="7 Marcador de pie de página"/>
          <p:cNvSpPr>
            <a:spLocks noGrp="1"/>
          </p:cNvSpPr>
          <p:nvPr>
            <p:ph type="ftr" sz="quarter" idx="11"/>
          </p:nvPr>
        </p:nvSpPr>
        <p:spPr/>
        <p:txBody>
          <a:bodyPr/>
          <a:lstStyle>
            <a:extLst/>
          </a:lstStyle>
          <a:p>
            <a:endParaRPr lang="es-AR"/>
          </a:p>
        </p:txBody>
      </p:sp>
      <p:sp>
        <p:nvSpPr>
          <p:cNvPr id="9" name="8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FE1C9E8C-5C2F-489A-9AA4-2270366A0013}" type="datetimeFigureOut">
              <a:rPr lang="es-AR" smtClean="0"/>
              <a:pPr/>
              <a:t>03/12/2009</a:t>
            </a:fld>
            <a:endParaRPr lang="es-AR"/>
          </a:p>
        </p:txBody>
      </p:sp>
      <p:sp>
        <p:nvSpPr>
          <p:cNvPr id="4" name="3 Marcador de pie de página"/>
          <p:cNvSpPr>
            <a:spLocks noGrp="1"/>
          </p:cNvSpPr>
          <p:nvPr>
            <p:ph type="ftr" sz="quarter" idx="11"/>
          </p:nvPr>
        </p:nvSpPr>
        <p:spPr/>
        <p:txBody>
          <a:bodyPr/>
          <a:lstStyle>
            <a:extLst/>
          </a:lstStyle>
          <a:p>
            <a:endParaRPr lang="es-AR"/>
          </a:p>
        </p:txBody>
      </p:sp>
      <p:sp>
        <p:nvSpPr>
          <p:cNvPr id="5" name="4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FE1C9E8C-5C2F-489A-9AA4-2270366A0013}" type="datetimeFigureOut">
              <a:rPr lang="es-AR" smtClean="0"/>
              <a:pPr/>
              <a:t>03/12/2009</a:t>
            </a:fld>
            <a:endParaRPr lang="es-AR"/>
          </a:p>
        </p:txBody>
      </p:sp>
      <p:sp>
        <p:nvSpPr>
          <p:cNvPr id="3" name="2 Marcador de pie de página"/>
          <p:cNvSpPr>
            <a:spLocks noGrp="1"/>
          </p:cNvSpPr>
          <p:nvPr>
            <p:ph type="ftr" sz="quarter" idx="11"/>
          </p:nvPr>
        </p:nvSpPr>
        <p:spPr/>
        <p:txBody>
          <a:bodyPr/>
          <a:lstStyle>
            <a:extLst/>
          </a:lstStyle>
          <a:p>
            <a:endParaRPr lang="es-AR"/>
          </a:p>
        </p:txBody>
      </p:sp>
      <p:sp>
        <p:nvSpPr>
          <p:cNvPr id="4" name="3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FE1C9E8C-5C2F-489A-9AA4-2270366A0013}" type="datetimeFigureOut">
              <a:rPr lang="es-AR" smtClean="0"/>
              <a:pPr/>
              <a:t>03/12/2009</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dondear rectángulo de esquina sencilla"/>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FE1C9E8C-5C2F-489A-9AA4-2270366A0013}" type="datetimeFigureOut">
              <a:rPr lang="es-AR" smtClean="0"/>
              <a:pPr/>
              <a:t>03/12/2009</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
        <p:nvSpPr>
          <p:cNvPr id="3" name="2 Marcador de posición de imagen"/>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s-ES" smtClean="0"/>
              <a:t>Haga clic en el icono para agregar una imagen</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Rectángulo redondeado"/>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12 Marcador de título"/>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s-ES" smtClean="0"/>
              <a:t>Haga clic para modificar el estilo de título del patrón</a:t>
            </a:r>
            <a:endParaRPr kumimoji="0" lang="en-US"/>
          </a:p>
        </p:txBody>
      </p:sp>
      <p:sp>
        <p:nvSpPr>
          <p:cNvPr id="4" name="3 Marcador de texto"/>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5" name="24 Marcador de fecha"/>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E1C9E8C-5C2F-489A-9AA4-2270366A0013}" type="datetimeFigureOut">
              <a:rPr lang="es-AR" smtClean="0"/>
              <a:pPr/>
              <a:t>03/12/2009</a:t>
            </a:fld>
            <a:endParaRPr lang="es-AR"/>
          </a:p>
        </p:txBody>
      </p:sp>
      <p:sp>
        <p:nvSpPr>
          <p:cNvPr id="18" name="17 Marcador de pie de página"/>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s-AR"/>
          </a:p>
        </p:txBody>
      </p:sp>
      <p:sp>
        <p:nvSpPr>
          <p:cNvPr id="5" name="4 Marcador de número de diapositiva"/>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EAB1E94-6728-4D22-B98E-AC9E1765F0E2}"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4.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image" Target="../media/image10.gif"/><Relationship Id="rId4" Type="http://schemas.openxmlformats.org/officeDocument/2006/relationships/image" Target="../media/image9.gi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3.emf"/><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err="1" smtClean="0"/>
              <a:t>Todomundo</a:t>
            </a:r>
            <a:endParaRPr lang="es-AR" dirty="0"/>
          </a:p>
        </p:txBody>
      </p:sp>
      <p:sp>
        <p:nvSpPr>
          <p:cNvPr id="3" name="2 Subtítulo"/>
          <p:cNvSpPr>
            <a:spLocks noGrp="1"/>
          </p:cNvSpPr>
          <p:nvPr>
            <p:ph type="subTitle" idx="1"/>
          </p:nvPr>
        </p:nvSpPr>
        <p:spPr>
          <a:xfrm>
            <a:off x="722376" y="3685032"/>
            <a:ext cx="7772400" cy="2811060"/>
          </a:xfrm>
        </p:spPr>
        <p:txBody>
          <a:bodyPr>
            <a:normAutofit/>
          </a:bodyPr>
          <a:lstStyle/>
          <a:p>
            <a:r>
              <a:rPr lang="es-AR" b="1" dirty="0" smtClean="0"/>
              <a:t>75.09 – Análisis de la Información</a:t>
            </a:r>
          </a:p>
          <a:p>
            <a:pPr algn="l"/>
            <a:endParaRPr lang="es-AR" sz="1500" dirty="0" smtClean="0"/>
          </a:p>
          <a:p>
            <a:pPr marL="0" lvl="0" algn="l">
              <a:spcBef>
                <a:spcPts val="600"/>
              </a:spcBef>
              <a:buSzPct val="70000"/>
              <a:defRPr/>
            </a:pPr>
            <a:r>
              <a:rPr lang="es-AR" sz="1500" dirty="0" smtClean="0">
                <a:solidFill>
                  <a:schemeClr val="bg1">
                    <a:lumMod val="65000"/>
                  </a:schemeClr>
                </a:solidFill>
              </a:rPr>
              <a:t>Bello </a:t>
            </a:r>
            <a:r>
              <a:rPr lang="es-AR" sz="1500" dirty="0" err="1" smtClean="0">
                <a:solidFill>
                  <a:schemeClr val="bg1">
                    <a:lumMod val="65000"/>
                  </a:schemeClr>
                </a:solidFill>
              </a:rPr>
              <a:t>Camilletti</a:t>
            </a:r>
            <a:r>
              <a:rPr lang="es-AR" sz="1500" dirty="0" smtClean="0">
                <a:solidFill>
                  <a:schemeClr val="bg1">
                    <a:lumMod val="65000"/>
                  </a:schemeClr>
                </a:solidFill>
              </a:rPr>
              <a:t>, Nicolás	 	86676</a:t>
            </a:r>
          </a:p>
          <a:p>
            <a:pPr marL="0" lvl="0" algn="l">
              <a:spcBef>
                <a:spcPts val="600"/>
              </a:spcBef>
              <a:buSzPct val="70000"/>
              <a:defRPr/>
            </a:pPr>
            <a:r>
              <a:rPr lang="es-AR" sz="1500" dirty="0" err="1" smtClean="0">
                <a:solidFill>
                  <a:schemeClr val="bg1">
                    <a:lumMod val="65000"/>
                  </a:schemeClr>
                </a:solidFill>
              </a:rPr>
              <a:t>Biasotti</a:t>
            </a:r>
            <a:r>
              <a:rPr lang="es-AR" sz="1500" dirty="0" smtClean="0">
                <a:solidFill>
                  <a:schemeClr val="bg1">
                    <a:lumMod val="65000"/>
                  </a:schemeClr>
                </a:solidFill>
              </a:rPr>
              <a:t>, Pablo			84371</a:t>
            </a:r>
          </a:p>
          <a:p>
            <a:pPr marL="0" lvl="0" algn="l">
              <a:spcBef>
                <a:spcPts val="600"/>
              </a:spcBef>
              <a:buSzPct val="70000"/>
              <a:defRPr/>
            </a:pPr>
            <a:r>
              <a:rPr lang="es-AR" sz="1500" dirty="0" err="1" smtClean="0">
                <a:solidFill>
                  <a:schemeClr val="bg1">
                    <a:lumMod val="65000"/>
                  </a:schemeClr>
                </a:solidFill>
              </a:rPr>
              <a:t>Chelotti</a:t>
            </a:r>
            <a:r>
              <a:rPr lang="es-AR" sz="1500" dirty="0" smtClean="0">
                <a:solidFill>
                  <a:schemeClr val="bg1">
                    <a:lumMod val="65000"/>
                  </a:schemeClr>
                </a:solidFill>
              </a:rPr>
              <a:t>, Adriana			83513</a:t>
            </a:r>
          </a:p>
          <a:p>
            <a:pPr marL="0" lvl="0" algn="l">
              <a:spcBef>
                <a:spcPts val="600"/>
              </a:spcBef>
              <a:buSzPct val="70000"/>
              <a:defRPr/>
            </a:pPr>
            <a:r>
              <a:rPr lang="es-AR" sz="1500" dirty="0" smtClean="0">
                <a:solidFill>
                  <a:schemeClr val="bg1">
                    <a:lumMod val="65000"/>
                  </a:schemeClr>
                </a:solidFill>
              </a:rPr>
              <a:t>Ferro, Flavio Edgardo		87187</a:t>
            </a:r>
          </a:p>
          <a:p>
            <a:pPr marL="0" lvl="0" algn="l">
              <a:spcBef>
                <a:spcPts val="600"/>
              </a:spcBef>
              <a:buSzPct val="70000"/>
              <a:defRPr/>
            </a:pPr>
            <a:r>
              <a:rPr lang="es-AR" sz="1500" dirty="0" err="1" smtClean="0">
                <a:solidFill>
                  <a:schemeClr val="bg1">
                    <a:lumMod val="65000"/>
                  </a:schemeClr>
                </a:solidFill>
              </a:rPr>
              <a:t>Gonzalez</a:t>
            </a:r>
            <a:r>
              <a:rPr lang="es-AR" sz="1500" dirty="0" smtClean="0">
                <a:solidFill>
                  <a:schemeClr val="bg1">
                    <a:lumMod val="65000"/>
                  </a:schemeClr>
                </a:solidFill>
              </a:rPr>
              <a:t>, Juan Manuel		79979</a:t>
            </a:r>
          </a:p>
          <a:p>
            <a:pPr marL="0" lvl="0" algn="l">
              <a:spcBef>
                <a:spcPts val="600"/>
              </a:spcBef>
              <a:buSzPct val="70000"/>
              <a:defRPr/>
            </a:pPr>
            <a:r>
              <a:rPr lang="es-AR" sz="1500" dirty="0" smtClean="0">
                <a:solidFill>
                  <a:schemeClr val="bg1">
                    <a:lumMod val="65000"/>
                  </a:schemeClr>
                </a:solidFill>
              </a:rPr>
              <a:t>Pérez </a:t>
            </a:r>
            <a:r>
              <a:rPr lang="es-AR" sz="1500" dirty="0" err="1" smtClean="0">
                <a:solidFill>
                  <a:schemeClr val="bg1">
                    <a:lumMod val="65000"/>
                  </a:schemeClr>
                </a:solidFill>
              </a:rPr>
              <a:t>Staltari</a:t>
            </a:r>
            <a:r>
              <a:rPr lang="es-AR" sz="1500" dirty="0" smtClean="0">
                <a:solidFill>
                  <a:schemeClr val="bg1">
                    <a:lumMod val="65000"/>
                  </a:schemeClr>
                </a:solidFill>
              </a:rPr>
              <a:t>, Darío		83514</a:t>
            </a:r>
          </a:p>
          <a:p>
            <a:pPr marL="0" lvl="0" algn="l">
              <a:spcBef>
                <a:spcPts val="600"/>
              </a:spcBef>
              <a:buSzPct val="70000"/>
              <a:defRPr/>
            </a:pPr>
            <a:r>
              <a:rPr lang="es-AR" sz="1500" dirty="0" smtClean="0">
                <a:solidFill>
                  <a:schemeClr val="bg1">
                    <a:lumMod val="65000"/>
                  </a:schemeClr>
                </a:solidFill>
              </a:rPr>
              <a:t>Rodríguez, Laura Guillermina	79958</a:t>
            </a:r>
          </a:p>
          <a:p>
            <a:pPr algn="l"/>
            <a:endParaRPr lang="es-AR" b="1" dirty="0" smtClean="0"/>
          </a:p>
          <a:p>
            <a:endParaRPr lang="es-AR"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smtClean="0"/>
              <a:t>Facturación, Pago y Entrega</a:t>
            </a:r>
            <a:endParaRPr lang="es-AR" dirty="0"/>
          </a:p>
        </p:txBody>
      </p:sp>
      <p:sp>
        <p:nvSpPr>
          <p:cNvPr id="3" name="2 Marcador de contenido"/>
          <p:cNvSpPr>
            <a:spLocks noGrp="1"/>
          </p:cNvSpPr>
          <p:nvPr>
            <p:ph idx="1"/>
          </p:nvPr>
        </p:nvSpPr>
        <p:spPr/>
        <p:txBody>
          <a:bodyPr>
            <a:normAutofit fontScale="92500" lnSpcReduction="10000"/>
          </a:bodyPr>
          <a:lstStyle/>
          <a:p>
            <a:r>
              <a:rPr lang="es-AR" dirty="0" smtClean="0"/>
              <a:t>Emisión de factura</a:t>
            </a:r>
          </a:p>
          <a:p>
            <a:pPr lvl="1"/>
            <a:r>
              <a:rPr lang="es-AR" dirty="0" smtClean="0"/>
              <a:t>Totalidad de los bultos en el destino</a:t>
            </a:r>
          </a:p>
          <a:p>
            <a:pPr lvl="1"/>
            <a:r>
              <a:rPr lang="es-AR" dirty="0" smtClean="0"/>
              <a:t>Sistema de facturación externo</a:t>
            </a:r>
          </a:p>
          <a:p>
            <a:pPr lvl="1"/>
            <a:endParaRPr lang="es-AR" dirty="0" smtClean="0"/>
          </a:p>
          <a:p>
            <a:r>
              <a:rPr lang="es-AR" dirty="0" smtClean="0"/>
              <a:t>Pago </a:t>
            </a:r>
          </a:p>
          <a:p>
            <a:pPr lvl="1"/>
            <a:r>
              <a:rPr lang="es-AR" dirty="0" smtClean="0"/>
              <a:t>Verificación de validez</a:t>
            </a:r>
          </a:p>
          <a:p>
            <a:pPr lvl="1"/>
            <a:r>
              <a:rPr lang="es-AR" dirty="0" smtClean="0"/>
              <a:t>Registración</a:t>
            </a:r>
          </a:p>
          <a:p>
            <a:pPr lvl="1"/>
            <a:endParaRPr lang="es-AR" dirty="0" smtClean="0"/>
          </a:p>
          <a:p>
            <a:r>
              <a:rPr lang="es-AR" dirty="0" smtClean="0"/>
              <a:t>Entrega del pedido</a:t>
            </a:r>
          </a:p>
          <a:p>
            <a:pPr lvl="1"/>
            <a:r>
              <a:rPr lang="es-AR" dirty="0" smtClean="0"/>
              <a:t>Emisión de factura</a:t>
            </a:r>
          </a:p>
          <a:p>
            <a:pPr lvl="1"/>
            <a:r>
              <a:rPr lang="es-AR" dirty="0" smtClean="0"/>
              <a:t>Pago</a:t>
            </a:r>
          </a:p>
          <a:p>
            <a:pPr>
              <a:buNone/>
            </a:pPr>
            <a:endParaRPr lang="es-AR" dirty="0"/>
          </a:p>
        </p:txBody>
      </p:sp>
      <p:sp>
        <p:nvSpPr>
          <p:cNvPr id="4" name="Right Brace 3"/>
          <p:cNvSpPr/>
          <p:nvPr/>
        </p:nvSpPr>
        <p:spPr>
          <a:xfrm>
            <a:off x="4141779" y="3796775"/>
            <a:ext cx="219077" cy="730260"/>
          </a:xfrm>
          <a:prstGeom prst="rightBrace">
            <a:avLst/>
          </a:prstGeom>
          <a:ln w="28575" cmpd="sng"/>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4608513" y="3976695"/>
            <a:ext cx="1424007" cy="369332"/>
          </a:xfrm>
          <a:prstGeom prst="rect">
            <a:avLst/>
          </a:prstGeom>
          <a:noFill/>
        </p:spPr>
        <p:txBody>
          <a:bodyPr wrap="square" rtlCol="0">
            <a:spAutoFit/>
          </a:bodyPr>
          <a:lstStyle/>
          <a:p>
            <a:r>
              <a:rPr lang="es-AR" dirty="0" smtClean="0"/>
              <a:t>Requisitos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82544" y="2516175"/>
            <a:ext cx="8183880" cy="1051560"/>
          </a:xfrm>
        </p:spPr>
        <p:txBody>
          <a:bodyPr/>
          <a:lstStyle/>
          <a:p>
            <a:pPr algn="ctr"/>
            <a:r>
              <a:rPr lang="es-AR" dirty="0" smtClean="0"/>
              <a:t>Conclusiones</a:t>
            </a:r>
            <a:endParaRPr lang="es-AR" dirty="0"/>
          </a:p>
        </p:txBody>
      </p:sp>
      <p:sp>
        <p:nvSpPr>
          <p:cNvPr id="3" name="2 Marcador de contenido"/>
          <p:cNvSpPr>
            <a:spLocks noGrp="1"/>
          </p:cNvSpPr>
          <p:nvPr>
            <p:ph idx="1"/>
          </p:nvPr>
        </p:nvSpPr>
        <p:spPr>
          <a:xfrm>
            <a:off x="502920" y="530352"/>
            <a:ext cx="8183880" cy="5308506"/>
          </a:xfrm>
        </p:spPr>
        <p:txBody>
          <a:bodyPr/>
          <a:lstStyle/>
          <a:p>
            <a:endParaRPr lang="es-A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Preguntas y Respuestas</a:t>
            </a:r>
            <a:endParaRPr lang="es-AR" dirty="0"/>
          </a:p>
        </p:txBody>
      </p:sp>
      <p:sp>
        <p:nvSpPr>
          <p:cNvPr id="3" name="2 Marcador de contenido"/>
          <p:cNvSpPr>
            <a:spLocks noGrp="1"/>
          </p:cNvSpPr>
          <p:nvPr>
            <p:ph idx="1"/>
          </p:nvPr>
        </p:nvSpPr>
        <p:spPr/>
        <p:txBody>
          <a:bodyPr>
            <a:normAutofit/>
          </a:bodyPr>
          <a:lstStyle/>
          <a:p>
            <a:pPr algn="ctr">
              <a:buNone/>
            </a:pPr>
            <a:r>
              <a:rPr lang="es-AR" sz="25000" dirty="0" smtClean="0">
                <a:solidFill>
                  <a:schemeClr val="accent1">
                    <a:lumMod val="60000"/>
                    <a:lumOff val="40000"/>
                  </a:schemeClr>
                </a:solidFill>
                <a:effectLst>
                  <a:outerShdw blurRad="38100" dist="38100" dir="2700000" algn="tl">
                    <a:srgbClr val="000000">
                      <a:alpha val="43137"/>
                    </a:srgbClr>
                  </a:outerShdw>
                </a:effectLst>
                <a:latin typeface="Comic Sans MS" pitchFamily="66" charset="0"/>
              </a:rPr>
              <a:t>?</a:t>
            </a:r>
            <a:endParaRPr lang="es-AR" sz="25000" dirty="0">
              <a:solidFill>
                <a:schemeClr val="accent1">
                  <a:lumMod val="60000"/>
                  <a:lumOff val="40000"/>
                </a:schemeClr>
              </a:solidFill>
              <a:effectLst>
                <a:outerShdw blurRad="38100" dist="38100" dir="2700000" algn="tl">
                  <a:srgbClr val="000000">
                    <a:alpha val="43137"/>
                  </a:srgbClr>
                </a:outerShdw>
              </a:effectLst>
              <a:latin typeface="Comic Sans MS" pitchFamily="6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Temario</a:t>
            </a:r>
            <a:endParaRPr lang="es-AR" dirty="0"/>
          </a:p>
        </p:txBody>
      </p:sp>
      <p:sp>
        <p:nvSpPr>
          <p:cNvPr id="3" name="2 Marcador de contenido"/>
          <p:cNvSpPr>
            <a:spLocks noGrp="1"/>
          </p:cNvSpPr>
          <p:nvPr>
            <p:ph idx="1"/>
          </p:nvPr>
        </p:nvSpPr>
        <p:spPr>
          <a:xfrm>
            <a:off x="502920" y="530352"/>
            <a:ext cx="8183880" cy="4870350"/>
          </a:xfrm>
        </p:spPr>
        <p:txBody>
          <a:bodyPr>
            <a:normAutofit fontScale="85000" lnSpcReduction="20000"/>
          </a:bodyPr>
          <a:lstStyle/>
          <a:p>
            <a:pPr lvl="1"/>
            <a:r>
              <a:rPr lang="es-AR" dirty="0" smtClean="0"/>
              <a:t>Objetivo – Alcance – Fuera de Alcance – Hipótesis</a:t>
            </a:r>
          </a:p>
          <a:p>
            <a:pPr lvl="1"/>
            <a:endParaRPr lang="es-AR" dirty="0" smtClean="0"/>
          </a:p>
          <a:p>
            <a:pPr lvl="1"/>
            <a:r>
              <a:rPr lang="es-AR" dirty="0" smtClean="0"/>
              <a:t>Modelo de Negocio</a:t>
            </a:r>
          </a:p>
          <a:p>
            <a:pPr lvl="1"/>
            <a:endParaRPr lang="es-AR" dirty="0" smtClean="0"/>
          </a:p>
          <a:p>
            <a:pPr lvl="1"/>
            <a:r>
              <a:rPr lang="es-AR" dirty="0" smtClean="0"/>
              <a:t>Casos de Uso</a:t>
            </a:r>
          </a:p>
          <a:p>
            <a:pPr lvl="1"/>
            <a:endParaRPr lang="es-AR" dirty="0" smtClean="0"/>
          </a:p>
          <a:p>
            <a:pPr lvl="1"/>
            <a:r>
              <a:rPr lang="es-AR" dirty="0" smtClean="0"/>
              <a:t>Problemas Resueltos</a:t>
            </a:r>
          </a:p>
          <a:p>
            <a:pPr lvl="2"/>
            <a:endParaRPr lang="es-AR" dirty="0" smtClean="0"/>
          </a:p>
          <a:p>
            <a:pPr lvl="2"/>
            <a:r>
              <a:rPr lang="es-AR" dirty="0" smtClean="0"/>
              <a:t>Manejo de la carga</a:t>
            </a:r>
          </a:p>
          <a:p>
            <a:pPr lvl="2"/>
            <a:r>
              <a:rPr lang="es-AR" dirty="0" smtClean="0"/>
              <a:t>Especificación de ruta</a:t>
            </a:r>
          </a:p>
          <a:p>
            <a:pPr lvl="2"/>
            <a:r>
              <a:rPr lang="es-AR" dirty="0" smtClean="0"/>
              <a:t>Reprogramación de ruta</a:t>
            </a:r>
          </a:p>
          <a:p>
            <a:pPr lvl="2"/>
            <a:r>
              <a:rPr lang="es-AR" dirty="0" smtClean="0"/>
              <a:t>Seguimiento del pedido</a:t>
            </a:r>
          </a:p>
          <a:p>
            <a:pPr lvl="2"/>
            <a:r>
              <a:rPr lang="es-AR" dirty="0" smtClean="0"/>
              <a:t>Facturación, pago y entrega del pedido</a:t>
            </a:r>
          </a:p>
          <a:p>
            <a:pPr lvl="2">
              <a:buNone/>
            </a:pPr>
            <a:endParaRPr lang="es-AR" dirty="0" smtClean="0"/>
          </a:p>
          <a:p>
            <a:pPr lvl="1"/>
            <a:r>
              <a:rPr lang="es-AR" dirty="0" smtClean="0"/>
              <a:t>Conclusiones</a:t>
            </a:r>
          </a:p>
          <a:p>
            <a:pPr lvl="2">
              <a:buNone/>
            </a:pPr>
            <a:endParaRPr lang="es-AR" dirty="0" smtClean="0"/>
          </a:p>
          <a:p>
            <a:pPr lvl="1"/>
            <a:r>
              <a:rPr lang="es-AR" dirty="0" smtClean="0"/>
              <a:t>Preguntas y Respuestas </a:t>
            </a:r>
          </a:p>
          <a:p>
            <a:pPr>
              <a:buNone/>
            </a:pPr>
            <a:endParaRPr lang="es-A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Objetivo – Alcance - Hipótesis</a:t>
            </a:r>
            <a:endParaRPr lang="es-AR" dirty="0"/>
          </a:p>
        </p:txBody>
      </p:sp>
      <p:graphicFrame>
        <p:nvGraphicFramePr>
          <p:cNvPr id="4" name="Diagram 3"/>
          <p:cNvGraphicFramePr/>
          <p:nvPr/>
        </p:nvGraphicFramePr>
        <p:xfrm>
          <a:off x="519057" y="471447"/>
          <a:ext cx="8142399" cy="4989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46031" y="5948397"/>
            <a:ext cx="8183880" cy="654012"/>
          </a:xfrm>
        </p:spPr>
        <p:txBody>
          <a:bodyPr>
            <a:normAutofit/>
          </a:bodyPr>
          <a:lstStyle/>
          <a:p>
            <a:r>
              <a:rPr lang="es-AR" dirty="0" smtClean="0"/>
              <a:t>Modelo de Negocio</a:t>
            </a:r>
            <a:endParaRPr lang="es-AR" dirty="0"/>
          </a:p>
        </p:txBody>
      </p:sp>
      <p:pic>
        <p:nvPicPr>
          <p:cNvPr id="205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54102" y="434934"/>
            <a:ext cx="7715250" cy="5440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Casos de Uso</a:t>
            </a:r>
            <a:endParaRPr lang="en-US" dirty="0"/>
          </a:p>
        </p:txBody>
      </p:sp>
      <p:pic>
        <p:nvPicPr>
          <p:cNvPr id="1029" name="Picture 5"/>
          <p:cNvPicPr>
            <a:picLocks noGrp="1" noChangeAspect="1" noChangeArrowheads="1"/>
          </p:cNvPicPr>
          <p:nvPr>
            <p:ph idx="1"/>
          </p:nvPr>
        </p:nvPicPr>
        <p:blipFill>
          <a:blip r:embed="rId4" cstate="print">
            <a:clrChange>
              <a:clrFrom>
                <a:srgbClr val="FFFFFF"/>
              </a:clrFrom>
              <a:clrTo>
                <a:srgbClr val="FFFFFF">
                  <a:alpha val="0"/>
                </a:srgbClr>
              </a:clrTo>
            </a:clrChange>
          </a:blip>
          <a:stretch>
            <a:fillRect/>
          </a:stretch>
        </p:blipFill>
        <p:spPr bwMode="auto">
          <a:xfrm>
            <a:off x="1623815" y="530225"/>
            <a:ext cx="5942408" cy="4187825"/>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066752" y="1165194"/>
            <a:ext cx="7448550" cy="3838575"/>
          </a:xfrm>
          <a:prstGeom prst="rect">
            <a:avLst/>
          </a:prstGeom>
          <a:noFill/>
          <a:ln w="9525">
            <a:noFill/>
            <a:miter lim="800000"/>
            <a:headEnd/>
            <a:tailEnd/>
          </a:ln>
        </p:spPr>
      </p:pic>
      <p:pic>
        <p:nvPicPr>
          <p:cNvPr id="1031" name="Picture 7"/>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870038" y="2041506"/>
            <a:ext cx="5505450" cy="2571750"/>
          </a:xfrm>
          <a:prstGeom prst="rect">
            <a:avLst/>
          </a:prstGeom>
          <a:noFill/>
          <a:ln w="9525">
            <a:noFill/>
            <a:miter lim="800000"/>
            <a:headEnd/>
            <a:tailEnd/>
          </a:ln>
        </p:spPr>
      </p:pic>
      <p:pic>
        <p:nvPicPr>
          <p:cNvPr id="1032" name="Picture 8"/>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636811" y="2370123"/>
            <a:ext cx="4543425" cy="1457325"/>
          </a:xfrm>
          <a:prstGeom prst="rect">
            <a:avLst/>
          </a:prstGeom>
          <a:noFill/>
          <a:ln w="9525">
            <a:noFill/>
            <a:miter lim="800000"/>
            <a:headEnd/>
            <a:tailEnd/>
          </a:ln>
        </p:spPr>
      </p:pic>
      <p:pic>
        <p:nvPicPr>
          <p:cNvPr id="1033" name="Picture 9"/>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2490759" y="544474"/>
            <a:ext cx="3797352" cy="4898245"/>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031"/>
                                        </p:tgtEl>
                                        <p:attrNameLst>
                                          <p:attrName>style.visibility</p:attrName>
                                        </p:attrNameLst>
                                      </p:cBhvr>
                                      <p:to>
                                        <p:strVal val="visible"/>
                                      </p:to>
                                    </p:set>
                                    <p:animEffect transition="in" filter="dissolve">
                                      <p:cBhvr>
                                        <p:cTn id="7" dur="500"/>
                                        <p:tgtEl>
                                          <p:spTgt spid="10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1031"/>
                                        </p:tgtEl>
                                      </p:cBhvr>
                                    </p:animEffect>
                                    <p:set>
                                      <p:cBhvr>
                                        <p:cTn id="12" dur="1" fill="hold">
                                          <p:stCondLst>
                                            <p:cond delay="499"/>
                                          </p:stCondLst>
                                        </p:cTn>
                                        <p:tgtEl>
                                          <p:spTgt spid="1031"/>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1030"/>
                                        </p:tgtEl>
                                        <p:attrNameLst>
                                          <p:attrName>style.visibility</p:attrName>
                                        </p:attrNameLst>
                                      </p:cBhvr>
                                      <p:to>
                                        <p:strVal val="visible"/>
                                      </p:to>
                                    </p:set>
                                    <p:animEffect transition="in" filter="dissolve">
                                      <p:cBhvr>
                                        <p:cTn id="15" dur="500"/>
                                        <p:tgtEl>
                                          <p:spTgt spid="103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1030"/>
                                        </p:tgtEl>
                                      </p:cBhvr>
                                    </p:animEffect>
                                    <p:set>
                                      <p:cBhvr>
                                        <p:cTn id="20" dur="1" fill="hold">
                                          <p:stCondLst>
                                            <p:cond delay="499"/>
                                          </p:stCondLst>
                                        </p:cTn>
                                        <p:tgtEl>
                                          <p:spTgt spid="1030"/>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032"/>
                                        </p:tgtEl>
                                        <p:attrNameLst>
                                          <p:attrName>style.visibility</p:attrName>
                                        </p:attrNameLst>
                                      </p:cBhvr>
                                      <p:to>
                                        <p:strVal val="visible"/>
                                      </p:to>
                                    </p:set>
                                    <p:animEffect transition="in" filter="dissolve">
                                      <p:cBhvr>
                                        <p:cTn id="23" dur="500"/>
                                        <p:tgtEl>
                                          <p:spTgt spid="103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032"/>
                                        </p:tgtEl>
                                      </p:cBhvr>
                                    </p:animEffect>
                                    <p:set>
                                      <p:cBhvr>
                                        <p:cTn id="28" dur="1" fill="hold">
                                          <p:stCondLst>
                                            <p:cond delay="499"/>
                                          </p:stCondLst>
                                        </p:cTn>
                                        <p:tgtEl>
                                          <p:spTgt spid="1032"/>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1029"/>
                                        </p:tgtEl>
                                        <p:attrNameLst>
                                          <p:attrName>style.visibility</p:attrName>
                                        </p:attrNameLst>
                                      </p:cBhvr>
                                      <p:to>
                                        <p:strVal val="visible"/>
                                      </p:to>
                                    </p:set>
                                    <p:animEffect transition="in" filter="dissolve">
                                      <p:cBhvr>
                                        <p:cTn id="31" dur="500"/>
                                        <p:tgtEl>
                                          <p:spTgt spid="102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029"/>
                                        </p:tgtEl>
                                      </p:cBhvr>
                                    </p:animEffect>
                                    <p:set>
                                      <p:cBhvr>
                                        <p:cTn id="36" dur="1" fill="hold">
                                          <p:stCondLst>
                                            <p:cond delay="499"/>
                                          </p:stCondLst>
                                        </p:cTn>
                                        <p:tgtEl>
                                          <p:spTgt spid="1029"/>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1033"/>
                                        </p:tgtEl>
                                        <p:attrNameLst>
                                          <p:attrName>style.visibility</p:attrName>
                                        </p:attrNameLst>
                                      </p:cBhvr>
                                      <p:to>
                                        <p:strVal val="visible"/>
                                      </p:to>
                                    </p:set>
                                    <p:animEffect transition="in" filter="dissolve">
                                      <p:cBhvr>
                                        <p:cTn id="39" dur="500"/>
                                        <p:tgtEl>
                                          <p:spTgt spid="1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22 CuadroTexto"/>
          <p:cNvSpPr txBox="1"/>
          <p:nvPr/>
        </p:nvSpPr>
        <p:spPr>
          <a:xfrm>
            <a:off x="6143637" y="3929067"/>
            <a:ext cx="1214447" cy="369332"/>
          </a:xfrm>
          <a:prstGeom prst="rect">
            <a:avLst/>
          </a:prstGeom>
          <a:noFill/>
        </p:spPr>
        <p:txBody>
          <a:bodyPr wrap="square" rtlCol="0">
            <a:spAutoFit/>
          </a:bodyPr>
          <a:lstStyle/>
          <a:p>
            <a:r>
              <a:rPr lang="es-AR" dirty="0" smtClean="0"/>
              <a:t>BULTOS</a:t>
            </a:r>
            <a:endParaRPr lang="es-AR" dirty="0"/>
          </a:p>
        </p:txBody>
      </p:sp>
      <p:sp>
        <p:nvSpPr>
          <p:cNvPr id="24" name="23 Rectángulo"/>
          <p:cNvSpPr/>
          <p:nvPr/>
        </p:nvSpPr>
        <p:spPr>
          <a:xfrm>
            <a:off x="6000761" y="3429000"/>
            <a:ext cx="642943"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5" name="24 Rectángulo"/>
          <p:cNvSpPr/>
          <p:nvPr/>
        </p:nvSpPr>
        <p:spPr>
          <a:xfrm>
            <a:off x="6643702" y="4071942"/>
            <a:ext cx="642943"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6" name="25 Rectángulo"/>
          <p:cNvSpPr/>
          <p:nvPr/>
        </p:nvSpPr>
        <p:spPr>
          <a:xfrm>
            <a:off x="6000761" y="4071942"/>
            <a:ext cx="642943"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15 Rectángulo"/>
          <p:cNvSpPr/>
          <p:nvPr/>
        </p:nvSpPr>
        <p:spPr>
          <a:xfrm>
            <a:off x="6643702" y="3429000"/>
            <a:ext cx="642943"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1 Título"/>
          <p:cNvSpPr>
            <a:spLocks noGrp="1"/>
          </p:cNvSpPr>
          <p:nvPr>
            <p:ph type="title"/>
          </p:nvPr>
        </p:nvSpPr>
        <p:spPr/>
        <p:txBody>
          <a:bodyPr>
            <a:normAutofit/>
          </a:bodyPr>
          <a:lstStyle/>
          <a:p>
            <a:r>
              <a:rPr lang="es-AR" dirty="0" smtClean="0"/>
              <a:t>Manejo de la carga</a:t>
            </a:r>
            <a:endParaRPr lang="es-AR" dirty="0"/>
          </a:p>
        </p:txBody>
      </p:sp>
      <p:sp>
        <p:nvSpPr>
          <p:cNvPr id="3" name="2 Marcador de contenido"/>
          <p:cNvSpPr>
            <a:spLocks noGrp="1"/>
          </p:cNvSpPr>
          <p:nvPr>
            <p:ph idx="1"/>
          </p:nvPr>
        </p:nvSpPr>
        <p:spPr>
          <a:xfrm>
            <a:off x="502920" y="530352"/>
            <a:ext cx="8183880" cy="2898648"/>
          </a:xfrm>
        </p:spPr>
        <p:txBody>
          <a:bodyPr>
            <a:normAutofit/>
          </a:bodyPr>
          <a:lstStyle/>
          <a:p>
            <a:r>
              <a:rPr lang="es-AR" dirty="0" smtClean="0"/>
              <a:t>División del pedido</a:t>
            </a:r>
          </a:p>
          <a:p>
            <a:r>
              <a:rPr lang="es-AR" dirty="0" smtClean="0"/>
              <a:t>Unidad indivisible a ser enviada</a:t>
            </a:r>
          </a:p>
          <a:p>
            <a:r>
              <a:rPr lang="es-AR" dirty="0" smtClean="0"/>
              <a:t>Tipificación</a:t>
            </a:r>
          </a:p>
          <a:p>
            <a:r>
              <a:rPr lang="es-AR" dirty="0" smtClean="0"/>
              <a:t>Asignación a transporte o almacén</a:t>
            </a:r>
          </a:p>
          <a:p>
            <a:pPr lvl="0"/>
            <a:r>
              <a:rPr lang="es-AR" dirty="0" smtClean="0"/>
              <a:t>Consulta de pedido</a:t>
            </a:r>
          </a:p>
          <a:p>
            <a:pPr lvl="0"/>
            <a:r>
              <a:rPr lang="es-AR" dirty="0" smtClean="0"/>
              <a:t>Cálculo de prioridad</a:t>
            </a:r>
          </a:p>
          <a:p>
            <a:pPr>
              <a:buNone/>
            </a:pPr>
            <a:endParaRPr lang="es-AR" dirty="0" smtClean="0"/>
          </a:p>
          <a:p>
            <a:endParaRPr lang="es-AR" dirty="0" smtClean="0"/>
          </a:p>
        </p:txBody>
      </p:sp>
      <p:sp>
        <p:nvSpPr>
          <p:cNvPr id="39" name="38 CuadroTexto"/>
          <p:cNvSpPr txBox="1"/>
          <p:nvPr/>
        </p:nvSpPr>
        <p:spPr>
          <a:xfrm>
            <a:off x="6096146" y="2950129"/>
            <a:ext cx="1104790" cy="369332"/>
          </a:xfrm>
          <a:prstGeom prst="rect">
            <a:avLst/>
          </a:prstGeom>
          <a:noFill/>
        </p:spPr>
        <p:txBody>
          <a:bodyPr wrap="none" rtlCol="0">
            <a:spAutoFit/>
          </a:bodyPr>
          <a:lstStyle/>
          <a:p>
            <a:r>
              <a:rPr lang="es-AR" dirty="0" smtClean="0"/>
              <a:t>PEDIDO</a:t>
            </a:r>
            <a:endParaRPr lang="es-AR" dirty="0"/>
          </a:p>
        </p:txBody>
      </p:sp>
      <p:pic>
        <p:nvPicPr>
          <p:cNvPr id="22530" name="Picture 2" descr="http://www.lafepack.com/data/manipulado/limitedeapilamiento.gif"/>
          <p:cNvPicPr>
            <a:picLocks noChangeAspect="1" noChangeArrowheads="1"/>
          </p:cNvPicPr>
          <p:nvPr/>
        </p:nvPicPr>
        <p:blipFill>
          <a:blip r:embed="rId3"/>
          <a:srcRect/>
          <a:stretch>
            <a:fillRect/>
          </a:stretch>
        </p:blipFill>
        <p:spPr bwMode="auto">
          <a:xfrm>
            <a:off x="5338773" y="2552688"/>
            <a:ext cx="803286" cy="803286"/>
          </a:xfrm>
          <a:prstGeom prst="rect">
            <a:avLst/>
          </a:prstGeom>
          <a:noFill/>
        </p:spPr>
      </p:pic>
      <p:pic>
        <p:nvPicPr>
          <p:cNvPr id="22532" name="Picture 4" descr="http://www.lafepack.com/data/manipulado/fragil.gif"/>
          <p:cNvPicPr>
            <a:picLocks noChangeAspect="1" noChangeArrowheads="1"/>
          </p:cNvPicPr>
          <p:nvPr/>
        </p:nvPicPr>
        <p:blipFill>
          <a:blip r:embed="rId4"/>
          <a:srcRect/>
          <a:stretch>
            <a:fillRect/>
          </a:stretch>
        </p:blipFill>
        <p:spPr bwMode="auto">
          <a:xfrm>
            <a:off x="7054884" y="2516175"/>
            <a:ext cx="839799" cy="839799"/>
          </a:xfrm>
          <a:prstGeom prst="rect">
            <a:avLst/>
          </a:prstGeom>
          <a:noFill/>
        </p:spPr>
      </p:pic>
      <p:pic>
        <p:nvPicPr>
          <p:cNvPr id="22534" name="Picture 6" descr="http://www.lafepack.com/data/manipulado/limitesdetemperatura.gif"/>
          <p:cNvPicPr>
            <a:picLocks noChangeAspect="1" noChangeArrowheads="1"/>
          </p:cNvPicPr>
          <p:nvPr/>
        </p:nvPicPr>
        <p:blipFill>
          <a:blip r:embed="rId5"/>
          <a:srcRect/>
          <a:stretch>
            <a:fillRect/>
          </a:stretch>
        </p:blipFill>
        <p:spPr bwMode="auto">
          <a:xfrm>
            <a:off x="5411799" y="4816494"/>
            <a:ext cx="766773" cy="766773"/>
          </a:xfrm>
          <a:prstGeom prst="rect">
            <a:avLst/>
          </a:prstGeom>
          <a:noFill/>
        </p:spPr>
      </p:pic>
      <p:pic>
        <p:nvPicPr>
          <p:cNvPr id="22538" name="Picture 10" descr="http://www.lafepack.com/data/manipulado/protegerhumedad.gif"/>
          <p:cNvPicPr>
            <a:picLocks noChangeAspect="1" noChangeArrowheads="1"/>
          </p:cNvPicPr>
          <p:nvPr/>
        </p:nvPicPr>
        <p:blipFill>
          <a:blip r:embed="rId6"/>
          <a:srcRect/>
          <a:stretch>
            <a:fillRect/>
          </a:stretch>
        </p:blipFill>
        <p:spPr bwMode="auto">
          <a:xfrm>
            <a:off x="7054884" y="4853007"/>
            <a:ext cx="766773" cy="73026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1" nodeType="clickEffect">
                                  <p:stCondLst>
                                    <p:cond delay="0"/>
                                  </p:stCondLst>
                                  <p:childTnLst>
                                    <p:animEffect transition="out" filter="wipe(down)">
                                      <p:cBhvr>
                                        <p:cTn id="6" dur="500"/>
                                        <p:tgtEl>
                                          <p:spTgt spid="39"/>
                                        </p:tgtEl>
                                      </p:cBhvr>
                                    </p:animEffect>
                                    <p:set>
                                      <p:cBhvr>
                                        <p:cTn id="7" dur="1" fill="hold">
                                          <p:stCondLst>
                                            <p:cond delay="499"/>
                                          </p:stCondLst>
                                        </p:cTn>
                                        <p:tgtEl>
                                          <p:spTgt spid="39"/>
                                        </p:tgtEl>
                                        <p:attrNameLst>
                                          <p:attrName>style.visibility</p:attrName>
                                        </p:attrNameLst>
                                      </p:cBhvr>
                                      <p:to>
                                        <p:strVal val="hidden"/>
                                      </p:to>
                                    </p:set>
                                  </p:childTnLst>
                                </p:cTn>
                              </p:par>
                              <p:par>
                                <p:cTn id="8" presetID="56" presetClass="path" presetSubtype="0" accel="50000" decel="50000" fill="hold" grpId="1" nodeType="withEffect">
                                  <p:stCondLst>
                                    <p:cond delay="0"/>
                                  </p:stCondLst>
                                  <p:childTnLst>
                                    <p:animMotion origin="layout" path="M -1.94444E-6 3.75289E-6 L 0.0533 -0.12541 " pathEditMode="relative" rAng="0" ptsTypes="AA">
                                      <p:cBhvr>
                                        <p:cTn id="9" dur="2000" fill="hold"/>
                                        <p:tgtEl>
                                          <p:spTgt spid="16"/>
                                        </p:tgtEl>
                                        <p:attrNameLst>
                                          <p:attrName>ppt_x</p:attrName>
                                          <p:attrName>ppt_y</p:attrName>
                                        </p:attrNameLst>
                                      </p:cBhvr>
                                      <p:rCtr x="27" y="-63"/>
                                    </p:animMotion>
                                  </p:childTnLst>
                                </p:cTn>
                              </p:par>
                              <p:par>
                                <p:cTn id="10" presetID="49" presetClass="path" presetSubtype="0" accel="50000" decel="50000" fill="hold" grpId="0" nodeType="withEffect">
                                  <p:stCondLst>
                                    <p:cond delay="0"/>
                                  </p:stCondLst>
                                  <p:childTnLst>
                                    <p:animMotion origin="layout" path="M 5.55556E-7 3.75289E-6 L -0.05747 -0.12541 " pathEditMode="relative" rAng="0" ptsTypes="AA">
                                      <p:cBhvr>
                                        <p:cTn id="11" dur="2000" fill="hold"/>
                                        <p:tgtEl>
                                          <p:spTgt spid="24"/>
                                        </p:tgtEl>
                                        <p:attrNameLst>
                                          <p:attrName>ppt_x</p:attrName>
                                          <p:attrName>ppt_y</p:attrName>
                                        </p:attrNameLst>
                                      </p:cBhvr>
                                      <p:rCtr x="-29" y="-63"/>
                                    </p:animMotion>
                                  </p:childTnLst>
                                </p:cTn>
                              </p:par>
                              <p:par>
                                <p:cTn id="12" presetID="56" presetClass="path" presetSubtype="0" accel="50000" decel="50000" fill="hold" grpId="0" nodeType="withEffect">
                                  <p:stCondLst>
                                    <p:cond delay="0"/>
                                  </p:stCondLst>
                                  <p:childTnLst>
                                    <p:animMotion origin="layout" path="M -0.05937 0.12095 L -4.44444E-6 3.14524E-6 " pathEditMode="relative" rAng="0" ptsTypes="AA">
                                      <p:cBhvr>
                                        <p:cTn id="13" dur="2000" spd="-100000" fill="hold"/>
                                        <p:tgtEl>
                                          <p:spTgt spid="26"/>
                                        </p:tgtEl>
                                        <p:attrNameLst>
                                          <p:attrName>ppt_x</p:attrName>
                                          <p:attrName>ppt_y</p:attrName>
                                        </p:attrNameLst>
                                      </p:cBhvr>
                                      <p:rCtr x="30" y="-61"/>
                                    </p:animMotion>
                                  </p:childTnLst>
                                </p:cTn>
                              </p:par>
                              <p:par>
                                <p:cTn id="14" presetID="49" presetClass="path" presetSubtype="0" accel="50000" decel="50000" fill="hold" grpId="0" nodeType="withEffect">
                                  <p:stCondLst>
                                    <p:cond delay="0"/>
                                  </p:stCondLst>
                                  <p:childTnLst>
                                    <p:animMotion origin="layout" path="M -1.94444E-6 -2.86441E-6 L 0.0533 0.12194 " pathEditMode="relative" rAng="0" ptsTypes="AA">
                                      <p:cBhvr>
                                        <p:cTn id="15" dur="2000" fill="hold"/>
                                        <p:tgtEl>
                                          <p:spTgt spid="25"/>
                                        </p:tgtEl>
                                        <p:attrNameLst>
                                          <p:attrName>ppt_x</p:attrName>
                                          <p:attrName>ppt_y</p:attrName>
                                        </p:attrNameLst>
                                      </p:cBhvr>
                                      <p:rCtr x="27" y="61"/>
                                    </p:animMotion>
                                  </p:childTnLst>
                                </p:cTn>
                              </p:par>
                              <p:par>
                                <p:cTn id="16" presetID="3" presetClass="entr" presetSubtype="1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blinds(horizontal)">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2530"/>
                                        </p:tgtEl>
                                        <p:attrNameLst>
                                          <p:attrName>style.visibility</p:attrName>
                                        </p:attrNameLst>
                                      </p:cBhvr>
                                      <p:to>
                                        <p:strVal val="visible"/>
                                      </p:to>
                                    </p:set>
                                    <p:animEffect transition="in" filter="dissolve">
                                      <p:cBhvr>
                                        <p:cTn id="23" dur="500"/>
                                        <p:tgtEl>
                                          <p:spTgt spid="22530"/>
                                        </p:tgtEl>
                                      </p:cBhvr>
                                    </p:animEffect>
                                  </p:childTnLst>
                                </p:cTn>
                              </p:par>
                              <p:par>
                                <p:cTn id="24" presetID="9" presetClass="entr" presetSubtype="0" fill="hold" nodeType="withEffect">
                                  <p:stCondLst>
                                    <p:cond delay="0"/>
                                  </p:stCondLst>
                                  <p:childTnLst>
                                    <p:set>
                                      <p:cBhvr>
                                        <p:cTn id="25" dur="1" fill="hold">
                                          <p:stCondLst>
                                            <p:cond delay="0"/>
                                          </p:stCondLst>
                                        </p:cTn>
                                        <p:tgtEl>
                                          <p:spTgt spid="22532"/>
                                        </p:tgtEl>
                                        <p:attrNameLst>
                                          <p:attrName>style.visibility</p:attrName>
                                        </p:attrNameLst>
                                      </p:cBhvr>
                                      <p:to>
                                        <p:strVal val="visible"/>
                                      </p:to>
                                    </p:set>
                                    <p:animEffect transition="in" filter="dissolve">
                                      <p:cBhvr>
                                        <p:cTn id="26" dur="500"/>
                                        <p:tgtEl>
                                          <p:spTgt spid="22532"/>
                                        </p:tgtEl>
                                      </p:cBhvr>
                                    </p:animEffect>
                                  </p:childTnLst>
                                </p:cTn>
                              </p:par>
                              <p:par>
                                <p:cTn id="27" presetID="9" presetClass="entr" presetSubtype="0" fill="hold" nodeType="withEffect">
                                  <p:stCondLst>
                                    <p:cond delay="0"/>
                                  </p:stCondLst>
                                  <p:childTnLst>
                                    <p:set>
                                      <p:cBhvr>
                                        <p:cTn id="28" dur="1" fill="hold">
                                          <p:stCondLst>
                                            <p:cond delay="0"/>
                                          </p:stCondLst>
                                        </p:cTn>
                                        <p:tgtEl>
                                          <p:spTgt spid="22534"/>
                                        </p:tgtEl>
                                        <p:attrNameLst>
                                          <p:attrName>style.visibility</p:attrName>
                                        </p:attrNameLst>
                                      </p:cBhvr>
                                      <p:to>
                                        <p:strVal val="visible"/>
                                      </p:to>
                                    </p:set>
                                    <p:animEffect transition="in" filter="dissolve">
                                      <p:cBhvr>
                                        <p:cTn id="29" dur="500"/>
                                        <p:tgtEl>
                                          <p:spTgt spid="22534"/>
                                        </p:tgtEl>
                                      </p:cBhvr>
                                    </p:animEffect>
                                  </p:childTnLst>
                                </p:cTn>
                              </p:par>
                              <p:par>
                                <p:cTn id="30" presetID="9" presetClass="entr" presetSubtype="0" fill="hold" nodeType="withEffect">
                                  <p:stCondLst>
                                    <p:cond delay="0"/>
                                  </p:stCondLst>
                                  <p:childTnLst>
                                    <p:set>
                                      <p:cBhvr>
                                        <p:cTn id="31" dur="1" fill="hold">
                                          <p:stCondLst>
                                            <p:cond delay="0"/>
                                          </p:stCondLst>
                                        </p:cTn>
                                        <p:tgtEl>
                                          <p:spTgt spid="22538"/>
                                        </p:tgtEl>
                                        <p:attrNameLst>
                                          <p:attrName>style.visibility</p:attrName>
                                        </p:attrNameLst>
                                      </p:cBhvr>
                                      <p:to>
                                        <p:strVal val="visible"/>
                                      </p:to>
                                    </p:set>
                                    <p:animEffect transition="in" filter="dissolve">
                                      <p:cBhvr>
                                        <p:cTn id="32" dur="500"/>
                                        <p:tgtEl>
                                          <p:spTgt spid="22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animBg="1"/>
      <p:bldP spid="26" grpId="0" animBg="1"/>
      <p:bldP spid="16" grpId="1" animBg="1"/>
      <p:bldP spid="39"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smtClean="0"/>
              <a:t>Especificación de Ruta</a:t>
            </a:r>
            <a:endParaRPr lang="es-AR" dirty="0"/>
          </a:p>
        </p:txBody>
      </p:sp>
      <p:sp>
        <p:nvSpPr>
          <p:cNvPr id="3" name="2 Marcador de contenido"/>
          <p:cNvSpPr>
            <a:spLocks noGrp="1"/>
          </p:cNvSpPr>
          <p:nvPr>
            <p:ph idx="1"/>
          </p:nvPr>
        </p:nvSpPr>
        <p:spPr>
          <a:xfrm>
            <a:off x="502920" y="530352"/>
            <a:ext cx="8183880" cy="2533518"/>
          </a:xfrm>
        </p:spPr>
        <p:txBody>
          <a:bodyPr>
            <a:normAutofit lnSpcReduction="10000"/>
          </a:bodyPr>
          <a:lstStyle/>
          <a:p>
            <a:r>
              <a:rPr lang="es-ES" sz="2400" dirty="0" smtClean="0"/>
              <a:t>Compuesta por tramos.</a:t>
            </a:r>
          </a:p>
          <a:p>
            <a:r>
              <a:rPr lang="es-ES" sz="2400" dirty="0" smtClean="0"/>
              <a:t>Los tramos unen puntos de operación.</a:t>
            </a:r>
          </a:p>
          <a:p>
            <a:r>
              <a:rPr lang="es-AR" sz="2400" dirty="0" smtClean="0"/>
              <a:t>Puntos de operación</a:t>
            </a:r>
          </a:p>
          <a:p>
            <a:pPr lvl="1"/>
            <a:r>
              <a:rPr lang="es-AR" sz="1600" dirty="0" smtClean="0"/>
              <a:t>Carga y descarga</a:t>
            </a:r>
          </a:p>
          <a:p>
            <a:pPr lvl="1"/>
            <a:r>
              <a:rPr lang="es-AR" sz="1600" dirty="0" smtClean="0"/>
              <a:t>Almacenamiento</a:t>
            </a:r>
          </a:p>
          <a:p>
            <a:pPr lvl="1"/>
            <a:r>
              <a:rPr lang="es-AR" sz="1600" dirty="0" smtClean="0"/>
              <a:t>Recepción y entrega de los bultos.</a:t>
            </a:r>
          </a:p>
          <a:p>
            <a:r>
              <a:rPr lang="es-AR" sz="2400" dirty="0" smtClean="0"/>
              <a:t>Por cada tramo sólo hay un transporte asignado.</a:t>
            </a:r>
            <a:endParaRPr lang="es-AR" sz="2400" dirty="0"/>
          </a:p>
        </p:txBody>
      </p:sp>
      <p:cxnSp>
        <p:nvCxnSpPr>
          <p:cNvPr id="8" name="7 Conector recto"/>
          <p:cNvCxnSpPr/>
          <p:nvPr/>
        </p:nvCxnSpPr>
        <p:spPr>
          <a:xfrm>
            <a:off x="1285852" y="4429132"/>
            <a:ext cx="2571768" cy="0"/>
          </a:xfrm>
          <a:prstGeom prst="line">
            <a:avLst/>
          </a:prstGeom>
        </p:spPr>
        <p:style>
          <a:lnRef idx="3">
            <a:schemeClr val="accent6"/>
          </a:lnRef>
          <a:fillRef idx="0">
            <a:schemeClr val="accent6"/>
          </a:fillRef>
          <a:effectRef idx="2">
            <a:schemeClr val="accent6"/>
          </a:effectRef>
          <a:fontRef idx="minor">
            <a:schemeClr val="tx1"/>
          </a:fontRef>
        </p:style>
      </p:cxnSp>
      <p:sp>
        <p:nvSpPr>
          <p:cNvPr id="9" name="8 Llamada de flecha hacia abajo"/>
          <p:cNvSpPr/>
          <p:nvPr/>
        </p:nvSpPr>
        <p:spPr>
          <a:xfrm>
            <a:off x="642910" y="3143249"/>
            <a:ext cx="928695" cy="1000132"/>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sz="1400" b="1" dirty="0" smtClean="0"/>
              <a:t>Punto Salida</a:t>
            </a:r>
            <a:endParaRPr lang="es-AR" sz="1400" b="1" dirty="0"/>
          </a:p>
        </p:txBody>
      </p:sp>
      <p:sp>
        <p:nvSpPr>
          <p:cNvPr id="14" name="13 Llamada de flecha hacia abajo"/>
          <p:cNvSpPr/>
          <p:nvPr/>
        </p:nvSpPr>
        <p:spPr>
          <a:xfrm>
            <a:off x="3286117" y="3143249"/>
            <a:ext cx="1214447" cy="1000132"/>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sz="1400" b="1" dirty="0" smtClean="0"/>
              <a:t>Punto operación</a:t>
            </a:r>
            <a:endParaRPr lang="es-AR" sz="1400" b="1" dirty="0"/>
          </a:p>
        </p:txBody>
      </p:sp>
      <p:cxnSp>
        <p:nvCxnSpPr>
          <p:cNvPr id="18" name="17 Conector recto"/>
          <p:cNvCxnSpPr/>
          <p:nvPr/>
        </p:nvCxnSpPr>
        <p:spPr>
          <a:xfrm>
            <a:off x="5572132" y="4500570"/>
            <a:ext cx="2571768" cy="0"/>
          </a:xfrm>
          <a:prstGeom prst="line">
            <a:avLst/>
          </a:prstGeom>
        </p:spPr>
        <p:style>
          <a:lnRef idx="3">
            <a:schemeClr val="accent6"/>
          </a:lnRef>
          <a:fillRef idx="0">
            <a:schemeClr val="accent6"/>
          </a:fillRef>
          <a:effectRef idx="2">
            <a:schemeClr val="accent6"/>
          </a:effectRef>
          <a:fontRef idx="minor">
            <a:schemeClr val="tx1"/>
          </a:fontRef>
        </p:style>
      </p:cxnSp>
      <p:sp>
        <p:nvSpPr>
          <p:cNvPr id="20" name="19 Llamada de flecha hacia abajo"/>
          <p:cNvSpPr/>
          <p:nvPr/>
        </p:nvSpPr>
        <p:spPr>
          <a:xfrm>
            <a:off x="7572396" y="3143249"/>
            <a:ext cx="1071571" cy="1000132"/>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sz="1400" b="1" dirty="0" smtClean="0"/>
              <a:t>Punto Llegada</a:t>
            </a:r>
            <a:endParaRPr lang="es-AR" sz="1400" b="1" dirty="0"/>
          </a:p>
        </p:txBody>
      </p:sp>
      <p:cxnSp>
        <p:nvCxnSpPr>
          <p:cNvPr id="22" name="21 Conector recto"/>
          <p:cNvCxnSpPr/>
          <p:nvPr/>
        </p:nvCxnSpPr>
        <p:spPr>
          <a:xfrm>
            <a:off x="4071934" y="4429132"/>
            <a:ext cx="1214447" cy="0"/>
          </a:xfrm>
          <a:prstGeom prst="line">
            <a:avLst/>
          </a:prstGeom>
          <a:ln>
            <a:prstDash val="lgDashDot"/>
          </a:ln>
        </p:spPr>
        <p:style>
          <a:lnRef idx="2">
            <a:schemeClr val="accent6"/>
          </a:lnRef>
          <a:fillRef idx="0">
            <a:schemeClr val="accent6"/>
          </a:fillRef>
          <a:effectRef idx="1">
            <a:schemeClr val="accent6"/>
          </a:effectRef>
          <a:fontRef idx="minor">
            <a:schemeClr val="tx1"/>
          </a:fontRef>
        </p:style>
      </p:cxnSp>
      <p:sp>
        <p:nvSpPr>
          <p:cNvPr id="26" name="25 Llamada de flecha hacia abajo"/>
          <p:cNvSpPr/>
          <p:nvPr/>
        </p:nvSpPr>
        <p:spPr>
          <a:xfrm>
            <a:off x="4929190" y="3143249"/>
            <a:ext cx="1214447" cy="1000132"/>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sz="1400" b="1" dirty="0" smtClean="0"/>
              <a:t>Punto operación</a:t>
            </a:r>
            <a:endParaRPr lang="es-AR" sz="1400" b="1" dirty="0"/>
          </a:p>
        </p:txBody>
      </p:sp>
      <p:sp>
        <p:nvSpPr>
          <p:cNvPr id="27" name="26 Elipse"/>
          <p:cNvSpPr/>
          <p:nvPr/>
        </p:nvSpPr>
        <p:spPr>
          <a:xfrm>
            <a:off x="1000100" y="4286256"/>
            <a:ext cx="285752"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8" name="27 Elipse"/>
          <p:cNvSpPr/>
          <p:nvPr/>
        </p:nvSpPr>
        <p:spPr>
          <a:xfrm>
            <a:off x="3714744" y="4214818"/>
            <a:ext cx="285752"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9" name="28 Elipse"/>
          <p:cNvSpPr/>
          <p:nvPr/>
        </p:nvSpPr>
        <p:spPr>
          <a:xfrm>
            <a:off x="5429256" y="4214818"/>
            <a:ext cx="285752"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0" name="29 Elipse"/>
          <p:cNvSpPr/>
          <p:nvPr/>
        </p:nvSpPr>
        <p:spPr>
          <a:xfrm>
            <a:off x="7929587" y="4214818"/>
            <a:ext cx="285752"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33 Rectángulo"/>
          <p:cNvSpPr/>
          <p:nvPr/>
        </p:nvSpPr>
        <p:spPr>
          <a:xfrm>
            <a:off x="2285985" y="4857760"/>
            <a:ext cx="1176925" cy="369332"/>
          </a:xfrm>
          <a:prstGeom prst="rect">
            <a:avLst/>
          </a:prstGeom>
        </p:spPr>
        <p:txBody>
          <a:bodyPr wrap="none">
            <a:spAutoFit/>
          </a:bodyPr>
          <a:lstStyle/>
          <a:p>
            <a:r>
              <a:rPr lang="es-AR" dirty="0">
                <a:solidFill>
                  <a:prstClr val="black"/>
                </a:solidFill>
              </a:rPr>
              <a:t>TRAMOS</a:t>
            </a:r>
            <a:endParaRPr lang="es-AR" dirty="0"/>
          </a:p>
        </p:txBody>
      </p:sp>
      <p:cxnSp>
        <p:nvCxnSpPr>
          <p:cNvPr id="49" name="48 Conector recto de flecha"/>
          <p:cNvCxnSpPr>
            <a:stCxn id="34" idx="3"/>
          </p:cNvCxnSpPr>
          <p:nvPr/>
        </p:nvCxnSpPr>
        <p:spPr>
          <a:xfrm flipV="1">
            <a:off x="3462910" y="4429133"/>
            <a:ext cx="3323669" cy="613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51 Conector recto de flecha"/>
          <p:cNvCxnSpPr>
            <a:stCxn id="34" idx="0"/>
          </p:cNvCxnSpPr>
          <p:nvPr/>
        </p:nvCxnSpPr>
        <p:spPr>
          <a:xfrm rot="16200000" flipV="1">
            <a:off x="2687376" y="4670688"/>
            <a:ext cx="357188" cy="16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4" cstate="print"/>
          <a:srcRect/>
          <a:stretch>
            <a:fillRect/>
          </a:stretch>
        </p:blipFill>
        <p:spPr bwMode="auto">
          <a:xfrm>
            <a:off x="857225" y="3214686"/>
            <a:ext cx="1157287" cy="1157286"/>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cstate="print"/>
          <a:srcRect/>
          <a:stretch>
            <a:fillRect/>
          </a:stretch>
        </p:blipFill>
        <p:spPr bwMode="auto">
          <a:xfrm>
            <a:off x="5667390" y="4122747"/>
            <a:ext cx="1105565" cy="390523"/>
          </a:xfrm>
          <a:prstGeom prst="rect">
            <a:avLst/>
          </a:prstGeom>
          <a:noFill/>
          <a:ln w="9525">
            <a:noFill/>
            <a:miter lim="800000"/>
            <a:headEnd/>
            <a:tailEnd/>
          </a:ln>
          <a:effectLst/>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par>
                          <p:cTn id="8" fill="hold">
                            <p:stCondLst>
                              <p:cond delay="500"/>
                            </p:stCondLst>
                            <p:childTnLst>
                              <p:par>
                                <p:cTn id="9" presetID="9" presetClass="entr" presetSubtype="0" fill="hold" grpId="0" nodeType="afterEffect">
                                  <p:stCondLst>
                                    <p:cond delay="500"/>
                                  </p:stCondLst>
                                  <p:childTnLst>
                                    <p:set>
                                      <p:cBhvr>
                                        <p:cTn id="10" dur="1" fill="hold">
                                          <p:stCondLst>
                                            <p:cond delay="0"/>
                                          </p:stCondLst>
                                        </p:cTn>
                                        <p:tgtEl>
                                          <p:spTgt spid="28"/>
                                        </p:tgtEl>
                                        <p:attrNameLst>
                                          <p:attrName>style.visibility</p:attrName>
                                        </p:attrNameLst>
                                      </p:cBhvr>
                                      <p:to>
                                        <p:strVal val="visible"/>
                                      </p:to>
                                    </p:set>
                                    <p:animEffect transition="in" filter="dissolve">
                                      <p:cBhvr>
                                        <p:cTn id="11" dur="500"/>
                                        <p:tgtEl>
                                          <p:spTgt spid="28"/>
                                        </p:tgtEl>
                                      </p:cBhvr>
                                    </p:animEffect>
                                  </p:childTnLst>
                                </p:cTn>
                              </p:par>
                            </p:childTnLst>
                          </p:cTn>
                        </p:par>
                        <p:par>
                          <p:cTn id="12" fill="hold">
                            <p:stCondLst>
                              <p:cond delay="1500"/>
                            </p:stCondLst>
                            <p:childTnLst>
                              <p:par>
                                <p:cTn id="13" presetID="22" presetClass="entr" presetSubtype="1" fill="hold" grpId="0" nodeType="afterEffect">
                                  <p:stCondLst>
                                    <p:cond delay="50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p:stCondLst>
                              <p:cond delay="2500"/>
                            </p:stCondLst>
                            <p:childTnLst>
                              <p:par>
                                <p:cTn id="17" presetID="22" presetClass="entr" presetSubtype="1" fill="hold" grpId="0" nodeType="afterEffect">
                                  <p:stCondLst>
                                    <p:cond delay="50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par>
                          <p:cTn id="20" fill="hold">
                            <p:stCondLst>
                              <p:cond delay="3500"/>
                            </p:stCondLst>
                            <p:childTnLst>
                              <p:par>
                                <p:cTn id="21" presetID="9" presetClass="entr" presetSubtype="0" fill="hold" grpId="0" nodeType="afterEffect">
                                  <p:stCondLst>
                                    <p:cond delay="500"/>
                                  </p:stCondLst>
                                  <p:childTnLst>
                                    <p:set>
                                      <p:cBhvr>
                                        <p:cTn id="22" dur="1" fill="hold">
                                          <p:stCondLst>
                                            <p:cond delay="0"/>
                                          </p:stCondLst>
                                        </p:cTn>
                                        <p:tgtEl>
                                          <p:spTgt spid="29"/>
                                        </p:tgtEl>
                                        <p:attrNameLst>
                                          <p:attrName>style.visibility</p:attrName>
                                        </p:attrNameLst>
                                      </p:cBhvr>
                                      <p:to>
                                        <p:strVal val="visible"/>
                                      </p:to>
                                    </p:set>
                                    <p:animEffect transition="in" filter="dissolve">
                                      <p:cBhvr>
                                        <p:cTn id="23" dur="500"/>
                                        <p:tgtEl>
                                          <p:spTgt spid="29"/>
                                        </p:tgtEl>
                                      </p:cBhvr>
                                    </p:animEffect>
                                  </p:childTnLst>
                                </p:cTn>
                              </p:par>
                            </p:childTnLst>
                          </p:cTn>
                        </p:par>
                        <p:par>
                          <p:cTn id="24" fill="hold">
                            <p:stCondLst>
                              <p:cond delay="4500"/>
                            </p:stCondLst>
                            <p:childTnLst>
                              <p:par>
                                <p:cTn id="25" presetID="9" presetClass="entr" presetSubtype="0" fill="hold" grpId="0" nodeType="afterEffect">
                                  <p:stCondLst>
                                    <p:cond delay="500"/>
                                  </p:stCondLst>
                                  <p:childTnLst>
                                    <p:set>
                                      <p:cBhvr>
                                        <p:cTn id="26" dur="1" fill="hold">
                                          <p:stCondLst>
                                            <p:cond delay="0"/>
                                          </p:stCondLst>
                                        </p:cTn>
                                        <p:tgtEl>
                                          <p:spTgt spid="30"/>
                                        </p:tgtEl>
                                        <p:attrNameLst>
                                          <p:attrName>style.visibility</p:attrName>
                                        </p:attrNameLst>
                                      </p:cBhvr>
                                      <p:to>
                                        <p:strVal val="visible"/>
                                      </p:to>
                                    </p:set>
                                    <p:animEffect transition="in" filter="dissolve">
                                      <p:cBhvr>
                                        <p:cTn id="27" dur="500"/>
                                        <p:tgtEl>
                                          <p:spTgt spid="30"/>
                                        </p:tgtEl>
                                      </p:cBhvr>
                                    </p:animEffect>
                                  </p:childTnLst>
                                </p:cTn>
                              </p:par>
                            </p:childTnLst>
                          </p:cTn>
                        </p:par>
                        <p:par>
                          <p:cTn id="28" fill="hold">
                            <p:stCondLst>
                              <p:cond delay="5500"/>
                            </p:stCondLst>
                            <p:childTnLst>
                              <p:par>
                                <p:cTn id="29" presetID="22" presetClass="entr" presetSubtype="1" fill="hold" grpId="0" nodeType="afterEffect">
                                  <p:stCondLst>
                                    <p:cond delay="500"/>
                                  </p:stCondLst>
                                  <p:childTnLst>
                                    <p:set>
                                      <p:cBhvr>
                                        <p:cTn id="30" dur="1" fill="hold">
                                          <p:stCondLst>
                                            <p:cond delay="0"/>
                                          </p:stCondLst>
                                        </p:cTn>
                                        <p:tgtEl>
                                          <p:spTgt spid="26"/>
                                        </p:tgtEl>
                                        <p:attrNameLst>
                                          <p:attrName>style.visibility</p:attrName>
                                        </p:attrNameLst>
                                      </p:cBhvr>
                                      <p:to>
                                        <p:strVal val="visible"/>
                                      </p:to>
                                    </p:set>
                                    <p:animEffect transition="in" filter="wipe(up)">
                                      <p:cBhvr>
                                        <p:cTn id="31" dur="500"/>
                                        <p:tgtEl>
                                          <p:spTgt spid="26"/>
                                        </p:tgtEl>
                                      </p:cBhvr>
                                    </p:animEffect>
                                  </p:childTnLst>
                                </p:cTn>
                              </p:par>
                            </p:childTnLst>
                          </p:cTn>
                        </p:par>
                        <p:par>
                          <p:cTn id="32" fill="hold">
                            <p:stCondLst>
                              <p:cond delay="6500"/>
                            </p:stCondLst>
                            <p:childTnLst>
                              <p:par>
                                <p:cTn id="33" presetID="22" presetClass="entr" presetSubtype="1" fill="hold" grpId="0" nodeType="afterEffect">
                                  <p:stCondLst>
                                    <p:cond delay="500"/>
                                  </p:stCondLst>
                                  <p:childTnLst>
                                    <p:set>
                                      <p:cBhvr>
                                        <p:cTn id="34" dur="1" fill="hold">
                                          <p:stCondLst>
                                            <p:cond delay="0"/>
                                          </p:stCondLst>
                                        </p:cTn>
                                        <p:tgtEl>
                                          <p:spTgt spid="20"/>
                                        </p:tgtEl>
                                        <p:attrNameLst>
                                          <p:attrName>style.visibility</p:attrName>
                                        </p:attrNameLst>
                                      </p:cBhvr>
                                      <p:to>
                                        <p:strVal val="visible"/>
                                      </p:to>
                                    </p:set>
                                    <p:animEffect transition="in" filter="wipe(up)">
                                      <p:cBhvr>
                                        <p:cTn id="35" dur="500"/>
                                        <p:tgtEl>
                                          <p:spTgt spid="20"/>
                                        </p:tgtEl>
                                      </p:cBhvr>
                                    </p:animEffect>
                                  </p:childTnLst>
                                </p:cTn>
                              </p:par>
                            </p:childTnLst>
                          </p:cTn>
                        </p:par>
                        <p:par>
                          <p:cTn id="36" fill="hold">
                            <p:stCondLst>
                              <p:cond delay="7500"/>
                            </p:stCondLst>
                            <p:childTnLst>
                              <p:par>
                                <p:cTn id="37" presetID="22" presetClass="entr" presetSubtype="8" fill="hold" nodeType="afterEffect">
                                  <p:stCondLst>
                                    <p:cond delay="50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par>
                          <p:cTn id="40" fill="hold">
                            <p:stCondLst>
                              <p:cond delay="8500"/>
                            </p:stCondLst>
                            <p:childTnLst>
                              <p:par>
                                <p:cTn id="41" presetID="22" presetClass="entr" presetSubtype="8" fill="hold" nodeType="afterEffect">
                                  <p:stCondLst>
                                    <p:cond delay="50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500"/>
                                        <p:tgtEl>
                                          <p:spTgt spid="22"/>
                                        </p:tgtEl>
                                      </p:cBhvr>
                                    </p:animEffect>
                                  </p:childTnLst>
                                </p:cTn>
                              </p:par>
                            </p:childTnLst>
                          </p:cTn>
                        </p:par>
                        <p:par>
                          <p:cTn id="44" fill="hold">
                            <p:stCondLst>
                              <p:cond delay="9500"/>
                            </p:stCondLst>
                            <p:childTnLst>
                              <p:par>
                                <p:cTn id="45" presetID="22" presetClass="entr" presetSubtype="8" fill="hold" nodeType="afterEffect">
                                  <p:stCondLst>
                                    <p:cond delay="50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par>
                          <p:cTn id="48" fill="hold">
                            <p:stCondLst>
                              <p:cond delay="10500"/>
                            </p:stCondLst>
                            <p:childTnLst>
                              <p:par>
                                <p:cTn id="49" presetID="9" presetClass="entr" presetSubtype="0" fill="hold" grpId="0" nodeType="afterEffect">
                                  <p:stCondLst>
                                    <p:cond delay="500"/>
                                  </p:stCondLst>
                                  <p:childTnLst>
                                    <p:set>
                                      <p:cBhvr>
                                        <p:cTn id="50" dur="1" fill="hold">
                                          <p:stCondLst>
                                            <p:cond delay="0"/>
                                          </p:stCondLst>
                                        </p:cTn>
                                        <p:tgtEl>
                                          <p:spTgt spid="34"/>
                                        </p:tgtEl>
                                        <p:attrNameLst>
                                          <p:attrName>style.visibility</p:attrName>
                                        </p:attrNameLst>
                                      </p:cBhvr>
                                      <p:to>
                                        <p:strVal val="visible"/>
                                      </p:to>
                                    </p:set>
                                    <p:animEffect transition="in" filter="dissolve">
                                      <p:cBhvr>
                                        <p:cTn id="51" dur="500"/>
                                        <p:tgtEl>
                                          <p:spTgt spid="34"/>
                                        </p:tgtEl>
                                      </p:cBhvr>
                                    </p:animEffect>
                                  </p:childTnLst>
                                </p:cTn>
                              </p:par>
                            </p:childTnLst>
                          </p:cTn>
                        </p:par>
                        <p:par>
                          <p:cTn id="52" fill="hold">
                            <p:stCondLst>
                              <p:cond delay="11500"/>
                            </p:stCondLst>
                            <p:childTnLst>
                              <p:par>
                                <p:cTn id="53" presetID="22" presetClass="entr" presetSubtype="4" fill="hold" nodeType="afterEffect">
                                  <p:stCondLst>
                                    <p:cond delay="500"/>
                                  </p:stCondLst>
                                  <p:childTnLst>
                                    <p:set>
                                      <p:cBhvr>
                                        <p:cTn id="54" dur="1" fill="hold">
                                          <p:stCondLst>
                                            <p:cond delay="0"/>
                                          </p:stCondLst>
                                        </p:cTn>
                                        <p:tgtEl>
                                          <p:spTgt spid="52"/>
                                        </p:tgtEl>
                                        <p:attrNameLst>
                                          <p:attrName>style.visibility</p:attrName>
                                        </p:attrNameLst>
                                      </p:cBhvr>
                                      <p:to>
                                        <p:strVal val="visible"/>
                                      </p:to>
                                    </p:set>
                                    <p:animEffect transition="in" filter="wipe(down)">
                                      <p:cBhvr>
                                        <p:cTn id="55" dur="500"/>
                                        <p:tgtEl>
                                          <p:spTgt spid="52"/>
                                        </p:tgtEl>
                                      </p:cBhvr>
                                    </p:animEffect>
                                  </p:childTnLst>
                                </p:cTn>
                              </p:par>
                            </p:childTnLst>
                          </p:cTn>
                        </p:par>
                        <p:par>
                          <p:cTn id="56" fill="hold">
                            <p:stCondLst>
                              <p:cond delay="12500"/>
                            </p:stCondLst>
                            <p:childTnLst>
                              <p:par>
                                <p:cTn id="57" presetID="22" presetClass="entr" presetSubtype="8" fill="hold" nodeType="afterEffect">
                                  <p:stCondLst>
                                    <p:cond delay="500"/>
                                  </p:stCondLst>
                                  <p:childTnLst>
                                    <p:set>
                                      <p:cBhvr>
                                        <p:cTn id="58" dur="1" fill="hold">
                                          <p:stCondLst>
                                            <p:cond delay="0"/>
                                          </p:stCondLst>
                                        </p:cTn>
                                        <p:tgtEl>
                                          <p:spTgt spid="49"/>
                                        </p:tgtEl>
                                        <p:attrNameLst>
                                          <p:attrName>style.visibility</p:attrName>
                                        </p:attrNameLst>
                                      </p:cBhvr>
                                      <p:to>
                                        <p:strVal val="visible"/>
                                      </p:to>
                                    </p:set>
                                    <p:animEffect transition="in" filter="wipe(left)">
                                      <p:cBhvr>
                                        <p:cTn id="59" dur="500"/>
                                        <p:tgtEl>
                                          <p:spTgt spid="49"/>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1026"/>
                                        </p:tgtEl>
                                        <p:attrNameLst>
                                          <p:attrName>style.visibility</p:attrName>
                                        </p:attrNameLst>
                                      </p:cBhvr>
                                      <p:to>
                                        <p:strVal val="visible"/>
                                      </p:to>
                                    </p:set>
                                    <p:animEffect transition="in" filter="dissolve">
                                      <p:cBhvr>
                                        <p:cTn id="64" dur="500"/>
                                        <p:tgtEl>
                                          <p:spTgt spid="1026"/>
                                        </p:tgtEl>
                                      </p:cBhvr>
                                    </p:animEffect>
                                  </p:childTnLst>
                                </p:cTn>
                              </p:par>
                              <p:par>
                                <p:cTn id="65" presetID="63" presetClass="path" presetSubtype="0" accel="50000" decel="50000" fill="hold" nodeType="withEffect">
                                  <p:stCondLst>
                                    <p:cond delay="0"/>
                                  </p:stCondLst>
                                  <p:childTnLst>
                                    <p:animMotion origin="layout" path="M -2.22222E-6 4.84736E-6 L 0.25 4.84736E-6 " pathEditMode="relative" rAng="0" ptsTypes="AA">
                                      <p:cBhvr>
                                        <p:cTn id="66" dur="2000" fill="hold"/>
                                        <p:tgtEl>
                                          <p:spTgt spid="1026"/>
                                        </p:tgtEl>
                                        <p:attrNameLst>
                                          <p:attrName>ppt_x</p:attrName>
                                          <p:attrName>ppt_y</p:attrName>
                                        </p:attrNameLst>
                                      </p:cBhvr>
                                      <p:rCtr x="125" y="0"/>
                                    </p:animMotion>
                                  </p:childTnLst>
                                  <p:subTnLst>
                                    <p:set>
                                      <p:cBhvr override="childStyle">
                                        <p:cTn dur="1" fill="hold" display="0" masterRel="sameClick" afterEffect="1">
                                          <p:stCondLst>
                                            <p:cond evt="end" delay="0">
                                              <p:tn val="65"/>
                                            </p:cond>
                                          </p:stCondLst>
                                        </p:cTn>
                                        <p:tgtEl>
                                          <p:spTgt spid="1026"/>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1027"/>
                                        </p:tgtEl>
                                        <p:attrNameLst>
                                          <p:attrName>style.visibility</p:attrName>
                                        </p:attrNameLst>
                                      </p:cBhvr>
                                      <p:to>
                                        <p:strVal val="visible"/>
                                      </p:to>
                                    </p:set>
                                    <p:animEffect transition="in" filter="dissolve">
                                      <p:cBhvr>
                                        <p:cTn id="71" dur="500"/>
                                        <p:tgtEl>
                                          <p:spTgt spid="1027"/>
                                        </p:tgtEl>
                                      </p:cBhvr>
                                    </p:animEffect>
                                  </p:childTnLst>
                                </p:cTn>
                              </p:par>
                              <p:par>
                                <p:cTn id="72" presetID="63" presetClass="path" presetSubtype="0" accel="50000" decel="50000" fill="hold" nodeType="withEffect">
                                  <p:stCondLst>
                                    <p:cond delay="0"/>
                                  </p:stCondLst>
                                  <p:childTnLst>
                                    <p:animMotion origin="layout" path="M -1.66667E-6 -2.56244E-6 L 0.21615 -0.00694 " pathEditMode="relative" rAng="0" ptsTypes="AA">
                                      <p:cBhvr>
                                        <p:cTn id="73" dur="2000" fill="hold"/>
                                        <p:tgtEl>
                                          <p:spTgt spid="1027"/>
                                        </p:tgtEl>
                                        <p:attrNameLst>
                                          <p:attrName>ppt_x</p:attrName>
                                          <p:attrName>ppt_y</p:attrName>
                                        </p:attrNameLst>
                                      </p:cBhvr>
                                      <p:rCtr x="108" y="-3"/>
                                    </p:animMotion>
                                  </p:childTnLst>
                                  <p:subTnLst>
                                    <p:set>
                                      <p:cBhvr override="childStyle">
                                        <p:cTn dur="1" fill="hold" display="0" masterRel="sameClick" afterEffect="1">
                                          <p:stCondLst>
                                            <p:cond evt="end" delay="0">
                                              <p:tn val="72"/>
                                            </p:cond>
                                          </p:stCondLst>
                                        </p:cTn>
                                        <p:tgtEl>
                                          <p:spTgt spid="102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20" grpId="0" animBg="1"/>
      <p:bldP spid="26" grpId="0" animBg="1"/>
      <p:bldP spid="27" grpId="0" animBg="1"/>
      <p:bldP spid="28" grpId="0" animBg="1"/>
      <p:bldP spid="29" grpId="0" animBg="1"/>
      <p:bldP spid="30" grpId="0" animBg="1"/>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291162"/>
            <a:ext cx="8183880" cy="743877"/>
          </a:xfrm>
        </p:spPr>
        <p:txBody>
          <a:bodyPr>
            <a:normAutofit/>
          </a:bodyPr>
          <a:lstStyle/>
          <a:p>
            <a:r>
              <a:rPr lang="es-AR" dirty="0" smtClean="0"/>
              <a:t>Reprogramación de ruta</a:t>
            </a:r>
            <a:endParaRPr lang="es-AR" dirty="0"/>
          </a:p>
        </p:txBody>
      </p:sp>
      <p:sp>
        <p:nvSpPr>
          <p:cNvPr id="3" name="2 Marcador de contenido"/>
          <p:cNvSpPr>
            <a:spLocks noGrp="1"/>
          </p:cNvSpPr>
          <p:nvPr>
            <p:ph idx="1"/>
          </p:nvPr>
        </p:nvSpPr>
        <p:spPr>
          <a:xfrm>
            <a:off x="502920" y="530352"/>
            <a:ext cx="8183880" cy="4970350"/>
          </a:xfrm>
        </p:spPr>
        <p:txBody>
          <a:bodyPr/>
          <a:lstStyle/>
          <a:p>
            <a:r>
              <a:rPr lang="es-AR" dirty="0" smtClean="0"/>
              <a:t>Motivos de reprogramación</a:t>
            </a:r>
          </a:p>
          <a:p>
            <a:pPr lvl="1"/>
            <a:r>
              <a:rPr lang="es-AR" dirty="0" smtClean="0"/>
              <a:t>Punto de operación incorrecto</a:t>
            </a:r>
          </a:p>
          <a:p>
            <a:pPr lvl="1"/>
            <a:r>
              <a:rPr lang="es-AR" dirty="0" smtClean="0"/>
              <a:t>Falta de espacio</a:t>
            </a:r>
          </a:p>
          <a:p>
            <a:pPr lvl="2"/>
            <a:r>
              <a:rPr lang="es-AR" dirty="0" smtClean="0"/>
              <a:t>Manejo de </a:t>
            </a:r>
            <a:r>
              <a:rPr lang="es-AR" b="1" dirty="0" smtClean="0"/>
              <a:t>sobre-carga </a:t>
            </a:r>
            <a:r>
              <a:rPr lang="es-AR" dirty="0" smtClean="0"/>
              <a:t>de un 110%</a:t>
            </a:r>
            <a:endParaRPr lang="es-AR" b="1" dirty="0" smtClean="0"/>
          </a:p>
          <a:p>
            <a:pPr lvl="1"/>
            <a:r>
              <a:rPr lang="es-AR" dirty="0" smtClean="0"/>
              <a:t>Mejor opción de traslado</a:t>
            </a:r>
          </a:p>
          <a:p>
            <a:endParaRPr lang="es-AR" dirty="0" smtClean="0"/>
          </a:p>
          <a:p>
            <a:r>
              <a:rPr lang="es-AR" dirty="0" smtClean="0"/>
              <a:t>Criterio de selección de bultos</a:t>
            </a:r>
          </a:p>
          <a:p>
            <a:pPr lvl="1"/>
            <a:r>
              <a:rPr lang="es-AR" dirty="0" smtClean="0"/>
              <a:t>Prioridad</a:t>
            </a:r>
          </a:p>
          <a:p>
            <a:pPr lvl="2"/>
            <a:r>
              <a:rPr lang="es-AR" dirty="0" smtClean="0"/>
              <a:t>Fecha de entrega</a:t>
            </a:r>
          </a:p>
          <a:p>
            <a:pPr lvl="2"/>
            <a:r>
              <a:rPr lang="es-AR" dirty="0" smtClean="0"/>
              <a:t>Días en tránsito</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Seguimiento del pedido</a:t>
            </a:r>
            <a:endParaRPr lang="es-AR" dirty="0"/>
          </a:p>
        </p:txBody>
      </p:sp>
      <p:sp>
        <p:nvSpPr>
          <p:cNvPr id="3" name="2 Marcador de contenido"/>
          <p:cNvSpPr>
            <a:spLocks noGrp="1"/>
          </p:cNvSpPr>
          <p:nvPr>
            <p:ph idx="1"/>
          </p:nvPr>
        </p:nvSpPr>
        <p:spPr/>
        <p:txBody>
          <a:bodyPr>
            <a:normAutofit/>
          </a:bodyPr>
          <a:lstStyle/>
          <a:p>
            <a:r>
              <a:rPr lang="es-AR" dirty="0" smtClean="0"/>
              <a:t>Seguimiento por punto de operación</a:t>
            </a:r>
          </a:p>
          <a:p>
            <a:endParaRPr lang="es-AR" dirty="0" smtClean="0"/>
          </a:p>
          <a:p>
            <a:r>
              <a:rPr lang="es-AR" dirty="0" smtClean="0"/>
              <a:t>Consulta de pedido</a:t>
            </a:r>
          </a:p>
          <a:p>
            <a:pPr lvl="1"/>
            <a:r>
              <a:rPr lang="es-AR" dirty="0" smtClean="0"/>
              <a:t>Estado</a:t>
            </a:r>
          </a:p>
          <a:p>
            <a:pPr lvl="1"/>
            <a:r>
              <a:rPr lang="es-AR" dirty="0" smtClean="0"/>
              <a:t>Ubicación</a:t>
            </a:r>
          </a:p>
          <a:p>
            <a:endParaRPr lang="es-AR" dirty="0" smtClean="0"/>
          </a:p>
          <a:p>
            <a:r>
              <a:rPr lang="es-AR" dirty="0" smtClean="0"/>
              <a:t>Limitaciones de la consulta	</a:t>
            </a:r>
          </a:p>
          <a:p>
            <a:pPr lvl="1"/>
            <a:r>
              <a:rPr lang="es-AR" dirty="0" smtClean="0"/>
              <a:t>Recepción</a:t>
            </a:r>
            <a:r>
              <a:rPr lang="es-AR" dirty="0"/>
              <a:t> </a:t>
            </a:r>
            <a:r>
              <a:rPr lang="es-AR" dirty="0" smtClean="0"/>
              <a:t>de la carga</a:t>
            </a:r>
          </a:p>
          <a:p>
            <a:pPr lvl="1"/>
            <a:r>
              <a:rPr lang="es-AR" dirty="0" smtClean="0"/>
              <a:t>Seguimiento en tiempo real</a:t>
            </a:r>
          </a:p>
        </p:txBody>
      </p:sp>
      <p:sp>
        <p:nvSpPr>
          <p:cNvPr id="4" name="Right Brace 3"/>
          <p:cNvSpPr/>
          <p:nvPr/>
        </p:nvSpPr>
        <p:spPr>
          <a:xfrm>
            <a:off x="2892402" y="2041506"/>
            <a:ext cx="219077" cy="730260"/>
          </a:xfrm>
          <a:prstGeom prst="rightBrace">
            <a:avLst/>
          </a:prstGeom>
          <a:ln w="28575" cmpd="sng"/>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3294045" y="2215604"/>
            <a:ext cx="904415" cy="369332"/>
          </a:xfrm>
          <a:prstGeom prst="rect">
            <a:avLst/>
          </a:prstGeom>
          <a:noFill/>
        </p:spPr>
        <p:txBody>
          <a:bodyPr wrap="square" rtlCol="0">
            <a:spAutoFit/>
          </a:bodyPr>
          <a:lstStyle/>
          <a:p>
            <a:r>
              <a:rPr lang="es-AR" dirty="0" smtClean="0"/>
              <a:t>Bultos</a:t>
            </a: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3.1|0.2|0.2"/>
</p:tagLst>
</file>

<file path=ppt/tags/tag2.xml><?xml version="1.0" encoding="utf-8"?>
<p:tagLst xmlns:a="http://schemas.openxmlformats.org/drawingml/2006/main" xmlns:r="http://schemas.openxmlformats.org/officeDocument/2006/relationships" xmlns:p="http://schemas.openxmlformats.org/presentationml/2006/main">
  <p:tag name="TIMING" val="|0.2|0.5|0.2|0.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736</TotalTime>
  <Words>499</Words>
  <Application>Microsoft Office PowerPoint</Application>
  <PresentationFormat>Presentación en pantalla (4:3)</PresentationFormat>
  <Paragraphs>182</Paragraphs>
  <Slides>12</Slides>
  <Notes>7</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Aspecto</vt:lpstr>
      <vt:lpstr>Todomundo</vt:lpstr>
      <vt:lpstr>Temario</vt:lpstr>
      <vt:lpstr>Objetivo – Alcance - Hipótesis</vt:lpstr>
      <vt:lpstr>Modelo de Negocio</vt:lpstr>
      <vt:lpstr>Casos de Uso</vt:lpstr>
      <vt:lpstr>Manejo de la carga</vt:lpstr>
      <vt:lpstr>Especificación de Ruta</vt:lpstr>
      <vt:lpstr>Reprogramación de ruta</vt:lpstr>
      <vt:lpstr>Seguimiento del pedido</vt:lpstr>
      <vt:lpstr>Facturación, Pago y Entrega</vt:lpstr>
      <vt:lpstr>Conclusiones</vt:lpstr>
      <vt:lpstr>Preguntas y Respuestas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Práctico</dc:title>
  <dc:creator>adriana</dc:creator>
  <cp:lastModifiedBy>Dario</cp:lastModifiedBy>
  <cp:revision>106</cp:revision>
  <dcterms:created xsi:type="dcterms:W3CDTF">2009-12-01T03:34:25Z</dcterms:created>
  <dcterms:modified xsi:type="dcterms:W3CDTF">2009-12-03T16:32:03Z</dcterms:modified>
</cp:coreProperties>
</file>