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67" r:id="rId3"/>
    <p:sldId id="257" r:id="rId4"/>
    <p:sldId id="265" r:id="rId5"/>
    <p:sldId id="266" r:id="rId6"/>
    <p:sldId id="261" r:id="rId7"/>
    <p:sldId id="262" r:id="rId8"/>
    <p:sldId id="263" r:id="rId9"/>
    <p:sldId id="268" r:id="rId10"/>
    <p:sldId id="264" r:id="rId11"/>
    <p:sldId id="270" r:id="rId12"/>
    <p:sldId id="269" r:id="rId1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4" autoAdjust="0"/>
    <p:restoredTop sz="80508" autoAdjust="0"/>
  </p:normalViewPr>
  <p:slideViewPr>
    <p:cSldViewPr>
      <p:cViewPr>
        <p:scale>
          <a:sx n="112" d="100"/>
          <a:sy n="112" d="100"/>
        </p:scale>
        <p:origin x="150" y="1272"/>
      </p:cViewPr>
      <p:guideLst>
        <p:guide orient="horz" pos="2160"/>
        <p:guide pos="2880"/>
      </p:guideLst>
    </p:cSldViewPr>
  </p:slideViewPr>
  <p:outlineViewPr>
    <p:cViewPr>
      <p:scale>
        <a:sx n="33" d="100"/>
        <a:sy n="33" d="100"/>
      </p:scale>
      <p:origin x="0" y="162"/>
    </p:cViewPr>
  </p:outlineViewPr>
  <p:notesTextViewPr>
    <p:cViewPr>
      <p:scale>
        <a:sx n="100" d="100"/>
        <a:sy n="100" d="100"/>
      </p:scale>
      <p:origin x="0" y="2928"/>
    </p:cViewPr>
  </p:notesText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F3E27-C02F-43EB-BB87-3BB32B972093}"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6099C24C-12A6-43F9-A726-E53080D841CF}">
      <dgm:prSet phldrT="[Text]"/>
      <dgm:spPr/>
      <dgm:t>
        <a:bodyPr/>
        <a:lstStyle/>
        <a:p>
          <a:r>
            <a:rPr lang="es-AR" dirty="0" smtClean="0"/>
            <a:t>Objetivo</a:t>
          </a:r>
          <a:endParaRPr lang="en-US" dirty="0"/>
        </a:p>
      </dgm:t>
    </dgm:pt>
    <dgm:pt modelId="{E629869A-E940-436C-A695-67B73348A144}" type="parTrans" cxnId="{86592B12-AF99-40C0-8667-A7CAF4E065C3}">
      <dgm:prSet/>
      <dgm:spPr/>
      <dgm:t>
        <a:bodyPr/>
        <a:lstStyle/>
        <a:p>
          <a:endParaRPr lang="en-US"/>
        </a:p>
      </dgm:t>
    </dgm:pt>
    <dgm:pt modelId="{902C2089-04E7-40D8-90D7-B1B727DAB540}" type="sibTrans" cxnId="{86592B12-AF99-40C0-8667-A7CAF4E065C3}">
      <dgm:prSet/>
      <dgm:spPr/>
      <dgm:t>
        <a:bodyPr/>
        <a:lstStyle/>
        <a:p>
          <a:endParaRPr lang="en-US"/>
        </a:p>
      </dgm:t>
    </dgm:pt>
    <dgm:pt modelId="{8A42BD3A-8099-4EF0-8180-805BF10D20AB}">
      <dgm:prSet phldrT="[Text]"/>
      <dgm:spPr/>
      <dgm:t>
        <a:bodyPr/>
        <a:lstStyle/>
        <a:p>
          <a:r>
            <a:rPr lang="es-AR" sz="2100" b="1" dirty="0" smtClean="0"/>
            <a:t>Alcance</a:t>
          </a:r>
        </a:p>
        <a:p>
          <a:endParaRPr lang="en-US" sz="2100" b="1" dirty="0"/>
        </a:p>
      </dgm:t>
    </dgm:pt>
    <dgm:pt modelId="{68F99E3E-D390-4535-AAD9-3A8063316C32}" type="parTrans" cxnId="{29BECDF7-F973-4639-9277-CDF727745F50}">
      <dgm:prSet/>
      <dgm:spPr/>
      <dgm:t>
        <a:bodyPr/>
        <a:lstStyle/>
        <a:p>
          <a:endParaRPr lang="en-US"/>
        </a:p>
      </dgm:t>
    </dgm:pt>
    <dgm:pt modelId="{BBC38066-C493-4794-8580-7DB047F6D7A0}" type="sibTrans" cxnId="{29BECDF7-F973-4639-9277-CDF727745F50}">
      <dgm:prSet/>
      <dgm:spPr/>
      <dgm:t>
        <a:bodyPr/>
        <a:lstStyle/>
        <a:p>
          <a:endParaRPr lang="en-US"/>
        </a:p>
      </dgm:t>
    </dgm:pt>
    <dgm:pt modelId="{9C6AE864-0578-495D-BCF5-E0F9F3FC7F3D}">
      <dgm:prSet phldrT="[Text]" custT="1"/>
      <dgm:spPr/>
      <dgm:t>
        <a:bodyPr/>
        <a:lstStyle/>
        <a:p>
          <a:r>
            <a:rPr lang="es-AR" sz="1400" b="1" dirty="0" smtClean="0"/>
            <a:t>Fuera de Alcance</a:t>
          </a:r>
        </a:p>
        <a:p>
          <a:endParaRPr lang="en-US" sz="1400" b="1" dirty="0"/>
        </a:p>
      </dgm:t>
    </dgm:pt>
    <dgm:pt modelId="{5B709EDD-B0F6-4F9A-A4D9-01E06F3C2EE2}" type="parTrans" cxnId="{7B233E81-25CF-42F1-837D-CF93BCE7E398}">
      <dgm:prSet/>
      <dgm:spPr/>
      <dgm:t>
        <a:bodyPr/>
        <a:lstStyle/>
        <a:p>
          <a:endParaRPr lang="en-US"/>
        </a:p>
      </dgm:t>
    </dgm:pt>
    <dgm:pt modelId="{5EBCB7E0-6C84-497F-BE04-9B07CA5BE5D6}" type="sibTrans" cxnId="{7B233E81-25CF-42F1-837D-CF93BCE7E398}">
      <dgm:prSet/>
      <dgm:spPr/>
      <dgm:t>
        <a:bodyPr/>
        <a:lstStyle/>
        <a:p>
          <a:endParaRPr lang="en-US"/>
        </a:p>
      </dgm:t>
    </dgm:pt>
    <dgm:pt modelId="{AC594B83-455D-42D1-9659-899920411875}">
      <dgm:prSet phldrT="[Text]"/>
      <dgm:spPr/>
      <dgm:t>
        <a:bodyPr/>
        <a:lstStyle/>
        <a:p>
          <a:r>
            <a:rPr lang="es-AR" sz="2100" b="1" dirty="0" smtClean="0"/>
            <a:t>Hipótesis</a:t>
          </a:r>
        </a:p>
        <a:p>
          <a:endParaRPr lang="en-US" sz="2100" b="1" dirty="0"/>
        </a:p>
      </dgm:t>
    </dgm:pt>
    <dgm:pt modelId="{A24315B2-34A8-4DEB-87F5-FA22516F24DC}" type="parTrans" cxnId="{E128031B-2362-4BDC-B7CD-460C8928A275}">
      <dgm:prSet/>
      <dgm:spPr/>
      <dgm:t>
        <a:bodyPr/>
        <a:lstStyle/>
        <a:p>
          <a:endParaRPr lang="en-US"/>
        </a:p>
      </dgm:t>
    </dgm:pt>
    <dgm:pt modelId="{E5711F88-527D-423D-9520-D957BD3995DC}" type="sibTrans" cxnId="{E128031B-2362-4BDC-B7CD-460C8928A275}">
      <dgm:prSet/>
      <dgm:spPr/>
      <dgm:t>
        <a:bodyPr/>
        <a:lstStyle/>
        <a:p>
          <a:endParaRPr lang="en-US"/>
        </a:p>
      </dgm:t>
    </dgm:pt>
    <dgm:pt modelId="{B1C3A222-A525-4D49-A2FB-A952A1E0C719}">
      <dgm:prSet phldrT="[Text]" custT="1"/>
      <dgm:spPr/>
      <dgm:t>
        <a:bodyPr/>
        <a:lstStyle/>
        <a:p>
          <a:r>
            <a:rPr lang="es-AR" sz="1200" dirty="0" smtClean="0"/>
            <a:t>Contabilidad.</a:t>
          </a:r>
          <a:endParaRPr lang="en-US" sz="1200" dirty="0"/>
        </a:p>
      </dgm:t>
    </dgm:pt>
    <dgm:pt modelId="{6C17FCFF-B8F9-4DCE-B056-6AFC597136A8}" type="parTrans" cxnId="{5760E634-C8AA-4BBC-B8E1-E40CEFED97DF}">
      <dgm:prSet/>
      <dgm:spPr/>
    </dgm:pt>
    <dgm:pt modelId="{CDE14E50-D6AC-4E12-B3F3-0F7DC40BD729}" type="sibTrans" cxnId="{5760E634-C8AA-4BBC-B8E1-E40CEFED97DF}">
      <dgm:prSet/>
      <dgm:spPr/>
    </dgm:pt>
    <dgm:pt modelId="{8872A6C7-0471-4A2B-8230-C6EFFC341014}">
      <dgm:prSet custT="1"/>
      <dgm:spPr/>
      <dgm:t>
        <a:bodyPr/>
        <a:lstStyle/>
        <a:p>
          <a:r>
            <a:rPr lang="es-AR" sz="1200" dirty="0" smtClean="0"/>
            <a:t>Estadísticas.</a:t>
          </a:r>
        </a:p>
      </dgm:t>
    </dgm:pt>
    <dgm:pt modelId="{CE56DB13-BC5F-496C-AE15-33446831AB24}" type="parTrans" cxnId="{B3B0522A-9D3D-40ED-9B12-D6B9AEA61618}">
      <dgm:prSet/>
      <dgm:spPr/>
      <dgm:t>
        <a:bodyPr/>
        <a:lstStyle/>
        <a:p>
          <a:endParaRPr lang="en-US"/>
        </a:p>
      </dgm:t>
    </dgm:pt>
    <dgm:pt modelId="{9179D403-EC35-4B43-B131-B97462E2C481}" type="sibTrans" cxnId="{B3B0522A-9D3D-40ED-9B12-D6B9AEA61618}">
      <dgm:prSet/>
      <dgm:spPr/>
      <dgm:t>
        <a:bodyPr/>
        <a:lstStyle/>
        <a:p>
          <a:endParaRPr lang="en-US"/>
        </a:p>
      </dgm:t>
    </dgm:pt>
    <dgm:pt modelId="{9FEDEA84-1978-4510-BEC2-46429310148C}">
      <dgm:prSet custT="1"/>
      <dgm:spPr/>
      <dgm:t>
        <a:bodyPr/>
        <a:lstStyle/>
        <a:p>
          <a:r>
            <a:rPr lang="es-AR" sz="1200" dirty="0" smtClean="0"/>
            <a:t>Pago a proveedores.</a:t>
          </a:r>
        </a:p>
      </dgm:t>
    </dgm:pt>
    <dgm:pt modelId="{04712D8D-6A72-4D09-866D-FA93371A59E8}" type="parTrans" cxnId="{16CFF280-2E9D-487D-BB54-A3EB344F8E90}">
      <dgm:prSet/>
      <dgm:spPr/>
      <dgm:t>
        <a:bodyPr/>
        <a:lstStyle/>
        <a:p>
          <a:endParaRPr lang="en-US"/>
        </a:p>
      </dgm:t>
    </dgm:pt>
    <dgm:pt modelId="{FEB71D72-F91C-4928-8C25-41CA51D95FB1}" type="sibTrans" cxnId="{16CFF280-2E9D-487D-BB54-A3EB344F8E90}">
      <dgm:prSet/>
      <dgm:spPr/>
      <dgm:t>
        <a:bodyPr/>
        <a:lstStyle/>
        <a:p>
          <a:endParaRPr lang="en-US"/>
        </a:p>
      </dgm:t>
    </dgm:pt>
    <dgm:pt modelId="{C3761164-2876-4341-9E96-1F6CC7F83136}">
      <dgm:prSet custT="1"/>
      <dgm:spPr/>
      <dgm:t>
        <a:bodyPr/>
        <a:lstStyle/>
        <a:p>
          <a:r>
            <a:rPr lang="es-AR" sz="1200" dirty="0" smtClean="0"/>
            <a:t>Seguimiento en tiempo real.</a:t>
          </a:r>
        </a:p>
      </dgm:t>
    </dgm:pt>
    <dgm:pt modelId="{0056C611-94DE-4F6B-AD5C-3E646DFCCBA0}" type="parTrans" cxnId="{B953A2B0-2CB0-4709-99DC-2074C7CB2B1D}">
      <dgm:prSet/>
      <dgm:spPr/>
      <dgm:t>
        <a:bodyPr/>
        <a:lstStyle/>
        <a:p>
          <a:endParaRPr lang="en-US"/>
        </a:p>
      </dgm:t>
    </dgm:pt>
    <dgm:pt modelId="{DC129BFB-9A37-4E87-BC13-B34AB8C0D4B8}" type="sibTrans" cxnId="{B953A2B0-2CB0-4709-99DC-2074C7CB2B1D}">
      <dgm:prSet/>
      <dgm:spPr/>
      <dgm:t>
        <a:bodyPr/>
        <a:lstStyle/>
        <a:p>
          <a:endParaRPr lang="en-US"/>
        </a:p>
      </dgm:t>
    </dgm:pt>
    <dgm:pt modelId="{BA586330-CDB9-4FF4-A33F-AF23C42D6E5C}">
      <dgm:prSet custT="1"/>
      <dgm:spPr/>
      <dgm:t>
        <a:bodyPr/>
        <a:lstStyle/>
        <a:p>
          <a:r>
            <a:rPr lang="es-AR" sz="1200" dirty="0" smtClean="0"/>
            <a:t>Servicio post-venta.</a:t>
          </a:r>
        </a:p>
      </dgm:t>
    </dgm:pt>
    <dgm:pt modelId="{19712F55-523E-4A39-A2DE-BCDA90DACB24}" type="parTrans" cxnId="{EA86BA31-8F75-4CD5-97CF-2C3E3454665C}">
      <dgm:prSet/>
      <dgm:spPr/>
      <dgm:t>
        <a:bodyPr/>
        <a:lstStyle/>
        <a:p>
          <a:endParaRPr lang="en-US"/>
        </a:p>
      </dgm:t>
    </dgm:pt>
    <dgm:pt modelId="{F52B00A1-2105-41B4-9D17-887D8DF0357E}" type="sibTrans" cxnId="{EA86BA31-8F75-4CD5-97CF-2C3E3454665C}">
      <dgm:prSet/>
      <dgm:spPr/>
      <dgm:t>
        <a:bodyPr/>
        <a:lstStyle/>
        <a:p>
          <a:endParaRPr lang="en-US"/>
        </a:p>
      </dgm:t>
    </dgm:pt>
    <dgm:pt modelId="{724F98F4-D5C3-4B47-B47B-9CDB04924D30}">
      <dgm:prSet custT="1"/>
      <dgm:spPr/>
      <dgm:t>
        <a:bodyPr/>
        <a:lstStyle/>
        <a:p>
          <a:r>
            <a:rPr lang="es-AR" sz="1200" dirty="0" smtClean="0"/>
            <a:t>Gestión del pago.</a:t>
          </a:r>
        </a:p>
      </dgm:t>
    </dgm:pt>
    <dgm:pt modelId="{2CD8BFD4-E7C9-4253-BA96-BD63C00DBAB9}" type="parTrans" cxnId="{AA9AD4E0-223E-4DEF-B9E6-31B5A6289BE9}">
      <dgm:prSet/>
      <dgm:spPr/>
      <dgm:t>
        <a:bodyPr/>
        <a:lstStyle/>
        <a:p>
          <a:endParaRPr lang="en-US"/>
        </a:p>
      </dgm:t>
    </dgm:pt>
    <dgm:pt modelId="{6E9C90A7-4A3F-4937-9213-34B873542250}" type="sibTrans" cxnId="{AA9AD4E0-223E-4DEF-B9E6-31B5A6289BE9}">
      <dgm:prSet/>
      <dgm:spPr/>
      <dgm:t>
        <a:bodyPr/>
        <a:lstStyle/>
        <a:p>
          <a:endParaRPr lang="en-US"/>
        </a:p>
      </dgm:t>
    </dgm:pt>
    <dgm:pt modelId="{1EA95462-198B-42BF-8C33-75A82C52DDFF}">
      <dgm:prSet custT="1"/>
      <dgm:spPr/>
      <dgm:t>
        <a:bodyPr/>
        <a:lstStyle/>
        <a:p>
          <a:r>
            <a:rPr lang="es-AR" sz="1200" dirty="0" smtClean="0"/>
            <a:t>Seguimiento envió factura.</a:t>
          </a:r>
          <a:endParaRPr lang="es-AR" sz="1200" dirty="0"/>
        </a:p>
      </dgm:t>
    </dgm:pt>
    <dgm:pt modelId="{4123E027-D5FE-47DA-93E8-E5B287CF7C1A}" type="parTrans" cxnId="{F4F6B25C-9B4B-49C3-9D54-ED55B3C69836}">
      <dgm:prSet/>
      <dgm:spPr/>
      <dgm:t>
        <a:bodyPr/>
        <a:lstStyle/>
        <a:p>
          <a:endParaRPr lang="en-US"/>
        </a:p>
      </dgm:t>
    </dgm:pt>
    <dgm:pt modelId="{BA285849-491D-4EC5-AEAA-3173FAAF5C9E}" type="sibTrans" cxnId="{F4F6B25C-9B4B-49C3-9D54-ED55B3C69836}">
      <dgm:prSet/>
      <dgm:spPr/>
      <dgm:t>
        <a:bodyPr/>
        <a:lstStyle/>
        <a:p>
          <a:endParaRPr lang="en-US"/>
        </a:p>
      </dgm:t>
    </dgm:pt>
    <dgm:pt modelId="{A78FA2FE-DA7C-4440-AE19-9DD7BDF3FED6}">
      <dgm:prSet custT="1"/>
      <dgm:spPr/>
      <dgm:t>
        <a:bodyPr/>
        <a:lstStyle/>
        <a:p>
          <a:r>
            <a:rPr lang="es-AR" sz="1200" dirty="0" smtClean="0"/>
            <a:t>Seguimiento</a:t>
          </a:r>
        </a:p>
      </dgm:t>
    </dgm:pt>
    <dgm:pt modelId="{E9C82CA3-5BE2-4674-AE7C-E29A835A6308}" type="parTrans" cxnId="{6E02CB10-CB5B-4941-9259-D75B0D1EE0F2}">
      <dgm:prSet/>
      <dgm:spPr/>
      <dgm:t>
        <a:bodyPr/>
        <a:lstStyle/>
        <a:p>
          <a:endParaRPr lang="en-US"/>
        </a:p>
      </dgm:t>
    </dgm:pt>
    <dgm:pt modelId="{E39BE4B1-67DF-4773-A594-D3C56EFDFFB3}" type="sibTrans" cxnId="{6E02CB10-CB5B-4941-9259-D75B0D1EE0F2}">
      <dgm:prSet/>
      <dgm:spPr/>
      <dgm:t>
        <a:bodyPr/>
        <a:lstStyle/>
        <a:p>
          <a:endParaRPr lang="en-US"/>
        </a:p>
      </dgm:t>
    </dgm:pt>
    <dgm:pt modelId="{380B0D9A-E29F-4520-8DFD-42461CBDA975}">
      <dgm:prSet custT="1"/>
      <dgm:spPr/>
      <dgm:t>
        <a:bodyPr/>
        <a:lstStyle/>
        <a:p>
          <a:r>
            <a:rPr lang="es-AR" sz="1200" dirty="0" smtClean="0"/>
            <a:t>Pedidos similares</a:t>
          </a:r>
        </a:p>
      </dgm:t>
    </dgm:pt>
    <dgm:pt modelId="{F759188D-905C-4E2E-BF06-22B39FC78333}" type="parTrans" cxnId="{74111B66-FD25-42DD-AC3D-FE5F9440BF5B}">
      <dgm:prSet/>
      <dgm:spPr/>
      <dgm:t>
        <a:bodyPr/>
        <a:lstStyle/>
        <a:p>
          <a:endParaRPr lang="en-US"/>
        </a:p>
      </dgm:t>
    </dgm:pt>
    <dgm:pt modelId="{9DADAC5C-9B26-439B-81E3-FEE627CEDED4}" type="sibTrans" cxnId="{74111B66-FD25-42DD-AC3D-FE5F9440BF5B}">
      <dgm:prSet/>
      <dgm:spPr/>
      <dgm:t>
        <a:bodyPr/>
        <a:lstStyle/>
        <a:p>
          <a:endParaRPr lang="en-US"/>
        </a:p>
      </dgm:t>
    </dgm:pt>
    <dgm:pt modelId="{4D6759E6-5462-4BEE-84DB-C8969F3AC89C}">
      <dgm:prSet custT="1"/>
      <dgm:spPr/>
      <dgm:t>
        <a:bodyPr/>
        <a:lstStyle/>
        <a:p>
          <a:r>
            <a:rPr lang="es-AR" sz="1200" dirty="0" smtClean="0"/>
            <a:t>Presupuesto</a:t>
          </a:r>
        </a:p>
      </dgm:t>
    </dgm:pt>
    <dgm:pt modelId="{A44A6F72-D9C9-4879-BF84-EF91806401BA}" type="parTrans" cxnId="{3AAAFF34-9F2C-4EA3-A04F-D317F15C6D04}">
      <dgm:prSet/>
      <dgm:spPr/>
      <dgm:t>
        <a:bodyPr/>
        <a:lstStyle/>
        <a:p>
          <a:endParaRPr lang="en-US"/>
        </a:p>
      </dgm:t>
    </dgm:pt>
    <dgm:pt modelId="{E9CDCD6D-B8B7-4870-866C-0F4871F497F3}" type="sibTrans" cxnId="{3AAAFF34-9F2C-4EA3-A04F-D317F15C6D04}">
      <dgm:prSet/>
      <dgm:spPr/>
      <dgm:t>
        <a:bodyPr/>
        <a:lstStyle/>
        <a:p>
          <a:endParaRPr lang="en-US"/>
        </a:p>
      </dgm:t>
    </dgm:pt>
    <dgm:pt modelId="{2DA4FE64-806F-4866-BA1F-FFAA2641EC78}">
      <dgm:prSet custT="1"/>
      <dgm:spPr/>
      <dgm:t>
        <a:bodyPr/>
        <a:lstStyle/>
        <a:p>
          <a:r>
            <a:rPr lang="es-AR" sz="1200" dirty="0" smtClean="0"/>
            <a:t>Reprogramación  de ruta</a:t>
          </a:r>
        </a:p>
      </dgm:t>
    </dgm:pt>
    <dgm:pt modelId="{F3CC7A28-90A1-4C81-9677-705399FB5237}" type="parTrans" cxnId="{094206E6-8835-451B-87C4-0E3816644DEF}">
      <dgm:prSet/>
      <dgm:spPr/>
      <dgm:t>
        <a:bodyPr/>
        <a:lstStyle/>
        <a:p>
          <a:endParaRPr lang="en-US"/>
        </a:p>
      </dgm:t>
    </dgm:pt>
    <dgm:pt modelId="{87F26749-470D-4410-A6DF-4F0544FA552D}" type="sibTrans" cxnId="{094206E6-8835-451B-87C4-0E3816644DEF}">
      <dgm:prSet/>
      <dgm:spPr/>
      <dgm:t>
        <a:bodyPr/>
        <a:lstStyle/>
        <a:p>
          <a:endParaRPr lang="en-US"/>
        </a:p>
      </dgm:t>
    </dgm:pt>
    <dgm:pt modelId="{77D3F39F-5C49-44E7-9C18-F6E197B8C965}">
      <dgm:prSet phldrT="[Text]" custT="1"/>
      <dgm:spPr/>
      <dgm:t>
        <a:bodyPr/>
        <a:lstStyle/>
        <a:p>
          <a:r>
            <a:rPr lang="es-AR" sz="1200" b="0" dirty="0" smtClean="0"/>
            <a:t>Separación en Bultos</a:t>
          </a:r>
          <a:endParaRPr lang="en-US" sz="1200" b="0" dirty="0"/>
        </a:p>
      </dgm:t>
    </dgm:pt>
    <dgm:pt modelId="{B7F723C9-0E77-4974-AAC8-A6EFA9FC87EF}" type="parTrans" cxnId="{2DD0EDBF-2BF3-44A6-8E35-E42032FF2C27}">
      <dgm:prSet/>
      <dgm:spPr/>
    </dgm:pt>
    <dgm:pt modelId="{915D0CAC-84B1-4803-A29E-C6137C28D7F4}" type="sibTrans" cxnId="{2DD0EDBF-2BF3-44A6-8E35-E42032FF2C27}">
      <dgm:prSet/>
      <dgm:spPr/>
    </dgm:pt>
    <dgm:pt modelId="{2BE9EF8D-9AF1-4936-964C-673EB86542E1}">
      <dgm:prSet custT="1"/>
      <dgm:spPr/>
      <dgm:t>
        <a:bodyPr/>
        <a:lstStyle/>
        <a:p>
          <a:r>
            <a:rPr lang="es-AR" sz="1200" dirty="0" smtClean="0"/>
            <a:t>Entrega del Pedido</a:t>
          </a:r>
        </a:p>
      </dgm:t>
    </dgm:pt>
    <dgm:pt modelId="{285B7742-6987-402B-8896-4B2F92227789}" type="parTrans" cxnId="{20B05296-85FF-4A08-B583-1D92E71EA13D}">
      <dgm:prSet/>
      <dgm:spPr/>
      <dgm:t>
        <a:bodyPr/>
        <a:lstStyle/>
        <a:p>
          <a:endParaRPr lang="en-US"/>
        </a:p>
      </dgm:t>
    </dgm:pt>
    <dgm:pt modelId="{E014BBD3-CAE3-4A7A-9E5E-720510F50D16}" type="sibTrans" cxnId="{20B05296-85FF-4A08-B583-1D92E71EA13D}">
      <dgm:prSet/>
      <dgm:spPr/>
      <dgm:t>
        <a:bodyPr/>
        <a:lstStyle/>
        <a:p>
          <a:endParaRPr lang="en-US"/>
        </a:p>
      </dgm:t>
    </dgm:pt>
    <dgm:pt modelId="{C49DA879-8C74-4FD0-96F9-1DC19AAC4401}">
      <dgm:prSet custT="1"/>
      <dgm:spPr/>
      <dgm:t>
        <a:bodyPr/>
        <a:lstStyle/>
        <a:p>
          <a:r>
            <a:rPr lang="es-AR" sz="1200" dirty="0" smtClean="0"/>
            <a:t>Sobre-carga 110%.</a:t>
          </a:r>
        </a:p>
      </dgm:t>
    </dgm:pt>
    <dgm:pt modelId="{486587EF-3D94-4004-957E-A6137D83E578}" type="parTrans" cxnId="{CA0B1D53-F5E0-4F4E-8653-AECFE568619F}">
      <dgm:prSet/>
      <dgm:spPr/>
      <dgm:t>
        <a:bodyPr/>
        <a:lstStyle/>
        <a:p>
          <a:endParaRPr lang="en-US"/>
        </a:p>
      </dgm:t>
    </dgm:pt>
    <dgm:pt modelId="{9E813524-0DB3-474D-A032-CA374AA6E38F}" type="sibTrans" cxnId="{CA0B1D53-F5E0-4F4E-8653-AECFE568619F}">
      <dgm:prSet/>
      <dgm:spPr/>
      <dgm:t>
        <a:bodyPr/>
        <a:lstStyle/>
        <a:p>
          <a:endParaRPr lang="en-US"/>
        </a:p>
      </dgm:t>
    </dgm:pt>
    <dgm:pt modelId="{2D3E8EE7-B26E-4483-BDF5-5FE72E282F85}">
      <dgm:prSet custT="1"/>
      <dgm:spPr/>
      <dgm:t>
        <a:bodyPr/>
        <a:lstStyle/>
        <a:p>
          <a:r>
            <a:rPr lang="es-AR" sz="1200" dirty="0" smtClean="0"/>
            <a:t>Disponibilidad Exclusiva.</a:t>
          </a:r>
        </a:p>
      </dgm:t>
    </dgm:pt>
    <dgm:pt modelId="{248E07FF-A971-4DEE-A763-E88CC9F75750}" type="parTrans" cxnId="{7DE6609D-4060-42DD-9631-187ACE5EC15F}">
      <dgm:prSet/>
      <dgm:spPr/>
      <dgm:t>
        <a:bodyPr/>
        <a:lstStyle/>
        <a:p>
          <a:endParaRPr lang="en-US"/>
        </a:p>
      </dgm:t>
    </dgm:pt>
    <dgm:pt modelId="{481C0EAD-B780-4D69-BD86-CA72C0E4EF49}" type="sibTrans" cxnId="{7DE6609D-4060-42DD-9631-187ACE5EC15F}">
      <dgm:prSet/>
      <dgm:spPr/>
      <dgm:t>
        <a:bodyPr/>
        <a:lstStyle/>
        <a:p>
          <a:endParaRPr lang="en-US"/>
        </a:p>
      </dgm:t>
    </dgm:pt>
    <dgm:pt modelId="{CC789FB7-9C7B-4626-9206-7CC1F15636FC}">
      <dgm:prSet phldrT="[Text]" custT="1"/>
      <dgm:spPr/>
      <dgm:t>
        <a:bodyPr/>
        <a:lstStyle/>
        <a:p>
          <a:r>
            <a:rPr lang="es-AR" sz="1200" b="0" dirty="0" smtClean="0"/>
            <a:t>Destino y origen únicos</a:t>
          </a:r>
          <a:endParaRPr lang="en-US" sz="1200" b="0" dirty="0"/>
        </a:p>
      </dgm:t>
    </dgm:pt>
    <dgm:pt modelId="{E3B30419-43B3-4E1B-81B6-73A467C2E24C}" type="parTrans" cxnId="{60693029-5889-43A2-A395-B2E9B8B342A5}">
      <dgm:prSet/>
      <dgm:spPr/>
    </dgm:pt>
    <dgm:pt modelId="{DF259C8A-0E17-4653-B55C-582E8FC39379}" type="sibTrans" cxnId="{60693029-5889-43A2-A395-B2E9B8B342A5}">
      <dgm:prSet/>
      <dgm:spPr/>
    </dgm:pt>
    <dgm:pt modelId="{F9B45773-AEDC-4709-9FD2-ED5D18B7C2C6}" type="pres">
      <dgm:prSet presAssocID="{794F3E27-C02F-43EB-BB87-3BB32B972093}" presName="composite" presStyleCnt="0">
        <dgm:presLayoutVars>
          <dgm:chMax val="1"/>
          <dgm:dir/>
          <dgm:resizeHandles val="exact"/>
        </dgm:presLayoutVars>
      </dgm:prSet>
      <dgm:spPr/>
      <dgm:t>
        <a:bodyPr/>
        <a:lstStyle/>
        <a:p>
          <a:endParaRPr lang="es-AR"/>
        </a:p>
      </dgm:t>
    </dgm:pt>
    <dgm:pt modelId="{39AFFEE0-44E2-424A-BF6C-12DAAE1E84C5}" type="pres">
      <dgm:prSet presAssocID="{6099C24C-12A6-43F9-A726-E53080D841CF}" presName="roof" presStyleLbl="dkBgShp" presStyleIdx="0" presStyleCnt="2"/>
      <dgm:spPr/>
      <dgm:t>
        <a:bodyPr/>
        <a:lstStyle/>
        <a:p>
          <a:endParaRPr lang="es-AR"/>
        </a:p>
      </dgm:t>
    </dgm:pt>
    <dgm:pt modelId="{8833B4A4-2C6B-43BF-8F93-125084D56262}" type="pres">
      <dgm:prSet presAssocID="{6099C24C-12A6-43F9-A726-E53080D841CF}" presName="pillars" presStyleCnt="0"/>
      <dgm:spPr/>
    </dgm:pt>
    <dgm:pt modelId="{5C0873C1-9BB8-41F5-885E-336EA621AA0D}" type="pres">
      <dgm:prSet presAssocID="{6099C24C-12A6-43F9-A726-E53080D841CF}" presName="pillar1" presStyleLbl="node1" presStyleIdx="0" presStyleCnt="3">
        <dgm:presLayoutVars>
          <dgm:bulletEnabled val="1"/>
        </dgm:presLayoutVars>
      </dgm:prSet>
      <dgm:spPr/>
      <dgm:t>
        <a:bodyPr/>
        <a:lstStyle/>
        <a:p>
          <a:endParaRPr lang="en-US"/>
        </a:p>
      </dgm:t>
    </dgm:pt>
    <dgm:pt modelId="{555023A0-0C75-4234-B56E-BE3693D1D0E4}" type="pres">
      <dgm:prSet presAssocID="{9C6AE864-0578-495D-BCF5-E0F9F3FC7F3D}" presName="pillarX" presStyleLbl="node1" presStyleIdx="1" presStyleCnt="3">
        <dgm:presLayoutVars>
          <dgm:bulletEnabled val="1"/>
        </dgm:presLayoutVars>
      </dgm:prSet>
      <dgm:spPr/>
      <dgm:t>
        <a:bodyPr/>
        <a:lstStyle/>
        <a:p>
          <a:endParaRPr lang="en-US"/>
        </a:p>
      </dgm:t>
    </dgm:pt>
    <dgm:pt modelId="{B8C9D060-50A3-4A8C-8965-8D1B754D9E9B}" type="pres">
      <dgm:prSet presAssocID="{AC594B83-455D-42D1-9659-899920411875}" presName="pillarX" presStyleLbl="node1" presStyleIdx="2" presStyleCnt="3">
        <dgm:presLayoutVars>
          <dgm:bulletEnabled val="1"/>
        </dgm:presLayoutVars>
      </dgm:prSet>
      <dgm:spPr/>
      <dgm:t>
        <a:bodyPr/>
        <a:lstStyle/>
        <a:p>
          <a:endParaRPr lang="en-US"/>
        </a:p>
      </dgm:t>
    </dgm:pt>
    <dgm:pt modelId="{08607BFF-5977-4D1F-B72D-D7C704DD49CC}" type="pres">
      <dgm:prSet presAssocID="{6099C24C-12A6-43F9-A726-E53080D841CF}" presName="base" presStyleLbl="dkBgShp" presStyleIdx="1" presStyleCnt="2" custLinFactNeighborX="-313" custLinFactNeighborY="1794"/>
      <dgm:spPr/>
    </dgm:pt>
  </dgm:ptLst>
  <dgm:cxnLst>
    <dgm:cxn modelId="{66E6A848-C2CF-4A13-811B-90952C41D9D0}" type="presOf" srcId="{AC594B83-455D-42D1-9659-899920411875}" destId="{B8C9D060-50A3-4A8C-8965-8D1B754D9E9B}" srcOrd="0" destOrd="0" presId="urn:microsoft.com/office/officeart/2005/8/layout/hList3"/>
    <dgm:cxn modelId="{308ACD58-C97B-48A4-ABA1-3C62D340406F}" type="presOf" srcId="{380B0D9A-E29F-4520-8DFD-42461CBDA975}" destId="{5C0873C1-9BB8-41F5-885E-336EA621AA0D}" srcOrd="0" destOrd="2" presId="urn:microsoft.com/office/officeart/2005/8/layout/hList3"/>
    <dgm:cxn modelId="{DD9A7A5C-28EB-45A6-B098-5575856CFBD8}" type="presOf" srcId="{8A42BD3A-8099-4EF0-8180-805BF10D20AB}" destId="{5C0873C1-9BB8-41F5-885E-336EA621AA0D}" srcOrd="0" destOrd="0" presId="urn:microsoft.com/office/officeart/2005/8/layout/hList3"/>
    <dgm:cxn modelId="{BDD86F3A-2E61-4D48-A2B9-49BAF5559845}" type="presOf" srcId="{9C6AE864-0578-495D-BCF5-E0F9F3FC7F3D}" destId="{555023A0-0C75-4234-B56E-BE3693D1D0E4}" srcOrd="0" destOrd="0" presId="urn:microsoft.com/office/officeart/2005/8/layout/hList3"/>
    <dgm:cxn modelId="{E128031B-2362-4BDC-B7CD-460C8928A275}" srcId="{6099C24C-12A6-43F9-A726-E53080D841CF}" destId="{AC594B83-455D-42D1-9659-899920411875}" srcOrd="2" destOrd="0" parTransId="{A24315B2-34A8-4DEB-87F5-FA22516F24DC}" sibTransId="{E5711F88-527D-423D-9520-D957BD3995DC}"/>
    <dgm:cxn modelId="{29BECDF7-F973-4639-9277-CDF727745F50}" srcId="{6099C24C-12A6-43F9-A726-E53080D841CF}" destId="{8A42BD3A-8099-4EF0-8180-805BF10D20AB}" srcOrd="0" destOrd="0" parTransId="{68F99E3E-D390-4535-AAD9-3A8063316C32}" sibTransId="{BBC38066-C493-4794-8580-7DB047F6D7A0}"/>
    <dgm:cxn modelId="{D06D80C9-515A-49FA-A4BA-E120B667FC82}" type="presOf" srcId="{724F98F4-D5C3-4B47-B47B-9CDB04924D30}" destId="{555023A0-0C75-4234-B56E-BE3693D1D0E4}" srcOrd="0" destOrd="6" presId="urn:microsoft.com/office/officeart/2005/8/layout/hList3"/>
    <dgm:cxn modelId="{EA86BA31-8F75-4CD5-97CF-2C3E3454665C}" srcId="{9C6AE864-0578-495D-BCF5-E0F9F3FC7F3D}" destId="{BA586330-CDB9-4FF4-A33F-AF23C42D6E5C}" srcOrd="4" destOrd="0" parTransId="{19712F55-523E-4A39-A2DE-BCDA90DACB24}" sibTransId="{F52B00A1-2105-41B4-9D17-887D8DF0357E}"/>
    <dgm:cxn modelId="{540485BD-F2AC-40AE-9956-44595FB660A2}" type="presOf" srcId="{4D6759E6-5462-4BEE-84DB-C8969F3AC89C}" destId="{5C0873C1-9BB8-41F5-885E-336EA621AA0D}" srcOrd="0" destOrd="3" presId="urn:microsoft.com/office/officeart/2005/8/layout/hList3"/>
    <dgm:cxn modelId="{3AAAFF34-9F2C-4EA3-A04F-D317F15C6D04}" srcId="{8A42BD3A-8099-4EF0-8180-805BF10D20AB}" destId="{4D6759E6-5462-4BEE-84DB-C8969F3AC89C}" srcOrd="2" destOrd="0" parTransId="{A44A6F72-D9C9-4879-BF84-EF91806401BA}" sibTransId="{E9CDCD6D-B8B7-4870-866C-0F4871F497F3}"/>
    <dgm:cxn modelId="{5760E634-C8AA-4BBC-B8E1-E40CEFED97DF}" srcId="{9C6AE864-0578-495D-BCF5-E0F9F3FC7F3D}" destId="{B1C3A222-A525-4D49-A2FB-A952A1E0C719}" srcOrd="0" destOrd="0" parTransId="{6C17FCFF-B8F9-4DCE-B056-6AFC597136A8}" sibTransId="{CDE14E50-D6AC-4E12-B3F3-0F7DC40BD729}"/>
    <dgm:cxn modelId="{6BF03D78-9315-4771-A72E-F3512131BD8F}" type="presOf" srcId="{C49DA879-8C74-4FD0-96F9-1DC19AAC4401}" destId="{B8C9D060-50A3-4A8C-8965-8D1B754D9E9B}" srcOrd="0" destOrd="4" presId="urn:microsoft.com/office/officeart/2005/8/layout/hList3"/>
    <dgm:cxn modelId="{BE5628EC-CF1C-44C5-96A3-85489B581661}" type="presOf" srcId="{2BE9EF8D-9AF1-4936-964C-673EB86542E1}" destId="{B8C9D060-50A3-4A8C-8965-8D1B754D9E9B}" srcOrd="0" destOrd="3" presId="urn:microsoft.com/office/officeart/2005/8/layout/hList3"/>
    <dgm:cxn modelId="{B953A2B0-2CB0-4709-99DC-2074C7CB2B1D}" srcId="{9C6AE864-0578-495D-BCF5-E0F9F3FC7F3D}" destId="{C3761164-2876-4341-9E96-1F6CC7F83136}" srcOrd="3" destOrd="0" parTransId="{0056C611-94DE-4F6B-AD5C-3E646DFCCBA0}" sibTransId="{DC129BFB-9A37-4E87-BC13-B34AB8C0D4B8}"/>
    <dgm:cxn modelId="{6338A455-5720-459F-999A-CF408F8889BF}" type="presOf" srcId="{2DA4FE64-806F-4866-BA1F-FFAA2641EC78}" destId="{5C0873C1-9BB8-41F5-885E-336EA621AA0D}" srcOrd="0" destOrd="4" presId="urn:microsoft.com/office/officeart/2005/8/layout/hList3"/>
    <dgm:cxn modelId="{2DD0EDBF-2BF3-44A6-8E35-E42032FF2C27}" srcId="{AC594B83-455D-42D1-9659-899920411875}" destId="{77D3F39F-5C49-44E7-9C18-F6E197B8C965}" srcOrd="1" destOrd="0" parTransId="{B7F723C9-0E77-4974-AAC8-A6EFA9FC87EF}" sibTransId="{915D0CAC-84B1-4803-A29E-C6137C28D7F4}"/>
    <dgm:cxn modelId="{F4F6B25C-9B4B-49C3-9D54-ED55B3C69836}" srcId="{9C6AE864-0578-495D-BCF5-E0F9F3FC7F3D}" destId="{1EA95462-198B-42BF-8C33-75A82C52DDFF}" srcOrd="6" destOrd="0" parTransId="{4123E027-D5FE-47DA-93E8-E5B287CF7C1A}" sibTransId="{BA285849-491D-4EC5-AEAA-3173FAAF5C9E}"/>
    <dgm:cxn modelId="{DD6E7F96-EC80-4379-8F4E-D0C0D0CF183C}" type="presOf" srcId="{CC789FB7-9C7B-4626-9206-7CC1F15636FC}" destId="{B8C9D060-50A3-4A8C-8965-8D1B754D9E9B}" srcOrd="0" destOrd="1" presId="urn:microsoft.com/office/officeart/2005/8/layout/hList3"/>
    <dgm:cxn modelId="{7B233E81-25CF-42F1-837D-CF93BCE7E398}" srcId="{6099C24C-12A6-43F9-A726-E53080D841CF}" destId="{9C6AE864-0578-495D-BCF5-E0F9F3FC7F3D}" srcOrd="1" destOrd="0" parTransId="{5B709EDD-B0F6-4F9A-A4D9-01E06F3C2EE2}" sibTransId="{5EBCB7E0-6C84-497F-BE04-9B07CA5BE5D6}"/>
    <dgm:cxn modelId="{75C2250F-CB44-4D9E-BDA6-40DA42EBB889}" type="presOf" srcId="{77D3F39F-5C49-44E7-9C18-F6E197B8C965}" destId="{B8C9D060-50A3-4A8C-8965-8D1B754D9E9B}" srcOrd="0" destOrd="2" presId="urn:microsoft.com/office/officeart/2005/8/layout/hList3"/>
    <dgm:cxn modelId="{9024B611-9B74-4751-A950-676F43A7BF77}" type="presOf" srcId="{8872A6C7-0471-4A2B-8230-C6EFFC341014}" destId="{555023A0-0C75-4234-B56E-BE3693D1D0E4}" srcOrd="0" destOrd="2" presId="urn:microsoft.com/office/officeart/2005/8/layout/hList3"/>
    <dgm:cxn modelId="{20B05296-85FF-4A08-B583-1D92E71EA13D}" srcId="{AC594B83-455D-42D1-9659-899920411875}" destId="{2BE9EF8D-9AF1-4936-964C-673EB86542E1}" srcOrd="2" destOrd="0" parTransId="{285B7742-6987-402B-8896-4B2F92227789}" sibTransId="{E014BBD3-CAE3-4A7A-9E5E-720510F50D16}"/>
    <dgm:cxn modelId="{F45D4570-DC25-439A-9729-799CB61812C7}" type="presOf" srcId="{BA586330-CDB9-4FF4-A33F-AF23C42D6E5C}" destId="{555023A0-0C75-4234-B56E-BE3693D1D0E4}" srcOrd="0" destOrd="5" presId="urn:microsoft.com/office/officeart/2005/8/layout/hList3"/>
    <dgm:cxn modelId="{8761FE2C-AFF3-4462-B76D-0B790547FBFC}" type="presOf" srcId="{A78FA2FE-DA7C-4440-AE19-9DD7BDF3FED6}" destId="{5C0873C1-9BB8-41F5-885E-336EA621AA0D}" srcOrd="0" destOrd="1" presId="urn:microsoft.com/office/officeart/2005/8/layout/hList3"/>
    <dgm:cxn modelId="{8D90936B-588F-4878-9F09-443FA0AB48CC}" type="presOf" srcId="{794F3E27-C02F-43EB-BB87-3BB32B972093}" destId="{F9B45773-AEDC-4709-9FD2-ED5D18B7C2C6}" srcOrd="0" destOrd="0" presId="urn:microsoft.com/office/officeart/2005/8/layout/hList3"/>
    <dgm:cxn modelId="{8AD3841A-638D-4937-84F0-2C83464B4C80}" type="presOf" srcId="{9FEDEA84-1978-4510-BEC2-46429310148C}" destId="{555023A0-0C75-4234-B56E-BE3693D1D0E4}" srcOrd="0" destOrd="3" presId="urn:microsoft.com/office/officeart/2005/8/layout/hList3"/>
    <dgm:cxn modelId="{AA9AD4E0-223E-4DEF-B9E6-31B5A6289BE9}" srcId="{9C6AE864-0578-495D-BCF5-E0F9F3FC7F3D}" destId="{724F98F4-D5C3-4B47-B47B-9CDB04924D30}" srcOrd="5" destOrd="0" parTransId="{2CD8BFD4-E7C9-4253-BA96-BD63C00DBAB9}" sibTransId="{6E9C90A7-4A3F-4937-9213-34B873542250}"/>
    <dgm:cxn modelId="{16CFF280-2E9D-487D-BB54-A3EB344F8E90}" srcId="{9C6AE864-0578-495D-BCF5-E0F9F3FC7F3D}" destId="{9FEDEA84-1978-4510-BEC2-46429310148C}" srcOrd="2" destOrd="0" parTransId="{04712D8D-6A72-4D09-866D-FA93371A59E8}" sibTransId="{FEB71D72-F91C-4928-8C25-41CA51D95FB1}"/>
    <dgm:cxn modelId="{CA0B1D53-F5E0-4F4E-8653-AECFE568619F}" srcId="{AC594B83-455D-42D1-9659-899920411875}" destId="{C49DA879-8C74-4FD0-96F9-1DC19AAC4401}" srcOrd="3" destOrd="0" parTransId="{486587EF-3D94-4004-957E-A6137D83E578}" sibTransId="{9E813524-0DB3-474D-A032-CA374AA6E38F}"/>
    <dgm:cxn modelId="{EEBF63EB-57DD-4990-8C8C-1A7EE6F9374C}" type="presOf" srcId="{2D3E8EE7-B26E-4483-BDF5-5FE72E282F85}" destId="{B8C9D060-50A3-4A8C-8965-8D1B754D9E9B}" srcOrd="0" destOrd="5" presId="urn:microsoft.com/office/officeart/2005/8/layout/hList3"/>
    <dgm:cxn modelId="{7DE6609D-4060-42DD-9631-187ACE5EC15F}" srcId="{AC594B83-455D-42D1-9659-899920411875}" destId="{2D3E8EE7-B26E-4483-BDF5-5FE72E282F85}" srcOrd="4" destOrd="0" parTransId="{248E07FF-A971-4DEE-A763-E88CC9F75750}" sibTransId="{481C0EAD-B780-4D69-BD86-CA72C0E4EF49}"/>
    <dgm:cxn modelId="{0C8E655F-8877-47C4-B2B9-66AC32E11FD5}" type="presOf" srcId="{6099C24C-12A6-43F9-A726-E53080D841CF}" destId="{39AFFEE0-44E2-424A-BF6C-12DAAE1E84C5}" srcOrd="0" destOrd="0" presId="urn:microsoft.com/office/officeart/2005/8/layout/hList3"/>
    <dgm:cxn modelId="{094206E6-8835-451B-87C4-0E3816644DEF}" srcId="{8A42BD3A-8099-4EF0-8180-805BF10D20AB}" destId="{2DA4FE64-806F-4866-BA1F-FFAA2641EC78}" srcOrd="3" destOrd="0" parTransId="{F3CC7A28-90A1-4C81-9677-705399FB5237}" sibTransId="{87F26749-470D-4410-A6DF-4F0544FA552D}"/>
    <dgm:cxn modelId="{67AF2527-7836-4B06-B1C3-4EBB8BAFF062}" type="presOf" srcId="{B1C3A222-A525-4D49-A2FB-A952A1E0C719}" destId="{555023A0-0C75-4234-B56E-BE3693D1D0E4}" srcOrd="0" destOrd="1" presId="urn:microsoft.com/office/officeart/2005/8/layout/hList3"/>
    <dgm:cxn modelId="{02B54878-47C7-45D4-AB6D-4B36B725259E}" type="presOf" srcId="{1EA95462-198B-42BF-8C33-75A82C52DDFF}" destId="{555023A0-0C75-4234-B56E-BE3693D1D0E4}" srcOrd="0" destOrd="7" presId="urn:microsoft.com/office/officeart/2005/8/layout/hList3"/>
    <dgm:cxn modelId="{86592B12-AF99-40C0-8667-A7CAF4E065C3}" srcId="{794F3E27-C02F-43EB-BB87-3BB32B972093}" destId="{6099C24C-12A6-43F9-A726-E53080D841CF}" srcOrd="0" destOrd="0" parTransId="{E629869A-E940-436C-A695-67B73348A144}" sibTransId="{902C2089-04E7-40D8-90D7-B1B727DAB540}"/>
    <dgm:cxn modelId="{60693029-5889-43A2-A395-B2E9B8B342A5}" srcId="{AC594B83-455D-42D1-9659-899920411875}" destId="{CC789FB7-9C7B-4626-9206-7CC1F15636FC}" srcOrd="0" destOrd="0" parTransId="{E3B30419-43B3-4E1B-81B6-73A467C2E24C}" sibTransId="{DF259C8A-0E17-4653-B55C-582E8FC39379}"/>
    <dgm:cxn modelId="{04A68DF9-3FA4-4BDC-A6B1-177567BC10AB}" type="presOf" srcId="{C3761164-2876-4341-9E96-1F6CC7F83136}" destId="{555023A0-0C75-4234-B56E-BE3693D1D0E4}" srcOrd="0" destOrd="4" presId="urn:microsoft.com/office/officeart/2005/8/layout/hList3"/>
    <dgm:cxn modelId="{6E02CB10-CB5B-4941-9259-D75B0D1EE0F2}" srcId="{8A42BD3A-8099-4EF0-8180-805BF10D20AB}" destId="{A78FA2FE-DA7C-4440-AE19-9DD7BDF3FED6}" srcOrd="0" destOrd="0" parTransId="{E9C82CA3-5BE2-4674-AE7C-E29A835A6308}" sibTransId="{E39BE4B1-67DF-4773-A594-D3C56EFDFFB3}"/>
    <dgm:cxn modelId="{B3B0522A-9D3D-40ED-9B12-D6B9AEA61618}" srcId="{9C6AE864-0578-495D-BCF5-E0F9F3FC7F3D}" destId="{8872A6C7-0471-4A2B-8230-C6EFFC341014}" srcOrd="1" destOrd="0" parTransId="{CE56DB13-BC5F-496C-AE15-33446831AB24}" sibTransId="{9179D403-EC35-4B43-B131-B97462E2C481}"/>
    <dgm:cxn modelId="{74111B66-FD25-42DD-AC3D-FE5F9440BF5B}" srcId="{8A42BD3A-8099-4EF0-8180-805BF10D20AB}" destId="{380B0D9A-E29F-4520-8DFD-42461CBDA975}" srcOrd="1" destOrd="0" parTransId="{F759188D-905C-4E2E-BF06-22B39FC78333}" sibTransId="{9DADAC5C-9B26-439B-81E3-FEE627CEDED4}"/>
    <dgm:cxn modelId="{892FBCBF-17CB-4064-B8D1-9A6FE8736E03}" type="presParOf" srcId="{F9B45773-AEDC-4709-9FD2-ED5D18B7C2C6}" destId="{39AFFEE0-44E2-424A-BF6C-12DAAE1E84C5}" srcOrd="0" destOrd="0" presId="urn:microsoft.com/office/officeart/2005/8/layout/hList3"/>
    <dgm:cxn modelId="{156AAE05-AA4E-420F-A094-1F319FCFCACF}" type="presParOf" srcId="{F9B45773-AEDC-4709-9FD2-ED5D18B7C2C6}" destId="{8833B4A4-2C6B-43BF-8F93-125084D56262}" srcOrd="1" destOrd="0" presId="urn:microsoft.com/office/officeart/2005/8/layout/hList3"/>
    <dgm:cxn modelId="{BF342419-8DE5-4064-BA9B-ED1C19475548}" type="presParOf" srcId="{8833B4A4-2C6B-43BF-8F93-125084D56262}" destId="{5C0873C1-9BB8-41F5-885E-336EA621AA0D}" srcOrd="0" destOrd="0" presId="urn:microsoft.com/office/officeart/2005/8/layout/hList3"/>
    <dgm:cxn modelId="{B1A74950-03D3-4CBB-976B-57D709660430}" type="presParOf" srcId="{8833B4A4-2C6B-43BF-8F93-125084D56262}" destId="{555023A0-0C75-4234-B56E-BE3693D1D0E4}" srcOrd="1" destOrd="0" presId="urn:microsoft.com/office/officeart/2005/8/layout/hList3"/>
    <dgm:cxn modelId="{1D870EEB-7611-4F19-BB0C-E0E01467D51B}" type="presParOf" srcId="{8833B4A4-2C6B-43BF-8F93-125084D56262}" destId="{B8C9D060-50A3-4A8C-8965-8D1B754D9E9B}" srcOrd="2" destOrd="0" presId="urn:microsoft.com/office/officeart/2005/8/layout/hList3"/>
    <dgm:cxn modelId="{00839F0A-052C-405B-8CD1-08F0EBC92CFE}" type="presParOf" srcId="{F9B45773-AEDC-4709-9FD2-ED5D18B7C2C6}" destId="{08607BFF-5977-4D1F-B72D-D7C704DD49CC}" srcOrd="2" destOrd="0" presId="urn:microsoft.com/office/officeart/2005/8/layout/hList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AFFEE0-44E2-424A-BF6C-12DAAE1E84C5}">
      <dsp:nvSpPr>
        <dsp:cNvPr id="0" name=""/>
        <dsp:cNvSpPr/>
      </dsp:nvSpPr>
      <dsp:spPr>
        <a:xfrm>
          <a:off x="0" y="0"/>
          <a:ext cx="6096000" cy="12192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AR" sz="5600" kern="1200" dirty="0" smtClean="0"/>
            <a:t>Objetivo</a:t>
          </a:r>
          <a:endParaRPr lang="en-US" sz="5600" kern="1200" dirty="0"/>
        </a:p>
      </dsp:txBody>
      <dsp:txXfrm>
        <a:off x="0" y="0"/>
        <a:ext cx="6096000" cy="1219200"/>
      </dsp:txXfrm>
    </dsp:sp>
    <dsp:sp modelId="{5C0873C1-9BB8-41F5-885E-336EA621AA0D}">
      <dsp:nvSpPr>
        <dsp:cNvPr id="0" name=""/>
        <dsp:cNvSpPr/>
      </dsp:nvSpPr>
      <dsp:spPr>
        <a:xfrm>
          <a:off x="2976" y="1219200"/>
          <a:ext cx="2030015" cy="2560320"/>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933450">
            <a:lnSpc>
              <a:spcPct val="90000"/>
            </a:lnSpc>
            <a:spcBef>
              <a:spcPct val="0"/>
            </a:spcBef>
            <a:spcAft>
              <a:spcPct val="35000"/>
            </a:spcAft>
          </a:pPr>
          <a:r>
            <a:rPr lang="es-AR" sz="2100" b="1" kern="1200" dirty="0" smtClean="0"/>
            <a:t>Alcance</a:t>
          </a:r>
        </a:p>
        <a:p>
          <a:pPr lvl="0" algn="l" defTabSz="933450">
            <a:lnSpc>
              <a:spcPct val="90000"/>
            </a:lnSpc>
            <a:spcBef>
              <a:spcPct val="0"/>
            </a:spcBef>
            <a:spcAft>
              <a:spcPct val="35000"/>
            </a:spcAft>
          </a:pPr>
          <a:endParaRPr lang="en-US" sz="2100" b="1" kern="1200" dirty="0"/>
        </a:p>
        <a:p>
          <a:pPr marL="114300" lvl="1" indent="-114300" algn="l" defTabSz="533400">
            <a:lnSpc>
              <a:spcPct val="90000"/>
            </a:lnSpc>
            <a:spcBef>
              <a:spcPct val="0"/>
            </a:spcBef>
            <a:spcAft>
              <a:spcPct val="15000"/>
            </a:spcAft>
            <a:buChar char="••"/>
          </a:pPr>
          <a:r>
            <a:rPr lang="es-AR" sz="1200" kern="1200" dirty="0" smtClean="0"/>
            <a:t>Seguimiento</a:t>
          </a:r>
        </a:p>
        <a:p>
          <a:pPr marL="114300" lvl="1" indent="-114300" algn="l" defTabSz="533400">
            <a:lnSpc>
              <a:spcPct val="90000"/>
            </a:lnSpc>
            <a:spcBef>
              <a:spcPct val="0"/>
            </a:spcBef>
            <a:spcAft>
              <a:spcPct val="15000"/>
            </a:spcAft>
            <a:buChar char="••"/>
          </a:pPr>
          <a:r>
            <a:rPr lang="es-AR" sz="1200" kern="1200" dirty="0" smtClean="0"/>
            <a:t>Pedidos similares</a:t>
          </a:r>
        </a:p>
        <a:p>
          <a:pPr marL="114300" lvl="1" indent="-114300" algn="l" defTabSz="533400">
            <a:lnSpc>
              <a:spcPct val="90000"/>
            </a:lnSpc>
            <a:spcBef>
              <a:spcPct val="0"/>
            </a:spcBef>
            <a:spcAft>
              <a:spcPct val="15000"/>
            </a:spcAft>
            <a:buChar char="••"/>
          </a:pPr>
          <a:r>
            <a:rPr lang="es-AR" sz="1200" kern="1200" dirty="0" smtClean="0"/>
            <a:t>Presupuesto</a:t>
          </a:r>
        </a:p>
        <a:p>
          <a:pPr marL="114300" lvl="1" indent="-114300" algn="l" defTabSz="533400">
            <a:lnSpc>
              <a:spcPct val="90000"/>
            </a:lnSpc>
            <a:spcBef>
              <a:spcPct val="0"/>
            </a:spcBef>
            <a:spcAft>
              <a:spcPct val="15000"/>
            </a:spcAft>
            <a:buChar char="••"/>
          </a:pPr>
          <a:r>
            <a:rPr lang="es-AR" sz="1200" kern="1200" dirty="0" smtClean="0"/>
            <a:t>Reprogramación  de ruta</a:t>
          </a:r>
        </a:p>
      </dsp:txBody>
      <dsp:txXfrm>
        <a:off x="2976" y="1219200"/>
        <a:ext cx="2030015" cy="2560320"/>
      </dsp:txXfrm>
    </dsp:sp>
    <dsp:sp modelId="{555023A0-0C75-4234-B56E-BE3693D1D0E4}">
      <dsp:nvSpPr>
        <dsp:cNvPr id="0" name=""/>
        <dsp:cNvSpPr/>
      </dsp:nvSpPr>
      <dsp:spPr>
        <a:xfrm>
          <a:off x="2032992" y="1219200"/>
          <a:ext cx="2030015" cy="2560320"/>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s-AR" sz="1400" b="1" kern="1200" dirty="0" smtClean="0"/>
            <a:t>Fuera de Alcance</a:t>
          </a:r>
        </a:p>
        <a:p>
          <a:pPr lvl="0" algn="l" defTabSz="622300">
            <a:lnSpc>
              <a:spcPct val="90000"/>
            </a:lnSpc>
            <a:spcBef>
              <a:spcPct val="0"/>
            </a:spcBef>
            <a:spcAft>
              <a:spcPct val="35000"/>
            </a:spcAft>
          </a:pPr>
          <a:endParaRPr lang="en-US" sz="1400" b="1" kern="1200" dirty="0"/>
        </a:p>
        <a:p>
          <a:pPr marL="114300" lvl="1" indent="-114300" algn="l" defTabSz="533400">
            <a:lnSpc>
              <a:spcPct val="90000"/>
            </a:lnSpc>
            <a:spcBef>
              <a:spcPct val="0"/>
            </a:spcBef>
            <a:spcAft>
              <a:spcPct val="15000"/>
            </a:spcAft>
            <a:buChar char="••"/>
          </a:pPr>
          <a:r>
            <a:rPr lang="es-AR" sz="1200" kern="1200" dirty="0" smtClean="0"/>
            <a:t>Contabilidad.</a:t>
          </a:r>
          <a:endParaRPr lang="en-US" sz="1200" kern="1200" dirty="0"/>
        </a:p>
        <a:p>
          <a:pPr marL="114300" lvl="1" indent="-114300" algn="l" defTabSz="533400">
            <a:lnSpc>
              <a:spcPct val="90000"/>
            </a:lnSpc>
            <a:spcBef>
              <a:spcPct val="0"/>
            </a:spcBef>
            <a:spcAft>
              <a:spcPct val="15000"/>
            </a:spcAft>
            <a:buChar char="••"/>
          </a:pPr>
          <a:r>
            <a:rPr lang="es-AR" sz="1200" kern="1200" dirty="0" smtClean="0"/>
            <a:t>Estadísticas.</a:t>
          </a:r>
        </a:p>
        <a:p>
          <a:pPr marL="114300" lvl="1" indent="-114300" algn="l" defTabSz="533400">
            <a:lnSpc>
              <a:spcPct val="90000"/>
            </a:lnSpc>
            <a:spcBef>
              <a:spcPct val="0"/>
            </a:spcBef>
            <a:spcAft>
              <a:spcPct val="15000"/>
            </a:spcAft>
            <a:buChar char="••"/>
          </a:pPr>
          <a:r>
            <a:rPr lang="es-AR" sz="1200" kern="1200" dirty="0" smtClean="0"/>
            <a:t>Pago a proveedores.</a:t>
          </a:r>
        </a:p>
        <a:p>
          <a:pPr marL="114300" lvl="1" indent="-114300" algn="l" defTabSz="533400">
            <a:lnSpc>
              <a:spcPct val="90000"/>
            </a:lnSpc>
            <a:spcBef>
              <a:spcPct val="0"/>
            </a:spcBef>
            <a:spcAft>
              <a:spcPct val="15000"/>
            </a:spcAft>
            <a:buChar char="••"/>
          </a:pPr>
          <a:r>
            <a:rPr lang="es-AR" sz="1200" kern="1200" dirty="0" smtClean="0"/>
            <a:t>Seguimiento en tiempo real.</a:t>
          </a:r>
        </a:p>
        <a:p>
          <a:pPr marL="114300" lvl="1" indent="-114300" algn="l" defTabSz="533400">
            <a:lnSpc>
              <a:spcPct val="90000"/>
            </a:lnSpc>
            <a:spcBef>
              <a:spcPct val="0"/>
            </a:spcBef>
            <a:spcAft>
              <a:spcPct val="15000"/>
            </a:spcAft>
            <a:buChar char="••"/>
          </a:pPr>
          <a:r>
            <a:rPr lang="es-AR" sz="1200" kern="1200" dirty="0" smtClean="0"/>
            <a:t>Servicio post-venta.</a:t>
          </a:r>
        </a:p>
        <a:p>
          <a:pPr marL="114300" lvl="1" indent="-114300" algn="l" defTabSz="533400">
            <a:lnSpc>
              <a:spcPct val="90000"/>
            </a:lnSpc>
            <a:spcBef>
              <a:spcPct val="0"/>
            </a:spcBef>
            <a:spcAft>
              <a:spcPct val="15000"/>
            </a:spcAft>
            <a:buChar char="••"/>
          </a:pPr>
          <a:r>
            <a:rPr lang="es-AR" sz="1200" kern="1200" dirty="0" smtClean="0"/>
            <a:t>Gestión del pago.</a:t>
          </a:r>
        </a:p>
        <a:p>
          <a:pPr marL="114300" lvl="1" indent="-114300" algn="l" defTabSz="533400">
            <a:lnSpc>
              <a:spcPct val="90000"/>
            </a:lnSpc>
            <a:spcBef>
              <a:spcPct val="0"/>
            </a:spcBef>
            <a:spcAft>
              <a:spcPct val="15000"/>
            </a:spcAft>
            <a:buChar char="••"/>
          </a:pPr>
          <a:r>
            <a:rPr lang="es-AR" sz="1200" kern="1200" dirty="0" smtClean="0"/>
            <a:t>Seguimiento envió factura.</a:t>
          </a:r>
          <a:endParaRPr lang="es-AR" sz="1200" kern="1200" dirty="0"/>
        </a:p>
      </dsp:txBody>
      <dsp:txXfrm>
        <a:off x="2032992" y="1219200"/>
        <a:ext cx="2030015" cy="2560320"/>
      </dsp:txXfrm>
    </dsp:sp>
    <dsp:sp modelId="{B8C9D060-50A3-4A8C-8965-8D1B754D9E9B}">
      <dsp:nvSpPr>
        <dsp:cNvPr id="0" name=""/>
        <dsp:cNvSpPr/>
      </dsp:nvSpPr>
      <dsp:spPr>
        <a:xfrm>
          <a:off x="4063007" y="1219200"/>
          <a:ext cx="2030015" cy="2560320"/>
        </a:xfrm>
        <a:prstGeom prst="rect">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933450">
            <a:lnSpc>
              <a:spcPct val="90000"/>
            </a:lnSpc>
            <a:spcBef>
              <a:spcPct val="0"/>
            </a:spcBef>
            <a:spcAft>
              <a:spcPct val="35000"/>
            </a:spcAft>
          </a:pPr>
          <a:r>
            <a:rPr lang="es-AR" sz="2100" b="1" kern="1200" dirty="0" smtClean="0"/>
            <a:t>Hipótesis</a:t>
          </a:r>
        </a:p>
        <a:p>
          <a:pPr lvl="0" algn="l" defTabSz="933450">
            <a:lnSpc>
              <a:spcPct val="90000"/>
            </a:lnSpc>
            <a:spcBef>
              <a:spcPct val="0"/>
            </a:spcBef>
            <a:spcAft>
              <a:spcPct val="35000"/>
            </a:spcAft>
          </a:pPr>
          <a:endParaRPr lang="en-US" sz="2100" b="1" kern="1200" dirty="0"/>
        </a:p>
        <a:p>
          <a:pPr marL="114300" lvl="1" indent="-114300" algn="l" defTabSz="533400">
            <a:lnSpc>
              <a:spcPct val="90000"/>
            </a:lnSpc>
            <a:spcBef>
              <a:spcPct val="0"/>
            </a:spcBef>
            <a:spcAft>
              <a:spcPct val="15000"/>
            </a:spcAft>
            <a:buChar char="••"/>
          </a:pPr>
          <a:r>
            <a:rPr lang="es-AR" sz="1200" b="0" kern="1200" dirty="0" smtClean="0"/>
            <a:t>Destino y origen únicos</a:t>
          </a:r>
          <a:endParaRPr lang="en-US" sz="1200" b="0" kern="1200" dirty="0"/>
        </a:p>
        <a:p>
          <a:pPr marL="114300" lvl="1" indent="-114300" algn="l" defTabSz="533400">
            <a:lnSpc>
              <a:spcPct val="90000"/>
            </a:lnSpc>
            <a:spcBef>
              <a:spcPct val="0"/>
            </a:spcBef>
            <a:spcAft>
              <a:spcPct val="15000"/>
            </a:spcAft>
            <a:buChar char="••"/>
          </a:pPr>
          <a:r>
            <a:rPr lang="es-AR" sz="1200" b="0" kern="1200" dirty="0" smtClean="0"/>
            <a:t>Separación en Bultos</a:t>
          </a:r>
          <a:endParaRPr lang="en-US" sz="1200" b="0" kern="1200" dirty="0"/>
        </a:p>
        <a:p>
          <a:pPr marL="114300" lvl="1" indent="-114300" algn="l" defTabSz="533400">
            <a:lnSpc>
              <a:spcPct val="90000"/>
            </a:lnSpc>
            <a:spcBef>
              <a:spcPct val="0"/>
            </a:spcBef>
            <a:spcAft>
              <a:spcPct val="15000"/>
            </a:spcAft>
            <a:buChar char="••"/>
          </a:pPr>
          <a:r>
            <a:rPr lang="es-AR" sz="1200" kern="1200" dirty="0" smtClean="0"/>
            <a:t>Entrega del Pedido</a:t>
          </a:r>
        </a:p>
        <a:p>
          <a:pPr marL="114300" lvl="1" indent="-114300" algn="l" defTabSz="533400">
            <a:lnSpc>
              <a:spcPct val="90000"/>
            </a:lnSpc>
            <a:spcBef>
              <a:spcPct val="0"/>
            </a:spcBef>
            <a:spcAft>
              <a:spcPct val="15000"/>
            </a:spcAft>
            <a:buChar char="••"/>
          </a:pPr>
          <a:r>
            <a:rPr lang="es-AR" sz="1200" kern="1200" dirty="0" smtClean="0"/>
            <a:t>Sobre-carga 110%.</a:t>
          </a:r>
        </a:p>
        <a:p>
          <a:pPr marL="114300" lvl="1" indent="-114300" algn="l" defTabSz="533400">
            <a:lnSpc>
              <a:spcPct val="90000"/>
            </a:lnSpc>
            <a:spcBef>
              <a:spcPct val="0"/>
            </a:spcBef>
            <a:spcAft>
              <a:spcPct val="15000"/>
            </a:spcAft>
            <a:buChar char="••"/>
          </a:pPr>
          <a:r>
            <a:rPr lang="es-AR" sz="1200" kern="1200" dirty="0" smtClean="0"/>
            <a:t>Disponibilidad Exclusiva.</a:t>
          </a:r>
        </a:p>
      </dsp:txBody>
      <dsp:txXfrm>
        <a:off x="4063007" y="1219200"/>
        <a:ext cx="2030015" cy="2560320"/>
      </dsp:txXfrm>
    </dsp:sp>
    <dsp:sp modelId="{08607BFF-5977-4D1F-B72D-D7C704DD49CC}">
      <dsp:nvSpPr>
        <dsp:cNvPr id="0" name=""/>
        <dsp:cNvSpPr/>
      </dsp:nvSpPr>
      <dsp:spPr>
        <a:xfrm>
          <a:off x="0" y="3779520"/>
          <a:ext cx="6096000" cy="28448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EEFDE4-20F3-400B-B586-D1755F1D251F}" type="datetimeFigureOut">
              <a:rPr lang="en-US" smtClean="0"/>
              <a:pPr/>
              <a:t>12/2/2009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7DCFDD-9765-4942-8186-4D444FB7394B}"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252000">
              <a:spcBef>
                <a:spcPts val="1200"/>
              </a:spcBef>
              <a:spcAft>
                <a:spcPts val="4200"/>
              </a:spcAft>
            </a:pPr>
            <a:r>
              <a:rPr lang="es-AR" dirty="0" smtClean="0"/>
              <a:t>Objetivo</a:t>
            </a:r>
          </a:p>
          <a:p>
            <a:pPr marL="252000">
              <a:spcBef>
                <a:spcPts val="1200"/>
              </a:spcBef>
              <a:spcAft>
                <a:spcPts val="4200"/>
              </a:spcAft>
            </a:pPr>
            <a:endParaRPr lang="es-AR" dirty="0" smtClean="0"/>
          </a:p>
          <a:p>
            <a:pPr marL="252000">
              <a:spcBef>
                <a:spcPts val="1200"/>
              </a:spcBef>
              <a:spcAft>
                <a:spcPts val="4200"/>
              </a:spcAft>
            </a:pPr>
            <a:r>
              <a:rPr lang="es-AR" dirty="0" smtClean="0"/>
              <a:t>Registro anticipado de las cargas.</a:t>
            </a:r>
          </a:p>
          <a:p>
            <a:pPr marL="252000">
              <a:spcBef>
                <a:spcPts val="1200"/>
              </a:spcBef>
              <a:spcAft>
                <a:spcPts val="4200"/>
              </a:spcAft>
            </a:pPr>
            <a:r>
              <a:rPr lang="es-AR" dirty="0" smtClean="0"/>
              <a:t>Seguimiento de las cargas.</a:t>
            </a:r>
          </a:p>
          <a:p>
            <a:pPr marL="252000">
              <a:spcBef>
                <a:spcPts val="1200"/>
              </a:spcBef>
              <a:spcAft>
                <a:spcPts val="4200"/>
              </a:spcAft>
            </a:pPr>
            <a:r>
              <a:rPr lang="es-AR" dirty="0" smtClean="0"/>
              <a:t>Envío de las facturas.</a:t>
            </a:r>
          </a:p>
          <a:p>
            <a:endParaRPr lang="es-AR" dirty="0" smtClean="0"/>
          </a:p>
          <a:p>
            <a:r>
              <a:rPr lang="es-AR" dirty="0" smtClean="0"/>
              <a:t>Alcance</a:t>
            </a:r>
          </a:p>
          <a:p>
            <a:endParaRPr lang="es-AR" dirty="0" smtClean="0"/>
          </a:p>
          <a:p>
            <a:r>
              <a:rPr lang="es-AR" dirty="0" smtClean="0"/>
              <a:t>Consultar la última </a:t>
            </a:r>
            <a:r>
              <a:rPr lang="es-AR" b="1" dirty="0" smtClean="0"/>
              <a:t>ubicación</a:t>
            </a:r>
            <a:r>
              <a:rPr lang="es-AR" dirty="0" smtClean="0"/>
              <a:t> del pedido.</a:t>
            </a:r>
          </a:p>
          <a:p>
            <a:r>
              <a:rPr lang="es-AR" dirty="0" smtClean="0"/>
              <a:t>Generar una </a:t>
            </a:r>
            <a:r>
              <a:rPr lang="es-AR" b="1" dirty="0" smtClean="0"/>
              <a:t>ruta</a:t>
            </a:r>
            <a:r>
              <a:rPr lang="es-AR" dirty="0" smtClean="0"/>
              <a:t> para los bultos.</a:t>
            </a:r>
          </a:p>
          <a:p>
            <a:r>
              <a:rPr lang="es-AR" dirty="0" smtClean="0"/>
              <a:t>Permitir reutilizar datos de un </a:t>
            </a:r>
            <a:r>
              <a:rPr lang="es-AR" b="1" dirty="0" smtClean="0"/>
              <a:t>pedido similar</a:t>
            </a:r>
            <a:r>
              <a:rPr lang="es-AR" dirty="0" smtClean="0"/>
              <a:t>.</a:t>
            </a:r>
          </a:p>
          <a:p>
            <a:r>
              <a:rPr lang="es-AR" dirty="0" smtClean="0"/>
              <a:t>Generar un </a:t>
            </a:r>
            <a:r>
              <a:rPr lang="es-AR" b="1" dirty="0" smtClean="0"/>
              <a:t>presupuesto</a:t>
            </a:r>
            <a:r>
              <a:rPr lang="es-AR" dirty="0" smtClean="0"/>
              <a:t> según costo de transporte.</a:t>
            </a:r>
          </a:p>
          <a:p>
            <a:r>
              <a:rPr lang="es-AR" dirty="0" smtClean="0"/>
              <a:t>Permitir </a:t>
            </a:r>
            <a:r>
              <a:rPr lang="es-AR" b="1" dirty="0" smtClean="0"/>
              <a:t>reprogramación</a:t>
            </a:r>
            <a:r>
              <a:rPr lang="es-AR" dirty="0" smtClean="0"/>
              <a:t> de la ruta.</a:t>
            </a:r>
          </a:p>
          <a:p>
            <a:endParaRPr lang="es-AR" dirty="0" smtClean="0"/>
          </a:p>
          <a:p>
            <a:r>
              <a:rPr lang="es-AR" dirty="0" smtClean="0"/>
              <a:t>HIPOTESIS</a:t>
            </a:r>
          </a:p>
          <a:p>
            <a:endParaRPr lang="es-AR" dirty="0" smtClean="0"/>
          </a:p>
          <a:p>
            <a:r>
              <a:rPr lang="es-AR" dirty="0" smtClean="0"/>
              <a:t>Un pedido se separa en bultos.</a:t>
            </a:r>
          </a:p>
          <a:p>
            <a:r>
              <a:rPr lang="es-AR" dirty="0" smtClean="0"/>
              <a:t>Los bultos se entregan todos juntos.</a:t>
            </a:r>
          </a:p>
          <a:p>
            <a:r>
              <a:rPr lang="es-AR" dirty="0" smtClean="0"/>
              <a:t>La entrega no es puerta a puerta.</a:t>
            </a:r>
          </a:p>
          <a:p>
            <a:r>
              <a:rPr lang="es-AR" dirty="0" smtClean="0"/>
              <a:t>Sobre-carga con 110%.</a:t>
            </a:r>
          </a:p>
          <a:p>
            <a:r>
              <a:rPr lang="es-AR" dirty="0" smtClean="0"/>
              <a:t>Transporte y almacenes con disponibilidad exclusiva.</a:t>
            </a:r>
          </a:p>
          <a:p>
            <a:r>
              <a:rPr lang="es-AR" dirty="0" smtClean="0"/>
              <a:t>No se puede retirar un pedido sin haber pagado el mismo.</a:t>
            </a:r>
          </a:p>
          <a:p>
            <a:endParaRPr lang="en-US" dirty="0"/>
          </a:p>
        </p:txBody>
      </p:sp>
      <p:sp>
        <p:nvSpPr>
          <p:cNvPr id="4" name="Slide Number Placeholder 3"/>
          <p:cNvSpPr>
            <a:spLocks noGrp="1"/>
          </p:cNvSpPr>
          <p:nvPr>
            <p:ph type="sldNum" sz="quarter" idx="10"/>
          </p:nvPr>
        </p:nvSpPr>
        <p:spPr/>
        <p:txBody>
          <a:bodyPr/>
          <a:lstStyle/>
          <a:p>
            <a:fld id="{6B7DCFDD-9765-4942-8186-4D444FB7394B}"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7DCFDD-9765-4942-8186-4D444FB7394B}"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DIAGRAMA ORIGINAL (PRIMER VERSION)	DIAGRAMA</a:t>
            </a:r>
            <a:r>
              <a:rPr lang="es-AR" baseline="0" dirty="0" smtClean="0"/>
              <a:t> FINAL (ULTIMA VERSION)</a:t>
            </a:r>
          </a:p>
          <a:p>
            <a:endParaRPr lang="es-AR" dirty="0" smtClean="0"/>
          </a:p>
          <a:p>
            <a:r>
              <a:rPr lang="es-AR" dirty="0" smtClean="0"/>
              <a:t>El diagrama se fue complejizando pero no presentaba</a:t>
            </a:r>
            <a:r>
              <a:rPr lang="es-AR" baseline="0" dirty="0" smtClean="0"/>
              <a:t> grandes controversias</a:t>
            </a:r>
            <a:endParaRPr lang="es-AR" dirty="0" smtClean="0"/>
          </a:p>
          <a:p>
            <a:pPr>
              <a:buNone/>
            </a:pPr>
            <a:endParaRPr lang="es-AR" dirty="0" smtClean="0"/>
          </a:p>
          <a:p>
            <a:r>
              <a:rPr lang="es-AR" dirty="0" smtClean="0"/>
              <a:t>Primer</a:t>
            </a:r>
            <a:r>
              <a:rPr lang="es-AR" baseline="0" dirty="0" smtClean="0"/>
              <a:t> reunión de CU  gran </a:t>
            </a:r>
            <a:r>
              <a:rPr lang="es-AR" baseline="0" dirty="0" err="1" smtClean="0"/>
              <a:t>discusion</a:t>
            </a:r>
            <a:r>
              <a:rPr lang="es-AR" baseline="0" dirty="0" smtClean="0"/>
              <a:t> del e</a:t>
            </a:r>
            <a:r>
              <a:rPr lang="es-AR" dirty="0" smtClean="0"/>
              <a:t>nfoque de los casos de uso (negocio / sistema)</a:t>
            </a:r>
          </a:p>
          <a:p>
            <a:endParaRPr lang="es-AR" dirty="0" smtClean="0"/>
          </a:p>
          <a:p>
            <a:r>
              <a:rPr lang="es-AR" dirty="0" smtClean="0"/>
              <a:t>Re trabajo continuo (por el nivel de detalle) </a:t>
            </a:r>
          </a:p>
          <a:p>
            <a:endParaRPr lang="es-AR" dirty="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Carga</a:t>
            </a:r>
            <a:r>
              <a:rPr lang="es-AR" baseline="0" dirty="0" smtClean="0"/>
              <a:t> </a:t>
            </a:r>
            <a:r>
              <a:rPr lang="es-AR" baseline="0" dirty="0" smtClean="0">
                <a:sym typeface="Wingdings" pitchFamily="2" charset="2"/>
              </a:rPr>
              <a:t> conjunto de bultos que conforman un pedido</a:t>
            </a:r>
            <a:endParaRPr lang="es-AR" dirty="0" smtClean="0"/>
          </a:p>
          <a:p>
            <a:r>
              <a:rPr lang="es-AR" dirty="0" smtClean="0"/>
              <a:t>Tipifica ( </a:t>
            </a:r>
            <a:r>
              <a:rPr lang="es-AR" dirty="0" err="1" smtClean="0"/>
              <a:t>dimension</a:t>
            </a:r>
            <a:r>
              <a:rPr lang="es-AR" dirty="0" smtClean="0"/>
              <a:t>, peso, </a:t>
            </a:r>
            <a:r>
              <a:rPr lang="es-AR" dirty="0" err="1" smtClean="0"/>
              <a:t>caracteristicas</a:t>
            </a:r>
            <a:r>
              <a:rPr lang="es-AR" baseline="0" dirty="0" smtClean="0"/>
              <a:t> </a:t>
            </a:r>
            <a:r>
              <a:rPr lang="es-AR" baseline="0" dirty="0" smtClean="0"/>
              <a:t>( refrigerado, </a:t>
            </a:r>
            <a:r>
              <a:rPr lang="es-AR" baseline="0" dirty="0" err="1" smtClean="0"/>
              <a:t>fragil</a:t>
            </a:r>
            <a:r>
              <a:rPr lang="es-AR" baseline="0" dirty="0" smtClean="0"/>
              <a:t>)</a:t>
            </a:r>
          </a:p>
          <a:p>
            <a:endParaRPr lang="es-AR" baseline="0" dirty="0" smtClean="0"/>
          </a:p>
          <a:p>
            <a:pPr lvl="0"/>
            <a:r>
              <a:rPr lang="es-AR" sz="1200" kern="1200" dirty="0" smtClean="0">
                <a:solidFill>
                  <a:schemeClr val="tx1"/>
                </a:solidFill>
                <a:latin typeface="+mn-lt"/>
                <a:ea typeface="+mn-ea"/>
                <a:cs typeface="+mn-cs"/>
              </a:rPr>
              <a:t>Unidad indivisible a ser enviada.</a:t>
            </a:r>
          </a:p>
          <a:p>
            <a:pPr lvl="0"/>
            <a:r>
              <a:rPr lang="es-AR" sz="1200" kern="1200" dirty="0" smtClean="0">
                <a:solidFill>
                  <a:schemeClr val="tx1"/>
                </a:solidFill>
                <a:latin typeface="+mn-lt"/>
                <a:ea typeface="+mn-ea"/>
                <a:cs typeface="+mn-cs"/>
              </a:rPr>
              <a:t>Se obtiene de la división del pedido.</a:t>
            </a:r>
          </a:p>
          <a:p>
            <a:pPr lvl="0"/>
            <a:r>
              <a:rPr lang="es-AR" sz="1200" kern="1200" dirty="0" smtClean="0">
                <a:solidFill>
                  <a:schemeClr val="tx1"/>
                </a:solidFill>
                <a:latin typeface="+mn-lt"/>
                <a:ea typeface="+mn-ea"/>
                <a:cs typeface="+mn-cs"/>
              </a:rPr>
              <a:t>Se lo tipifica.</a:t>
            </a:r>
          </a:p>
          <a:p>
            <a:pPr lvl="0"/>
            <a:r>
              <a:rPr lang="es-AR" sz="1200" kern="1200" dirty="0" smtClean="0">
                <a:solidFill>
                  <a:schemeClr val="tx1"/>
                </a:solidFill>
                <a:latin typeface="+mn-lt"/>
                <a:ea typeface="+mn-ea"/>
                <a:cs typeface="+mn-cs"/>
              </a:rPr>
              <a:t>Se le asigna prioridad. </a:t>
            </a:r>
          </a:p>
          <a:p>
            <a:pPr lvl="0"/>
            <a:r>
              <a:rPr lang="es-AR" sz="1200" kern="1200" dirty="0" smtClean="0">
                <a:solidFill>
                  <a:schemeClr val="tx1"/>
                </a:solidFill>
                <a:latin typeface="+mn-lt"/>
                <a:ea typeface="+mn-ea"/>
                <a:cs typeface="+mn-cs"/>
              </a:rPr>
              <a:t>Se le asigna transporte.</a:t>
            </a:r>
          </a:p>
          <a:p>
            <a:pPr lvl="0"/>
            <a:r>
              <a:rPr lang="es-AR" sz="1200" kern="1200" dirty="0" smtClean="0">
                <a:solidFill>
                  <a:schemeClr val="tx1"/>
                </a:solidFill>
                <a:latin typeface="+mn-lt"/>
                <a:ea typeface="+mn-ea"/>
                <a:cs typeface="+mn-cs"/>
              </a:rPr>
              <a:t>Se le asocia un tramo.</a:t>
            </a:r>
          </a:p>
          <a:p>
            <a:pPr lvl="0"/>
            <a:r>
              <a:rPr lang="es-AR" sz="1200" kern="1200" dirty="0" smtClean="0">
                <a:solidFill>
                  <a:schemeClr val="tx1"/>
                </a:solidFill>
                <a:latin typeface="+mn-lt"/>
                <a:ea typeface="+mn-ea"/>
                <a:cs typeface="+mn-cs"/>
              </a:rPr>
              <a:t>Se lo puedo almacenar.</a:t>
            </a:r>
          </a:p>
          <a:p>
            <a:pPr lvl="0"/>
            <a:r>
              <a:rPr lang="es-AR" sz="1200" kern="1200" dirty="0" smtClean="0">
                <a:solidFill>
                  <a:schemeClr val="tx1"/>
                </a:solidFill>
                <a:latin typeface="+mn-lt"/>
                <a:ea typeface="+mn-ea"/>
                <a:cs typeface="+mn-cs"/>
              </a:rPr>
              <a:t>Se puede consultar la ultima</a:t>
            </a:r>
            <a:br>
              <a:rPr lang="es-AR" sz="1200" kern="1200" dirty="0" smtClean="0">
                <a:solidFill>
                  <a:schemeClr val="tx1"/>
                </a:solidFill>
                <a:latin typeface="+mn-lt"/>
                <a:ea typeface="+mn-ea"/>
                <a:cs typeface="+mn-cs"/>
              </a:rPr>
            </a:br>
            <a:r>
              <a:rPr lang="es-AR" sz="1200" kern="1200" dirty="0" smtClean="0">
                <a:solidFill>
                  <a:schemeClr val="tx1"/>
                </a:solidFill>
                <a:latin typeface="+mn-lt"/>
                <a:ea typeface="+mn-ea"/>
                <a:cs typeface="+mn-cs"/>
              </a:rPr>
              <a:t> </a:t>
            </a:r>
            <a:r>
              <a:rPr lang="es-AR" sz="1200" kern="1200" dirty="0" err="1" smtClean="0">
                <a:solidFill>
                  <a:schemeClr val="tx1"/>
                </a:solidFill>
                <a:latin typeface="+mn-lt"/>
                <a:ea typeface="+mn-ea"/>
                <a:cs typeface="+mn-cs"/>
              </a:rPr>
              <a:t>úbicacion</a:t>
            </a:r>
            <a:r>
              <a:rPr lang="es-AR" sz="1200" kern="1200" dirty="0" smtClean="0">
                <a:solidFill>
                  <a:schemeClr val="tx1"/>
                </a:solidFill>
                <a:latin typeface="+mn-lt"/>
                <a:ea typeface="+mn-ea"/>
                <a:cs typeface="+mn-cs"/>
              </a:rPr>
              <a:t> </a:t>
            </a:r>
          </a:p>
          <a:p>
            <a:r>
              <a:rPr lang="es-AR" sz="1200" kern="1200" dirty="0" smtClean="0">
                <a:solidFill>
                  <a:schemeClr val="tx1"/>
                </a:solidFill>
                <a:latin typeface="+mn-lt"/>
                <a:ea typeface="+mn-ea"/>
                <a:cs typeface="+mn-cs"/>
              </a:rPr>
              <a:t> </a:t>
            </a:r>
          </a:p>
          <a:p>
            <a:r>
              <a:rPr lang="es-AR" sz="1200" kern="1200" dirty="0" smtClean="0">
                <a:solidFill>
                  <a:schemeClr val="tx1"/>
                </a:solidFill>
                <a:latin typeface="+mn-lt"/>
                <a:ea typeface="+mn-ea"/>
                <a:cs typeface="+mn-cs"/>
              </a:rPr>
              <a:t>Separación de la carga en bulto.</a:t>
            </a:r>
          </a:p>
          <a:p>
            <a:r>
              <a:rPr lang="es-AR" sz="1200" kern="1200" dirty="0" smtClean="0">
                <a:solidFill>
                  <a:schemeClr val="tx1"/>
                </a:solidFill>
                <a:latin typeface="+mn-lt"/>
                <a:ea typeface="+mn-ea"/>
                <a:cs typeface="+mn-cs"/>
              </a:rPr>
              <a:t>El problema que se nos presentó con las cargas es la forma  en que se éstas iban a ser transportadas. Dado que  la carga provista por el cliente puede estar conformada  de varias partes divisibles y  quizás las mismas requieran de distintos tipos de transporte o ir por caminos diferentes, una decisión que tomamos con respecto a esto  es  trabajar con unidades indivisibles, el área de operaciones(es el área que se encarga del transporte de la logística) separa la carga en </a:t>
            </a:r>
            <a:r>
              <a:rPr lang="es-AR" sz="1200" b="1" kern="1200" dirty="0" smtClean="0">
                <a:solidFill>
                  <a:schemeClr val="tx1"/>
                </a:solidFill>
                <a:latin typeface="+mn-lt"/>
                <a:ea typeface="+mn-ea"/>
                <a:cs typeface="+mn-cs"/>
              </a:rPr>
              <a:t>bultos</a:t>
            </a:r>
            <a:r>
              <a:rPr lang="es-AR" sz="1200" kern="1200" dirty="0" smtClean="0">
                <a:solidFill>
                  <a:schemeClr val="tx1"/>
                </a:solidFill>
                <a:latin typeface="+mn-lt"/>
                <a:ea typeface="+mn-ea"/>
                <a:cs typeface="+mn-cs"/>
              </a:rPr>
              <a:t>.  Una vez hecha esta separación se procede a clasificar las distintas partes de la carga, según las características que nos brinda el cliente emisor. A cada bulto se le asigna  una especificación de ruta, es decir los tramos por los que va a transitar el mismo. </a:t>
            </a:r>
          </a:p>
          <a:p>
            <a:r>
              <a:rPr lang="es-AR" sz="1200" kern="1200" dirty="0" smtClean="0">
                <a:solidFill>
                  <a:schemeClr val="tx1"/>
                </a:solidFill>
                <a:latin typeface="+mn-lt"/>
                <a:ea typeface="+mn-ea"/>
                <a:cs typeface="+mn-cs"/>
              </a:rPr>
              <a:t>Los bultos pueden tener distintos estados, los mismos son actualizados por el área de operaciones. Dichos estados puede ser en almacenamiento, en tránsito o entregado (este tema se verá  más en detalle). Algo que habría que recalcar  es que el sistema permite la consulta al cliente sobre la el estado de cualquiera de los bultos que conforma su carga. </a:t>
            </a:r>
          </a:p>
          <a:p>
            <a:r>
              <a:rPr lang="es-AR" sz="1200" kern="1200" dirty="0" smtClean="0">
                <a:solidFill>
                  <a:schemeClr val="tx1"/>
                </a:solidFill>
                <a:latin typeface="+mn-lt"/>
                <a:ea typeface="+mn-ea"/>
                <a:cs typeface="+mn-cs"/>
              </a:rPr>
              <a:t> </a:t>
            </a:r>
          </a:p>
          <a:p>
            <a:r>
              <a:rPr lang="es-AR" sz="1200" kern="1200" dirty="0" smtClean="0">
                <a:solidFill>
                  <a:schemeClr val="tx1"/>
                </a:solidFill>
                <a:latin typeface="+mn-lt"/>
                <a:ea typeface="+mn-ea"/>
                <a:cs typeface="+mn-cs"/>
              </a:rPr>
              <a:t>Otro punto interesante es que los bultos poseen prioridades, lo cual se verá cuando se aborde el tema de la sobre-carga. </a:t>
            </a:r>
          </a:p>
          <a:p>
            <a:r>
              <a:rPr lang="es-AR" sz="1200" kern="1200" dirty="0" smtClean="0">
                <a:solidFill>
                  <a:schemeClr val="tx1"/>
                </a:solidFill>
                <a:latin typeface="+mn-lt"/>
                <a:ea typeface="+mn-ea"/>
                <a:cs typeface="+mn-cs"/>
              </a:rPr>
              <a:t> </a:t>
            </a:r>
          </a:p>
          <a:p>
            <a:r>
              <a:rPr lang="es-AR" sz="1200" kern="1200" dirty="0" smtClean="0">
                <a:solidFill>
                  <a:schemeClr val="tx1"/>
                </a:solidFill>
                <a:latin typeface="+mn-lt"/>
                <a:ea typeface="+mn-ea"/>
                <a:cs typeface="+mn-cs"/>
              </a:rPr>
              <a:t>De tratar el traslado de todos los bultos juntos y que todos tengan la misma especificación de ruta,  no resultaría para nada conveniente para el sistema dado que  llevar bultos que requieren o no refrigeración juntos, desaprovecharía capacidad en un  transporte con condicionamientos.  Otro punto que vimos a favor, es que el manejo de bultos da mayor flexibilidad a la hora de la reprogramación de la ruta, dado que resulta más fácil modificar la especificación de ruta para un bulto en particular que para toda la carga completa.</a:t>
            </a:r>
          </a:p>
          <a:p>
            <a:endParaRPr lang="es-AR" dirty="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DIAGRAMA DE ESTADO DE PEDIDO</a:t>
            </a:r>
          </a:p>
          <a:p>
            <a:endParaRPr lang="es-AR" dirty="0" smtClean="0"/>
          </a:p>
          <a:p>
            <a:r>
              <a:rPr lang="es-AR" dirty="0" smtClean="0"/>
              <a:t>Seguimiento</a:t>
            </a:r>
            <a:r>
              <a:rPr lang="es-AR" baseline="0" dirty="0" smtClean="0"/>
              <a:t> en tiempo real</a:t>
            </a:r>
          </a:p>
          <a:p>
            <a:r>
              <a:rPr lang="es-AR" baseline="0" dirty="0" smtClean="0"/>
              <a:t>Consultar el estado de cada bulto </a:t>
            </a:r>
          </a:p>
          <a:p>
            <a:r>
              <a:rPr lang="es-AR" baseline="0" dirty="0" smtClean="0"/>
              <a:t>Estados del pedido</a:t>
            </a:r>
            <a:endParaRPr lang="es-AR" dirty="0" smtClean="0"/>
          </a:p>
          <a:p>
            <a:r>
              <a:rPr lang="es-AR" dirty="0" smtClean="0"/>
              <a:t>Contar</a:t>
            </a:r>
            <a:r>
              <a:rPr lang="es-AR" baseline="0" dirty="0" smtClean="0"/>
              <a:t> como es nuestro seguimiento, que puede ver el cliente, a partir de cuando y hasta cuando</a:t>
            </a:r>
          </a:p>
          <a:p>
            <a:endParaRPr lang="es-AR" dirty="0"/>
          </a:p>
        </p:txBody>
      </p:sp>
      <p:sp>
        <p:nvSpPr>
          <p:cNvPr id="4" name="3 Marcador de número de diapositiva"/>
          <p:cNvSpPr>
            <a:spLocks noGrp="1"/>
          </p:cNvSpPr>
          <p:nvPr>
            <p:ph type="sldNum" sz="quarter" idx="10"/>
          </p:nvPr>
        </p:nvSpPr>
        <p:spPr/>
        <p:txBody>
          <a:bodyPr/>
          <a:lstStyle/>
          <a:p>
            <a:fld id="{6B7DCFDD-9765-4942-8186-4D444FB739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7"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11" name="10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5"/>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3"/>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7" y="434163"/>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9" name="8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4" name="3 Marcador de pie de página"/>
          <p:cNvSpPr>
            <a:spLocks noGrp="1"/>
          </p:cNvSpPr>
          <p:nvPr>
            <p:ph type="ftr" sz="quarter" idx="11"/>
          </p:nvPr>
        </p:nvSpPr>
        <p:spPr/>
        <p:txBody>
          <a:bodyPr/>
          <a:lstStyle>
            <a:extLst/>
          </a:lstStyle>
          <a:p>
            <a:endParaRPr lang="es-AR"/>
          </a:p>
        </p:txBody>
      </p:sp>
      <p:sp>
        <p:nvSpPr>
          <p:cNvPr id="5" name="4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3" name="2 Marcador de pie de página"/>
          <p:cNvSpPr>
            <a:spLocks noGrp="1"/>
          </p:cNvSpPr>
          <p:nvPr>
            <p:ph type="ftr" sz="quarter" idx="11"/>
          </p:nvPr>
        </p:nvSpPr>
        <p:spPr/>
        <p:txBody>
          <a:bodyPr/>
          <a:lstStyle>
            <a:extLst/>
          </a:lstStyle>
          <a:p>
            <a:endParaRPr lang="es-AR"/>
          </a:p>
        </p:txBody>
      </p:sp>
      <p:sp>
        <p:nvSpPr>
          <p:cNvPr id="4" name="3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3"/>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4" y="930145"/>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1"/>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FE1C9E8C-5C2F-489A-9AA4-2270366A0013}" type="datetimeFigureOut">
              <a:rPr lang="es-AR" smtClean="0"/>
              <a:pPr/>
              <a:t>02/12/2009</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DEAB1E94-6728-4D22-B98E-AC9E1765F0E2}" type="slidenum">
              <a:rPr lang="es-AR" smtClean="0"/>
              <a:pPr/>
              <a:t>‹Nº›</a:t>
            </a:fld>
            <a:endParaRPr lang="es-AR"/>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7"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6"/>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E1C9E8C-5C2F-489A-9AA4-2270366A0013}" type="datetimeFigureOut">
              <a:rPr lang="es-AR" smtClean="0"/>
              <a:pPr/>
              <a:t>02/12/2009</a:t>
            </a:fld>
            <a:endParaRPr lang="es-AR"/>
          </a:p>
        </p:txBody>
      </p:sp>
      <p:sp>
        <p:nvSpPr>
          <p:cNvPr id="18" name="17 Marcador de pie de página"/>
          <p:cNvSpPr>
            <a:spLocks noGrp="1"/>
          </p:cNvSpPr>
          <p:nvPr>
            <p:ph type="ftr" sz="quarter" idx="3"/>
          </p:nvPr>
        </p:nvSpPr>
        <p:spPr>
          <a:xfrm>
            <a:off x="6062328" y="6111876"/>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AR"/>
          </a:p>
        </p:txBody>
      </p:sp>
      <p:sp>
        <p:nvSpPr>
          <p:cNvPr id="5" name="4 Marcador de número de diapositiva"/>
          <p:cNvSpPr>
            <a:spLocks noGrp="1"/>
          </p:cNvSpPr>
          <p:nvPr>
            <p:ph type="sldNum" sz="quarter" idx="4"/>
          </p:nvPr>
        </p:nvSpPr>
        <p:spPr>
          <a:xfrm>
            <a:off x="8348328" y="6111876"/>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EAB1E94-6728-4D22-B98E-AC9E1765F0E2}"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Todo Mundo</a:t>
            </a:r>
            <a:endParaRPr lang="es-AR" dirty="0"/>
          </a:p>
        </p:txBody>
      </p:sp>
      <p:sp>
        <p:nvSpPr>
          <p:cNvPr id="3" name="2 Subtítulo"/>
          <p:cNvSpPr>
            <a:spLocks noGrp="1"/>
          </p:cNvSpPr>
          <p:nvPr>
            <p:ph type="subTitle" idx="1"/>
          </p:nvPr>
        </p:nvSpPr>
        <p:spPr>
          <a:xfrm>
            <a:off x="722376" y="3685032"/>
            <a:ext cx="7772400" cy="2811060"/>
          </a:xfrm>
        </p:spPr>
        <p:txBody>
          <a:bodyPr>
            <a:normAutofit/>
          </a:bodyPr>
          <a:lstStyle/>
          <a:p>
            <a:r>
              <a:rPr lang="es-AR" b="1" dirty="0" smtClean="0"/>
              <a:t>75.09 – Análisis de la Información</a:t>
            </a:r>
          </a:p>
          <a:p>
            <a:pPr algn="l"/>
            <a:endParaRPr lang="es-AR" sz="1500" dirty="0" smtClean="0"/>
          </a:p>
          <a:p>
            <a:pPr marL="0" lvl="0" algn="l">
              <a:spcBef>
                <a:spcPts val="600"/>
              </a:spcBef>
              <a:buSzPct val="70000"/>
              <a:defRPr/>
            </a:pPr>
            <a:r>
              <a:rPr lang="es-AR" sz="1500" dirty="0" smtClean="0">
                <a:solidFill>
                  <a:schemeClr val="bg1">
                    <a:lumMod val="65000"/>
                  </a:schemeClr>
                </a:solidFill>
              </a:rPr>
              <a:t>Bello </a:t>
            </a:r>
            <a:r>
              <a:rPr lang="es-AR" sz="1500" dirty="0" err="1" smtClean="0">
                <a:solidFill>
                  <a:schemeClr val="bg1">
                    <a:lumMod val="65000"/>
                  </a:schemeClr>
                </a:solidFill>
              </a:rPr>
              <a:t>Camilletti</a:t>
            </a:r>
            <a:r>
              <a:rPr lang="es-AR" sz="1500" dirty="0" smtClean="0">
                <a:solidFill>
                  <a:schemeClr val="bg1">
                    <a:lumMod val="65000"/>
                  </a:schemeClr>
                </a:solidFill>
              </a:rPr>
              <a:t>, Nicolás	 	86676</a:t>
            </a:r>
          </a:p>
          <a:p>
            <a:pPr marL="0" lvl="0" algn="l">
              <a:spcBef>
                <a:spcPts val="600"/>
              </a:spcBef>
              <a:buSzPct val="70000"/>
              <a:defRPr/>
            </a:pPr>
            <a:r>
              <a:rPr lang="es-AR" sz="1500" dirty="0" err="1" smtClean="0">
                <a:solidFill>
                  <a:schemeClr val="bg1">
                    <a:lumMod val="65000"/>
                  </a:schemeClr>
                </a:solidFill>
              </a:rPr>
              <a:t>Biasotti</a:t>
            </a:r>
            <a:r>
              <a:rPr lang="es-AR" sz="1500" dirty="0" smtClean="0">
                <a:solidFill>
                  <a:schemeClr val="bg1">
                    <a:lumMod val="65000"/>
                  </a:schemeClr>
                </a:solidFill>
              </a:rPr>
              <a:t>, Pablo			84371</a:t>
            </a:r>
          </a:p>
          <a:p>
            <a:pPr marL="0" lvl="0" algn="l">
              <a:spcBef>
                <a:spcPts val="600"/>
              </a:spcBef>
              <a:buSzPct val="70000"/>
              <a:defRPr/>
            </a:pPr>
            <a:r>
              <a:rPr lang="es-AR" sz="1500" dirty="0" err="1" smtClean="0">
                <a:solidFill>
                  <a:schemeClr val="bg1">
                    <a:lumMod val="65000"/>
                  </a:schemeClr>
                </a:solidFill>
              </a:rPr>
              <a:t>Chelotti</a:t>
            </a:r>
            <a:r>
              <a:rPr lang="es-AR" sz="1500" dirty="0" smtClean="0">
                <a:solidFill>
                  <a:schemeClr val="bg1">
                    <a:lumMod val="65000"/>
                  </a:schemeClr>
                </a:solidFill>
              </a:rPr>
              <a:t>, Adriana			83513</a:t>
            </a:r>
          </a:p>
          <a:p>
            <a:pPr marL="0" lvl="0" algn="l">
              <a:spcBef>
                <a:spcPts val="600"/>
              </a:spcBef>
              <a:buSzPct val="70000"/>
              <a:defRPr/>
            </a:pPr>
            <a:r>
              <a:rPr lang="es-AR" sz="1500" dirty="0" smtClean="0">
                <a:solidFill>
                  <a:schemeClr val="bg1">
                    <a:lumMod val="65000"/>
                  </a:schemeClr>
                </a:solidFill>
              </a:rPr>
              <a:t>Ferro, Flavio Edgardo		87187</a:t>
            </a:r>
          </a:p>
          <a:p>
            <a:pPr marL="0" lvl="0" algn="l">
              <a:spcBef>
                <a:spcPts val="600"/>
              </a:spcBef>
              <a:buSzPct val="70000"/>
              <a:defRPr/>
            </a:pPr>
            <a:r>
              <a:rPr lang="es-AR" sz="1500" dirty="0" err="1" smtClean="0">
                <a:solidFill>
                  <a:schemeClr val="bg1">
                    <a:lumMod val="65000"/>
                  </a:schemeClr>
                </a:solidFill>
              </a:rPr>
              <a:t>Gonzalez</a:t>
            </a:r>
            <a:r>
              <a:rPr lang="es-AR" sz="1500" dirty="0" smtClean="0">
                <a:solidFill>
                  <a:schemeClr val="bg1">
                    <a:lumMod val="65000"/>
                  </a:schemeClr>
                </a:solidFill>
              </a:rPr>
              <a:t>, Juan Manuel		79979</a:t>
            </a:r>
          </a:p>
          <a:p>
            <a:pPr marL="0" lvl="0" algn="l">
              <a:spcBef>
                <a:spcPts val="600"/>
              </a:spcBef>
              <a:buSzPct val="70000"/>
              <a:defRPr/>
            </a:pPr>
            <a:r>
              <a:rPr lang="es-AR" sz="1500" dirty="0" smtClean="0">
                <a:solidFill>
                  <a:schemeClr val="bg1">
                    <a:lumMod val="65000"/>
                  </a:schemeClr>
                </a:solidFill>
              </a:rPr>
              <a:t>Pérez </a:t>
            </a:r>
            <a:r>
              <a:rPr lang="es-AR" sz="1500" dirty="0" err="1" smtClean="0">
                <a:solidFill>
                  <a:schemeClr val="bg1">
                    <a:lumMod val="65000"/>
                  </a:schemeClr>
                </a:solidFill>
              </a:rPr>
              <a:t>Staltari</a:t>
            </a:r>
            <a:r>
              <a:rPr lang="es-AR" sz="1500" dirty="0" smtClean="0">
                <a:solidFill>
                  <a:schemeClr val="bg1">
                    <a:lumMod val="65000"/>
                  </a:schemeClr>
                </a:solidFill>
              </a:rPr>
              <a:t>, Darío		83514</a:t>
            </a:r>
          </a:p>
          <a:p>
            <a:pPr marL="0" lvl="0" algn="l">
              <a:spcBef>
                <a:spcPts val="600"/>
              </a:spcBef>
              <a:buSzPct val="70000"/>
              <a:defRPr/>
            </a:pPr>
            <a:r>
              <a:rPr lang="es-AR" sz="1500" dirty="0" smtClean="0">
                <a:solidFill>
                  <a:schemeClr val="bg1">
                    <a:lumMod val="65000"/>
                  </a:schemeClr>
                </a:solidFill>
              </a:rPr>
              <a:t>Rodríguez, Laura Guillermina	79958</a:t>
            </a:r>
          </a:p>
          <a:p>
            <a:pPr algn="l"/>
            <a:endParaRPr lang="es-AR" b="1" dirty="0" smtClean="0"/>
          </a:p>
          <a:p>
            <a:endParaRPr lang="es-AR"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Facturación, Pago y Entrega</a:t>
            </a:r>
            <a:endParaRPr lang="es-AR" dirty="0"/>
          </a:p>
        </p:txBody>
      </p:sp>
      <p:sp>
        <p:nvSpPr>
          <p:cNvPr id="3" name="2 Marcador de contenido"/>
          <p:cNvSpPr>
            <a:spLocks noGrp="1"/>
          </p:cNvSpPr>
          <p:nvPr>
            <p:ph idx="1"/>
          </p:nvPr>
        </p:nvSpPr>
        <p:spPr/>
        <p:txBody>
          <a:bodyPr/>
          <a:lstStyle/>
          <a:p>
            <a:r>
              <a:rPr lang="es-AR" dirty="0" smtClean="0"/>
              <a:t>La factura se envía una vez llegado la totalidad de los bultos al punto de llegada.</a:t>
            </a:r>
          </a:p>
          <a:p>
            <a:r>
              <a:rPr lang="es-AR" dirty="0" smtClean="0"/>
              <a:t>El pedido se entrega si el receptor ya ha efectuado el pago.</a:t>
            </a:r>
          </a:p>
          <a:p>
            <a:r>
              <a:rPr lang="es-AR" dirty="0" smtClean="0"/>
              <a:t>El receptor debe dar consentimiento de que recibió la carga.</a:t>
            </a:r>
          </a:p>
          <a:p>
            <a:pPr>
              <a:buNone/>
            </a:pPr>
            <a:endParaRPr lang="es-AR" dirty="0" smtClean="0"/>
          </a:p>
          <a:p>
            <a:pPr>
              <a:buNone/>
            </a:pPr>
            <a:endParaRPr lang="es-A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Conclusiones</a:t>
            </a:r>
            <a:endParaRPr lang="es-AR" dirty="0"/>
          </a:p>
        </p:txBody>
      </p:sp>
      <p:sp>
        <p:nvSpPr>
          <p:cNvPr id="3" name="2 Marcador de contenido"/>
          <p:cNvSpPr>
            <a:spLocks noGrp="1"/>
          </p:cNvSpPr>
          <p:nvPr>
            <p:ph idx="1"/>
          </p:nvPr>
        </p:nvSpPr>
        <p:spPr/>
        <p:txBody>
          <a:bodyPr/>
          <a:lstStyle/>
          <a:p>
            <a:endParaRPr lang="es-A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Preguntas y Respuestas</a:t>
            </a:r>
            <a:endParaRPr lang="es-AR" dirty="0"/>
          </a:p>
        </p:txBody>
      </p:sp>
      <p:sp>
        <p:nvSpPr>
          <p:cNvPr id="3" name="2 Marcador de contenido"/>
          <p:cNvSpPr>
            <a:spLocks noGrp="1"/>
          </p:cNvSpPr>
          <p:nvPr>
            <p:ph idx="1"/>
          </p:nvPr>
        </p:nvSpPr>
        <p:spPr/>
        <p:txBody>
          <a:bodyPr>
            <a:normAutofit/>
          </a:bodyPr>
          <a:lstStyle/>
          <a:p>
            <a:pPr algn="ctr">
              <a:buNone/>
            </a:pPr>
            <a:r>
              <a:rPr lang="es-AR" sz="25000" dirty="0" smtClean="0">
                <a:solidFill>
                  <a:schemeClr val="accent1">
                    <a:lumMod val="60000"/>
                    <a:lumOff val="40000"/>
                  </a:schemeClr>
                </a:solidFill>
                <a:effectLst>
                  <a:outerShdw blurRad="38100" dist="38100" dir="2700000" algn="tl">
                    <a:srgbClr val="000000">
                      <a:alpha val="43137"/>
                    </a:srgbClr>
                  </a:outerShdw>
                </a:effectLst>
                <a:latin typeface="Comic Sans MS" pitchFamily="66" charset="0"/>
              </a:rPr>
              <a:t>?</a:t>
            </a:r>
            <a:endParaRPr lang="es-AR" sz="25000" dirty="0">
              <a:solidFill>
                <a:schemeClr val="accent1">
                  <a:lumMod val="60000"/>
                  <a:lumOff val="40000"/>
                </a:schemeClr>
              </a:solidFill>
              <a:effectLst>
                <a:outerShdw blurRad="38100" dist="38100" dir="2700000" algn="tl">
                  <a:srgbClr val="000000">
                    <a:alpha val="43137"/>
                  </a:srgbClr>
                </a:outerShdw>
              </a:effectLst>
              <a:latin typeface="Comic Sans MS"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Temario</a:t>
            </a:r>
            <a:endParaRPr lang="es-AR" dirty="0"/>
          </a:p>
        </p:txBody>
      </p:sp>
      <p:sp>
        <p:nvSpPr>
          <p:cNvPr id="3" name="2 Marcador de contenido"/>
          <p:cNvSpPr>
            <a:spLocks noGrp="1"/>
          </p:cNvSpPr>
          <p:nvPr>
            <p:ph idx="1"/>
          </p:nvPr>
        </p:nvSpPr>
        <p:spPr>
          <a:xfrm>
            <a:off x="502920" y="530352"/>
            <a:ext cx="8183880" cy="4870350"/>
          </a:xfrm>
        </p:spPr>
        <p:txBody>
          <a:bodyPr>
            <a:normAutofit fontScale="77500" lnSpcReduction="20000"/>
          </a:bodyPr>
          <a:lstStyle/>
          <a:p>
            <a:pPr lvl="1"/>
            <a:r>
              <a:rPr lang="es-AR" dirty="0" smtClean="0"/>
              <a:t>Objetivo – Alcance – Fuera de Alcance – Hipótesis (</a:t>
            </a:r>
            <a:r>
              <a:rPr lang="es-AR" dirty="0" err="1" smtClean="0"/>
              <a:t>juan</a:t>
            </a:r>
            <a:r>
              <a:rPr lang="es-AR" dirty="0" smtClean="0"/>
              <a:t> / </a:t>
            </a:r>
            <a:r>
              <a:rPr lang="es-AR" dirty="0" err="1" smtClean="0"/>
              <a:t>dario</a:t>
            </a:r>
            <a:r>
              <a:rPr lang="es-AR" dirty="0" smtClean="0"/>
              <a:t>)</a:t>
            </a:r>
          </a:p>
          <a:p>
            <a:pPr lvl="1"/>
            <a:endParaRPr lang="es-AR" dirty="0" smtClean="0"/>
          </a:p>
          <a:p>
            <a:pPr lvl="1"/>
            <a:r>
              <a:rPr lang="es-AR" dirty="0" smtClean="0"/>
              <a:t>Modelo de Negocio (</a:t>
            </a:r>
            <a:r>
              <a:rPr lang="es-AR" dirty="0" err="1" smtClean="0"/>
              <a:t>lau</a:t>
            </a:r>
            <a:r>
              <a:rPr lang="es-AR" dirty="0" smtClean="0"/>
              <a:t>)</a:t>
            </a:r>
          </a:p>
          <a:p>
            <a:pPr lvl="1"/>
            <a:endParaRPr lang="es-AR" dirty="0" smtClean="0"/>
          </a:p>
          <a:p>
            <a:pPr lvl="1"/>
            <a:r>
              <a:rPr lang="es-AR" dirty="0" smtClean="0"/>
              <a:t>Casos de Uso (</a:t>
            </a:r>
            <a:r>
              <a:rPr lang="es-AR" dirty="0" err="1" smtClean="0"/>
              <a:t>lau</a:t>
            </a:r>
            <a:r>
              <a:rPr lang="es-AR" dirty="0" smtClean="0"/>
              <a:t>)</a:t>
            </a:r>
          </a:p>
          <a:p>
            <a:pPr lvl="1"/>
            <a:endParaRPr lang="es-AR" dirty="0" smtClean="0"/>
          </a:p>
          <a:p>
            <a:pPr lvl="1"/>
            <a:r>
              <a:rPr lang="es-AR" dirty="0" smtClean="0"/>
              <a:t>Problemas Resueltos</a:t>
            </a:r>
          </a:p>
          <a:p>
            <a:pPr lvl="2"/>
            <a:endParaRPr lang="es-AR" dirty="0" smtClean="0"/>
          </a:p>
          <a:p>
            <a:pPr lvl="2"/>
            <a:r>
              <a:rPr lang="es-AR" dirty="0" smtClean="0"/>
              <a:t>Manejo de la carga (</a:t>
            </a:r>
            <a:r>
              <a:rPr lang="es-AR" dirty="0" err="1" smtClean="0"/>
              <a:t>adri</a:t>
            </a:r>
            <a:r>
              <a:rPr lang="es-AR" dirty="0" smtClean="0"/>
              <a:t>)</a:t>
            </a:r>
          </a:p>
          <a:p>
            <a:pPr lvl="2"/>
            <a:r>
              <a:rPr lang="es-AR" dirty="0" smtClean="0"/>
              <a:t>Sobrecarga (</a:t>
            </a:r>
            <a:r>
              <a:rPr lang="es-AR" dirty="0" err="1" smtClean="0"/>
              <a:t>juan</a:t>
            </a:r>
            <a:r>
              <a:rPr lang="es-AR" dirty="0" smtClean="0"/>
              <a:t> / </a:t>
            </a:r>
            <a:r>
              <a:rPr lang="es-AR" dirty="0" err="1" smtClean="0"/>
              <a:t>dario</a:t>
            </a:r>
            <a:r>
              <a:rPr lang="es-AR" dirty="0" smtClean="0"/>
              <a:t>)</a:t>
            </a:r>
          </a:p>
          <a:p>
            <a:pPr lvl="2"/>
            <a:r>
              <a:rPr lang="es-AR" dirty="0" smtClean="0"/>
              <a:t>Especificación de ruta (pablo)</a:t>
            </a:r>
          </a:p>
          <a:p>
            <a:pPr lvl="2"/>
            <a:r>
              <a:rPr lang="es-AR" dirty="0" smtClean="0"/>
              <a:t>Seguimiento del pedido (</a:t>
            </a:r>
            <a:r>
              <a:rPr lang="es-AR" dirty="0" err="1" smtClean="0"/>
              <a:t>nico</a:t>
            </a:r>
            <a:r>
              <a:rPr lang="es-AR" dirty="0" smtClean="0"/>
              <a:t>)</a:t>
            </a:r>
          </a:p>
          <a:p>
            <a:pPr lvl="2"/>
            <a:r>
              <a:rPr lang="es-AR" dirty="0" smtClean="0"/>
              <a:t>Facturación, pago y entrega del pedido (</a:t>
            </a:r>
            <a:r>
              <a:rPr lang="es-AR" dirty="0" err="1" smtClean="0"/>
              <a:t>flavio</a:t>
            </a:r>
            <a:r>
              <a:rPr lang="es-AR" dirty="0" smtClean="0"/>
              <a:t>)</a:t>
            </a:r>
          </a:p>
          <a:p>
            <a:pPr lvl="2">
              <a:buNone/>
            </a:pPr>
            <a:endParaRPr lang="es-AR" dirty="0" smtClean="0"/>
          </a:p>
          <a:p>
            <a:pPr lvl="1"/>
            <a:r>
              <a:rPr lang="es-AR" dirty="0" smtClean="0"/>
              <a:t>Conclusiones (dependiendo como nos quede el discurso)</a:t>
            </a:r>
          </a:p>
          <a:p>
            <a:pPr lvl="2">
              <a:buNone/>
            </a:pPr>
            <a:endParaRPr lang="es-AR" dirty="0" smtClean="0"/>
          </a:p>
          <a:p>
            <a:pPr lvl="1"/>
            <a:r>
              <a:rPr lang="es-AR" dirty="0" smtClean="0"/>
              <a:t>Preguntas y Respuestas </a:t>
            </a:r>
          </a:p>
          <a:p>
            <a:pPr>
              <a:buNone/>
            </a:pPr>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Objetivo – Alcance - Hipótesis</a:t>
            </a:r>
            <a:endParaRPr lang="es-AR" dirty="0"/>
          </a:p>
        </p:txBody>
      </p:sp>
      <p:graphicFrame>
        <p:nvGraphicFramePr>
          <p:cNvPr id="4" name="Diagram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01622" y="5806440"/>
            <a:ext cx="8183880" cy="1051560"/>
          </a:xfrm>
        </p:spPr>
        <p:txBody>
          <a:bodyPr>
            <a:normAutofit/>
          </a:bodyPr>
          <a:lstStyle/>
          <a:p>
            <a:pPr algn="r"/>
            <a:r>
              <a:rPr lang="es-AR" dirty="0" smtClean="0"/>
              <a:t>Modelo de Negocio</a:t>
            </a:r>
            <a:endParaRPr lang="es-AR" dirty="0"/>
          </a:p>
        </p:txBody>
      </p:sp>
      <p:sp>
        <p:nvSpPr>
          <p:cNvPr id="5" name="4 CuadroTexto"/>
          <p:cNvSpPr txBox="1"/>
          <p:nvPr/>
        </p:nvSpPr>
        <p:spPr>
          <a:xfrm>
            <a:off x="1830686" y="-3222"/>
            <a:ext cx="1000132" cy="369332"/>
          </a:xfrm>
          <a:prstGeom prst="rect">
            <a:avLst/>
          </a:prstGeom>
          <a:noFill/>
        </p:spPr>
        <p:txBody>
          <a:bodyPr wrap="square" rtlCol="0">
            <a:spAutoFit/>
          </a:bodyPr>
          <a:lstStyle/>
          <a:p>
            <a:r>
              <a:rPr lang="es-AR" dirty="0" smtClean="0"/>
              <a:t>Ventas</a:t>
            </a:r>
            <a:endParaRPr lang="es-AR" dirty="0"/>
          </a:p>
        </p:txBody>
      </p:sp>
      <p:sp>
        <p:nvSpPr>
          <p:cNvPr id="6" name="5 CuadroTexto"/>
          <p:cNvSpPr txBox="1"/>
          <p:nvPr/>
        </p:nvSpPr>
        <p:spPr>
          <a:xfrm>
            <a:off x="723872" y="-3222"/>
            <a:ext cx="990608" cy="369332"/>
          </a:xfrm>
          <a:prstGeom prst="rect">
            <a:avLst/>
          </a:prstGeom>
          <a:noFill/>
        </p:spPr>
        <p:txBody>
          <a:bodyPr wrap="square" rtlCol="0">
            <a:spAutoFit/>
          </a:bodyPr>
          <a:lstStyle/>
          <a:p>
            <a:r>
              <a:rPr lang="es-AR" dirty="0" smtClean="0"/>
              <a:t>Emisor</a:t>
            </a:r>
            <a:endParaRPr lang="es-AR" dirty="0"/>
          </a:p>
        </p:txBody>
      </p:sp>
      <p:sp>
        <p:nvSpPr>
          <p:cNvPr id="7" name="6 CuadroTexto"/>
          <p:cNvSpPr txBox="1"/>
          <p:nvPr/>
        </p:nvSpPr>
        <p:spPr>
          <a:xfrm>
            <a:off x="2947024" y="-3222"/>
            <a:ext cx="1643075" cy="369332"/>
          </a:xfrm>
          <a:prstGeom prst="rect">
            <a:avLst/>
          </a:prstGeom>
          <a:noFill/>
        </p:spPr>
        <p:txBody>
          <a:bodyPr wrap="square" rtlCol="0">
            <a:spAutoFit/>
          </a:bodyPr>
          <a:lstStyle/>
          <a:p>
            <a:r>
              <a:rPr lang="es-AR" dirty="0" smtClean="0"/>
              <a:t>Operaciones</a:t>
            </a:r>
            <a:endParaRPr lang="es-AR" dirty="0"/>
          </a:p>
        </p:txBody>
      </p:sp>
      <p:sp>
        <p:nvSpPr>
          <p:cNvPr id="8" name="7 CuadroTexto"/>
          <p:cNvSpPr txBox="1"/>
          <p:nvPr/>
        </p:nvSpPr>
        <p:spPr>
          <a:xfrm>
            <a:off x="5955995" y="-3222"/>
            <a:ext cx="1285884" cy="369332"/>
          </a:xfrm>
          <a:prstGeom prst="rect">
            <a:avLst/>
          </a:prstGeom>
          <a:noFill/>
        </p:spPr>
        <p:txBody>
          <a:bodyPr wrap="square" rtlCol="0">
            <a:spAutoFit/>
          </a:bodyPr>
          <a:lstStyle/>
          <a:p>
            <a:r>
              <a:rPr lang="es-AR" dirty="0" smtClean="0"/>
              <a:t>Receptor</a:t>
            </a:r>
            <a:endParaRPr lang="es-AR" dirty="0"/>
          </a:p>
        </p:txBody>
      </p:sp>
      <p:sp>
        <p:nvSpPr>
          <p:cNvPr id="9" name="8 CuadroTexto"/>
          <p:cNvSpPr txBox="1"/>
          <p:nvPr/>
        </p:nvSpPr>
        <p:spPr>
          <a:xfrm>
            <a:off x="4706305" y="-3222"/>
            <a:ext cx="1133484" cy="369332"/>
          </a:xfrm>
          <a:prstGeom prst="rect">
            <a:avLst/>
          </a:prstGeom>
          <a:noFill/>
        </p:spPr>
        <p:txBody>
          <a:bodyPr wrap="square" rtlCol="0">
            <a:spAutoFit/>
          </a:bodyPr>
          <a:lstStyle/>
          <a:p>
            <a:r>
              <a:rPr lang="es-AR" dirty="0" smtClean="0"/>
              <a:t>Central</a:t>
            </a:r>
            <a:endParaRPr lang="es-AR" dirty="0"/>
          </a:p>
        </p:txBody>
      </p:sp>
      <p:sp>
        <p:nvSpPr>
          <p:cNvPr id="10" name="9 CuadroTexto"/>
          <p:cNvSpPr txBox="1"/>
          <p:nvPr/>
        </p:nvSpPr>
        <p:spPr>
          <a:xfrm>
            <a:off x="7358081" y="-3222"/>
            <a:ext cx="1643075" cy="369332"/>
          </a:xfrm>
          <a:prstGeom prst="rect">
            <a:avLst/>
          </a:prstGeom>
          <a:noFill/>
        </p:spPr>
        <p:txBody>
          <a:bodyPr wrap="square" rtlCol="0">
            <a:spAutoFit/>
          </a:bodyPr>
          <a:lstStyle/>
          <a:p>
            <a:r>
              <a:rPr lang="es-AR" dirty="0" smtClean="0"/>
              <a:t>Pagador</a:t>
            </a:r>
            <a:endParaRPr lang="es-AR" dirty="0"/>
          </a:p>
        </p:txBody>
      </p:sp>
      <p:sp>
        <p:nvSpPr>
          <p:cNvPr id="11" name="10 Conector"/>
          <p:cNvSpPr/>
          <p:nvPr/>
        </p:nvSpPr>
        <p:spPr>
          <a:xfrm>
            <a:off x="1066752" y="371414"/>
            <a:ext cx="214315"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4 Terminador"/>
          <p:cNvSpPr/>
          <p:nvPr/>
        </p:nvSpPr>
        <p:spPr>
          <a:xfrm>
            <a:off x="628596" y="763551"/>
            <a:ext cx="1131903" cy="547695"/>
          </a:xfrm>
          <a:prstGeom prst="flowChartTerminator">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solidFill>
                  <a:schemeClr val="tx1"/>
                </a:solidFill>
              </a:rPr>
              <a:t>Solicitar servicio</a:t>
            </a:r>
            <a:endParaRPr lang="es-AR" sz="1200" dirty="0">
              <a:solidFill>
                <a:schemeClr val="tx1"/>
              </a:solidFill>
            </a:endParaRPr>
          </a:p>
        </p:txBody>
      </p:sp>
      <p:cxnSp>
        <p:nvCxnSpPr>
          <p:cNvPr id="18" name="17 Conector recto de flecha"/>
          <p:cNvCxnSpPr>
            <a:stCxn id="11" idx="4"/>
            <a:endCxn id="15" idx="0"/>
          </p:cNvCxnSpPr>
          <p:nvPr/>
        </p:nvCxnSpPr>
        <p:spPr>
          <a:xfrm rot="16200000" flipH="1">
            <a:off x="1095318" y="664320"/>
            <a:ext cx="177823" cy="206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Terminador"/>
          <p:cNvSpPr/>
          <p:nvPr/>
        </p:nvSpPr>
        <p:spPr>
          <a:xfrm>
            <a:off x="1760499" y="1566838"/>
            <a:ext cx="985851" cy="438156"/>
          </a:xfrm>
          <a:prstGeom prst="flowChartTerminator">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solidFill>
                  <a:schemeClr val="tx1"/>
                </a:solidFill>
              </a:rPr>
              <a:t>Acordar precio</a:t>
            </a:r>
            <a:endParaRPr lang="es-AR" sz="1200" dirty="0">
              <a:solidFill>
                <a:schemeClr val="tx1"/>
              </a:solidFill>
            </a:endParaRPr>
          </a:p>
        </p:txBody>
      </p:sp>
      <p:cxnSp>
        <p:nvCxnSpPr>
          <p:cNvPr id="31" name="30 Conector angular"/>
          <p:cNvCxnSpPr>
            <a:stCxn id="15" idx="2"/>
            <a:endCxn id="25" idx="0"/>
          </p:cNvCxnSpPr>
          <p:nvPr/>
        </p:nvCxnSpPr>
        <p:spPr>
          <a:xfrm rot="16200000" flipH="1">
            <a:off x="1596190" y="909603"/>
            <a:ext cx="255592" cy="105887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46 Terminador"/>
          <p:cNvSpPr/>
          <p:nvPr/>
        </p:nvSpPr>
        <p:spPr>
          <a:xfrm>
            <a:off x="482544" y="3209922"/>
            <a:ext cx="1204928" cy="547695"/>
          </a:xfrm>
          <a:prstGeom prst="flowChartTerminator">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rPr>
              <a:t>Entregar carga</a:t>
            </a:r>
            <a:endParaRPr lang="es-AR" sz="1400" dirty="0">
              <a:solidFill>
                <a:schemeClr val="tx1"/>
              </a:solidFill>
            </a:endParaRPr>
          </a:p>
        </p:txBody>
      </p:sp>
      <p:sp>
        <p:nvSpPr>
          <p:cNvPr id="48" name="47 Terminador"/>
          <p:cNvSpPr/>
          <p:nvPr/>
        </p:nvSpPr>
        <p:spPr>
          <a:xfrm>
            <a:off x="7127910" y="4232286"/>
            <a:ext cx="1022363" cy="547695"/>
          </a:xfrm>
          <a:prstGeom prst="flowChartTerminator">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rPr>
              <a:t>Pagar servicio</a:t>
            </a:r>
            <a:endParaRPr lang="es-AR" sz="1400" dirty="0">
              <a:solidFill>
                <a:schemeClr val="tx1"/>
              </a:solidFill>
            </a:endParaRPr>
          </a:p>
        </p:txBody>
      </p:sp>
      <p:sp>
        <p:nvSpPr>
          <p:cNvPr id="49" name="48 Terminador"/>
          <p:cNvSpPr/>
          <p:nvPr/>
        </p:nvSpPr>
        <p:spPr>
          <a:xfrm>
            <a:off x="4827591" y="4232286"/>
            <a:ext cx="1022363" cy="547695"/>
          </a:xfrm>
          <a:prstGeom prst="flowChartTerminator">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rPr>
              <a:t>Emitir factura</a:t>
            </a:r>
            <a:endParaRPr lang="es-AR" sz="1400" dirty="0">
              <a:solidFill>
                <a:schemeClr val="tx1"/>
              </a:solidFill>
            </a:endParaRPr>
          </a:p>
        </p:txBody>
      </p:sp>
      <p:sp>
        <p:nvSpPr>
          <p:cNvPr id="50" name="49 Terminador"/>
          <p:cNvSpPr/>
          <p:nvPr/>
        </p:nvSpPr>
        <p:spPr>
          <a:xfrm>
            <a:off x="2855889" y="3721104"/>
            <a:ext cx="1533545" cy="547695"/>
          </a:xfrm>
          <a:prstGeom prst="flowChartTerminator">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solidFill>
                  <a:schemeClr val="tx1"/>
                </a:solidFill>
              </a:rPr>
              <a:t>Transportar carga</a:t>
            </a:r>
            <a:endParaRPr lang="es-AR" sz="1400" dirty="0">
              <a:solidFill>
                <a:schemeClr val="tx1"/>
              </a:solidFill>
            </a:endParaRPr>
          </a:p>
        </p:txBody>
      </p:sp>
      <p:cxnSp>
        <p:nvCxnSpPr>
          <p:cNvPr id="63" name="62 Forma"/>
          <p:cNvCxnSpPr>
            <a:stCxn id="47" idx="3"/>
            <a:endCxn id="50" idx="0"/>
          </p:cNvCxnSpPr>
          <p:nvPr/>
        </p:nvCxnSpPr>
        <p:spPr>
          <a:xfrm>
            <a:off x="1687472" y="3483770"/>
            <a:ext cx="1935190" cy="2373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103 Forma"/>
          <p:cNvCxnSpPr>
            <a:stCxn id="50" idx="3"/>
            <a:endCxn id="49" idx="0"/>
          </p:cNvCxnSpPr>
          <p:nvPr/>
        </p:nvCxnSpPr>
        <p:spPr>
          <a:xfrm>
            <a:off x="4389434" y="3994952"/>
            <a:ext cx="949339" cy="2373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112 Conector recto de flecha"/>
          <p:cNvCxnSpPr>
            <a:stCxn id="25" idx="2"/>
          </p:cNvCxnSpPr>
          <p:nvPr/>
        </p:nvCxnSpPr>
        <p:spPr>
          <a:xfrm rot="5400000">
            <a:off x="2134759" y="2105404"/>
            <a:ext cx="219077" cy="18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113 Decisión"/>
          <p:cNvSpPr/>
          <p:nvPr/>
        </p:nvSpPr>
        <p:spPr>
          <a:xfrm>
            <a:off x="2052603" y="2224071"/>
            <a:ext cx="365130" cy="32054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21" name="120 Conector recto"/>
          <p:cNvCxnSpPr/>
          <p:nvPr/>
        </p:nvCxnSpPr>
        <p:spPr>
          <a:xfrm>
            <a:off x="1541421" y="2698740"/>
            <a:ext cx="12049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136 Conector recto de flecha"/>
          <p:cNvCxnSpPr>
            <a:stCxn id="114" idx="2"/>
          </p:cNvCxnSpPr>
          <p:nvPr/>
        </p:nvCxnSpPr>
        <p:spPr>
          <a:xfrm rot="5400000">
            <a:off x="2158106" y="2621677"/>
            <a:ext cx="15412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9" name="138 Forma"/>
          <p:cNvCxnSpPr>
            <a:endCxn id="47" idx="0"/>
          </p:cNvCxnSpPr>
          <p:nvPr/>
        </p:nvCxnSpPr>
        <p:spPr>
          <a:xfrm rot="5400000">
            <a:off x="1075880" y="2707868"/>
            <a:ext cx="511182" cy="4929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153 Forma"/>
          <p:cNvCxnSpPr>
            <a:endCxn id="48" idx="0"/>
          </p:cNvCxnSpPr>
          <p:nvPr/>
        </p:nvCxnSpPr>
        <p:spPr>
          <a:xfrm>
            <a:off x="2344707" y="2808279"/>
            <a:ext cx="5294385" cy="142400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Casos de Uso</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22 CuadroTexto"/>
          <p:cNvSpPr txBox="1"/>
          <p:nvPr/>
        </p:nvSpPr>
        <p:spPr>
          <a:xfrm>
            <a:off x="6143637" y="3929067"/>
            <a:ext cx="1214447" cy="369332"/>
          </a:xfrm>
          <a:prstGeom prst="rect">
            <a:avLst/>
          </a:prstGeom>
          <a:noFill/>
        </p:spPr>
        <p:txBody>
          <a:bodyPr wrap="square" rtlCol="0">
            <a:spAutoFit/>
          </a:bodyPr>
          <a:lstStyle/>
          <a:p>
            <a:r>
              <a:rPr lang="es-AR" dirty="0" smtClean="0"/>
              <a:t>BULTOS</a:t>
            </a:r>
            <a:endParaRPr lang="es-AR" dirty="0"/>
          </a:p>
        </p:txBody>
      </p:sp>
      <p:sp>
        <p:nvSpPr>
          <p:cNvPr id="24" name="23 Rectángulo"/>
          <p:cNvSpPr/>
          <p:nvPr/>
        </p:nvSpPr>
        <p:spPr>
          <a:xfrm>
            <a:off x="6000761" y="3429000"/>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 name="24 Rectángulo"/>
          <p:cNvSpPr/>
          <p:nvPr/>
        </p:nvSpPr>
        <p:spPr>
          <a:xfrm>
            <a:off x="6643702" y="4071942"/>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25 Rectángulo"/>
          <p:cNvSpPr/>
          <p:nvPr/>
        </p:nvSpPr>
        <p:spPr>
          <a:xfrm>
            <a:off x="6000761" y="4071942"/>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Rectángulo"/>
          <p:cNvSpPr/>
          <p:nvPr/>
        </p:nvSpPr>
        <p:spPr>
          <a:xfrm>
            <a:off x="6643702" y="3429000"/>
            <a:ext cx="642943"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Título"/>
          <p:cNvSpPr>
            <a:spLocks noGrp="1"/>
          </p:cNvSpPr>
          <p:nvPr>
            <p:ph type="title"/>
          </p:nvPr>
        </p:nvSpPr>
        <p:spPr/>
        <p:txBody>
          <a:bodyPr>
            <a:normAutofit/>
          </a:bodyPr>
          <a:lstStyle/>
          <a:p>
            <a:r>
              <a:rPr lang="es-AR" dirty="0" smtClean="0"/>
              <a:t>Manejo de la carga</a:t>
            </a:r>
            <a:endParaRPr lang="es-AR" dirty="0"/>
          </a:p>
        </p:txBody>
      </p:sp>
      <p:sp>
        <p:nvSpPr>
          <p:cNvPr id="3" name="2 Marcador de contenido"/>
          <p:cNvSpPr>
            <a:spLocks noGrp="1"/>
          </p:cNvSpPr>
          <p:nvPr>
            <p:ph idx="1"/>
          </p:nvPr>
        </p:nvSpPr>
        <p:spPr>
          <a:xfrm>
            <a:off x="502920" y="530352"/>
            <a:ext cx="8183880" cy="2898648"/>
          </a:xfrm>
        </p:spPr>
        <p:txBody>
          <a:bodyPr>
            <a:normAutofit/>
          </a:bodyPr>
          <a:lstStyle/>
          <a:p>
            <a:r>
              <a:rPr lang="es-AR" dirty="0" smtClean="0"/>
              <a:t>Unidad indivisible a ser enviada.</a:t>
            </a:r>
          </a:p>
          <a:p>
            <a:r>
              <a:rPr lang="es-AR" dirty="0" smtClean="0"/>
              <a:t>Se obtiene de la división del pedido.</a:t>
            </a:r>
          </a:p>
          <a:p>
            <a:r>
              <a:rPr lang="es-AR" dirty="0" smtClean="0"/>
              <a:t>Se lo tipifica.</a:t>
            </a:r>
          </a:p>
          <a:p>
            <a:r>
              <a:rPr lang="es-AR" dirty="0" smtClean="0"/>
              <a:t>Se le asigna transporte.</a:t>
            </a:r>
          </a:p>
          <a:p>
            <a:pPr>
              <a:buNone/>
            </a:pPr>
            <a:endParaRPr lang="es-AR" dirty="0" smtClean="0"/>
          </a:p>
          <a:p>
            <a:endParaRPr lang="es-AR" dirty="0" smtClean="0"/>
          </a:p>
        </p:txBody>
      </p:sp>
      <p:sp>
        <p:nvSpPr>
          <p:cNvPr id="39" name="38 CuadroTexto"/>
          <p:cNvSpPr txBox="1"/>
          <p:nvPr/>
        </p:nvSpPr>
        <p:spPr>
          <a:xfrm>
            <a:off x="6097598" y="2920996"/>
            <a:ext cx="1104790" cy="369332"/>
          </a:xfrm>
          <a:prstGeom prst="rect">
            <a:avLst/>
          </a:prstGeom>
          <a:noFill/>
        </p:spPr>
        <p:txBody>
          <a:bodyPr wrap="none" rtlCol="0">
            <a:spAutoFit/>
          </a:bodyPr>
          <a:lstStyle/>
          <a:p>
            <a:r>
              <a:rPr lang="es-AR" dirty="0" smtClean="0"/>
              <a:t>PEDIDO</a:t>
            </a:r>
            <a:endParaRPr lang="es-AR"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dissolve">
                                      <p:cBhvr>
                                        <p:cTn id="27" dur="500"/>
                                        <p:tgtEl>
                                          <p:spTgt spid="39"/>
                                        </p:tgtEl>
                                      </p:cBhvr>
                                    </p:animEffect>
                                  </p:childTnLst>
                                </p:cTn>
                              </p:par>
                              <p:par>
                                <p:cTn id="28" presetID="9" presetClass="entr" presetSubtype="0" fill="hold" grpId="2"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dissolve">
                                      <p:cBhvr>
                                        <p:cTn id="30" dur="500"/>
                                        <p:tgtEl>
                                          <p:spTgt spid="16"/>
                                        </p:tgtEl>
                                      </p:cBhvr>
                                    </p:animEffect>
                                  </p:childTnLst>
                                </p:cTn>
                              </p:par>
                              <p:par>
                                <p:cTn id="31" presetID="9" presetClass="entr" presetSubtype="0" fill="hold" grpId="1"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dissolve">
                                      <p:cBhvr>
                                        <p:cTn id="33" dur="500"/>
                                        <p:tgtEl>
                                          <p:spTgt spid="24"/>
                                        </p:tgtEl>
                                      </p:cBhvr>
                                    </p:animEffect>
                                  </p:childTnLst>
                                </p:cTn>
                              </p:par>
                              <p:par>
                                <p:cTn id="34" presetID="9" presetClass="entr" presetSubtype="0" fill="hold" grpId="1"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dissolve">
                                      <p:cBhvr>
                                        <p:cTn id="36" dur="500"/>
                                        <p:tgtEl>
                                          <p:spTgt spid="26"/>
                                        </p:tgtEl>
                                      </p:cBhvr>
                                    </p:animEffect>
                                  </p:childTnLst>
                                </p:cTn>
                              </p:par>
                              <p:par>
                                <p:cTn id="37" presetID="9" presetClass="entr" presetSubtype="0" fill="hold" grpId="1"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dissolv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1" nodeType="clickEffect">
                                  <p:stCondLst>
                                    <p:cond delay="0"/>
                                  </p:stCondLst>
                                  <p:childTnLst>
                                    <p:animEffect transition="out" filter="wipe(down)">
                                      <p:cBhvr>
                                        <p:cTn id="43" dur="500"/>
                                        <p:tgtEl>
                                          <p:spTgt spid="39"/>
                                        </p:tgtEl>
                                      </p:cBhvr>
                                    </p:animEffect>
                                    <p:set>
                                      <p:cBhvr>
                                        <p:cTn id="44" dur="1" fill="hold">
                                          <p:stCondLst>
                                            <p:cond delay="499"/>
                                          </p:stCondLst>
                                        </p:cTn>
                                        <p:tgtEl>
                                          <p:spTgt spid="39"/>
                                        </p:tgtEl>
                                        <p:attrNameLst>
                                          <p:attrName>style.visibility</p:attrName>
                                        </p:attrNameLst>
                                      </p:cBhvr>
                                      <p:to>
                                        <p:strVal val="hidden"/>
                                      </p:to>
                                    </p:set>
                                  </p:childTnLst>
                                </p:cTn>
                              </p:par>
                              <p:par>
                                <p:cTn id="45" presetID="56" presetClass="path" presetSubtype="0" accel="50000" decel="50000" fill="hold" grpId="1" nodeType="withEffect">
                                  <p:stCondLst>
                                    <p:cond delay="0"/>
                                  </p:stCondLst>
                                  <p:childTnLst>
                                    <p:animMotion origin="layout" path="M 1.38889E-6 2.59944E-6 L 0.08663 -0.11078 " pathEditMode="relative" rAng="0" ptsTypes="AA">
                                      <p:cBhvr>
                                        <p:cTn id="46" dur="2000" fill="hold"/>
                                        <p:tgtEl>
                                          <p:spTgt spid="16"/>
                                        </p:tgtEl>
                                        <p:attrNameLst>
                                          <p:attrName>ppt_x</p:attrName>
                                          <p:attrName>ppt_y</p:attrName>
                                        </p:attrNameLst>
                                      </p:cBhvr>
                                      <p:rCtr x="43" y="-56"/>
                                    </p:animMotion>
                                  </p:childTnLst>
                                </p:cTn>
                              </p:par>
                              <p:par>
                                <p:cTn id="47" presetID="49" presetClass="path" presetSubtype="0" accel="50000" decel="50000" fill="hold" grpId="0" nodeType="withEffect">
                                  <p:stCondLst>
                                    <p:cond delay="0"/>
                                  </p:stCondLst>
                                  <p:childTnLst>
                                    <p:animMotion origin="layout" path="M -1.94444E-6 -3.16374E-6 L -0.08298 -0.11054 " pathEditMode="relative" rAng="0" ptsTypes="AA">
                                      <p:cBhvr>
                                        <p:cTn id="48" dur="2000" fill="hold"/>
                                        <p:tgtEl>
                                          <p:spTgt spid="24"/>
                                        </p:tgtEl>
                                        <p:attrNameLst>
                                          <p:attrName>ppt_x</p:attrName>
                                          <p:attrName>ppt_y</p:attrName>
                                        </p:attrNameLst>
                                      </p:cBhvr>
                                      <p:rCtr x="-41" y="-55"/>
                                    </p:animMotion>
                                  </p:childTnLst>
                                </p:cTn>
                              </p:par>
                              <p:par>
                                <p:cTn id="49" presetID="56" presetClass="path" presetSubtype="0" accel="50000" decel="50000" fill="hold" grpId="0" nodeType="withEffect">
                                  <p:stCondLst>
                                    <p:cond delay="0"/>
                                  </p:stCondLst>
                                  <p:childTnLst>
                                    <p:animMotion origin="layout" path="M -0.05937 0.12095 L -4.44444E-6 3.14524E-6 " pathEditMode="relative" rAng="0" ptsTypes="AA">
                                      <p:cBhvr>
                                        <p:cTn id="50" dur="2000" spd="-100000" fill="hold"/>
                                        <p:tgtEl>
                                          <p:spTgt spid="26"/>
                                        </p:tgtEl>
                                        <p:attrNameLst>
                                          <p:attrName>ppt_x</p:attrName>
                                          <p:attrName>ppt_y</p:attrName>
                                        </p:attrNameLst>
                                      </p:cBhvr>
                                      <p:rCtr x="30" y="-61"/>
                                    </p:animMotion>
                                  </p:childTnLst>
                                </p:cTn>
                              </p:par>
                              <p:par>
                                <p:cTn id="51" presetID="49" presetClass="path" presetSubtype="0" accel="50000" decel="50000" fill="hold" grpId="0" nodeType="withEffect">
                                  <p:stCondLst>
                                    <p:cond delay="0"/>
                                  </p:stCondLst>
                                  <p:childTnLst>
                                    <p:animMotion origin="layout" path="M -0.00364 0.00555 L 0.07136 0.1265 " pathEditMode="relative" rAng="0" ptsTypes="AA">
                                      <p:cBhvr>
                                        <p:cTn id="52" dur="2000" fill="hold"/>
                                        <p:tgtEl>
                                          <p:spTgt spid="25"/>
                                        </p:tgtEl>
                                        <p:attrNameLst>
                                          <p:attrName>ppt_x</p:attrName>
                                          <p:attrName>ppt_y</p:attrName>
                                        </p:attrNameLst>
                                      </p:cBhvr>
                                      <p:rCtr x="38" y="60"/>
                                    </p:animMotion>
                                  </p:childTnLst>
                                </p:cTn>
                              </p:par>
                              <p:par>
                                <p:cTn id="53" presetID="3" presetClass="entr" presetSubtype="1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linds(horizontal)">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4" grpId="1" animBg="1"/>
      <p:bldP spid="25" grpId="0" animBg="1"/>
      <p:bldP spid="25" grpId="1" animBg="1"/>
      <p:bldP spid="26" grpId="0" animBg="1"/>
      <p:bldP spid="26" grpId="1" animBg="1"/>
      <p:bldP spid="16" grpId="1" animBg="1"/>
      <p:bldP spid="16" grpId="2" animBg="1"/>
      <p:bldP spid="3" grpId="0" build="p"/>
      <p:bldP spid="39" grpId="0"/>
      <p:bldP spid="3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Sobrecarga</a:t>
            </a:r>
            <a:endParaRPr lang="es-AR" dirty="0"/>
          </a:p>
        </p:txBody>
      </p:sp>
      <p:sp>
        <p:nvSpPr>
          <p:cNvPr id="3" name="2 Marcador de contenido"/>
          <p:cNvSpPr>
            <a:spLocks noGrp="1"/>
          </p:cNvSpPr>
          <p:nvPr>
            <p:ph idx="1"/>
          </p:nvPr>
        </p:nvSpPr>
        <p:spPr>
          <a:xfrm>
            <a:off x="502920" y="530352"/>
            <a:ext cx="8183880" cy="4970350"/>
          </a:xfrm>
        </p:spPr>
        <p:txBody>
          <a:bodyPr/>
          <a:lstStyle/>
          <a:p>
            <a:r>
              <a:rPr lang="es-AR" dirty="0" smtClean="0"/>
              <a:t>Hasta un 110% de sobre-carga.</a:t>
            </a:r>
          </a:p>
          <a:p>
            <a:r>
              <a:rPr lang="es-AR" dirty="0" smtClean="0"/>
              <a:t>Reprogramación de ruta.</a:t>
            </a:r>
          </a:p>
          <a:p>
            <a:r>
              <a:rPr lang="es-AR" dirty="0" smtClean="0"/>
              <a:t>Prioridad.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smtClean="0"/>
              <a:t>Especificación de Ruta</a:t>
            </a:r>
            <a:endParaRPr lang="es-AR" dirty="0"/>
          </a:p>
        </p:txBody>
      </p:sp>
      <p:sp>
        <p:nvSpPr>
          <p:cNvPr id="3" name="2 Marcador de contenido"/>
          <p:cNvSpPr>
            <a:spLocks noGrp="1"/>
          </p:cNvSpPr>
          <p:nvPr>
            <p:ph idx="1"/>
          </p:nvPr>
        </p:nvSpPr>
        <p:spPr>
          <a:xfrm>
            <a:off x="502920" y="530352"/>
            <a:ext cx="8183880" cy="1755640"/>
          </a:xfrm>
        </p:spPr>
        <p:txBody>
          <a:bodyPr>
            <a:normAutofit fontScale="85000" lnSpcReduction="20000"/>
          </a:bodyPr>
          <a:lstStyle/>
          <a:p>
            <a:r>
              <a:rPr lang="es-AR" dirty="0" smtClean="0"/>
              <a:t>La ruta se compone de tramos.</a:t>
            </a:r>
          </a:p>
          <a:p>
            <a:r>
              <a:rPr lang="es-AR" dirty="0" smtClean="0"/>
              <a:t>Los tramos unen a los puntos de operación.</a:t>
            </a:r>
          </a:p>
          <a:p>
            <a:r>
              <a:rPr lang="es-AR" dirty="0" smtClean="0"/>
              <a:t>En los puntos de operación se realiza la descarga, carga y almacenamiento.</a:t>
            </a:r>
          </a:p>
          <a:p>
            <a:r>
              <a:rPr lang="es-AR" dirty="0" smtClean="0"/>
              <a:t>Por cada tramo solo hay un transporte asignado.</a:t>
            </a:r>
            <a:endParaRPr lang="es-AR" dirty="0"/>
          </a:p>
        </p:txBody>
      </p:sp>
      <p:cxnSp>
        <p:nvCxnSpPr>
          <p:cNvPr id="8" name="7 Conector recto"/>
          <p:cNvCxnSpPr/>
          <p:nvPr/>
        </p:nvCxnSpPr>
        <p:spPr>
          <a:xfrm>
            <a:off x="1285852" y="4429132"/>
            <a:ext cx="2571768"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8 Llamada de flecha hacia abajo"/>
          <p:cNvSpPr/>
          <p:nvPr/>
        </p:nvSpPr>
        <p:spPr>
          <a:xfrm>
            <a:off x="642910" y="3143249"/>
            <a:ext cx="928695"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Salida</a:t>
            </a:r>
            <a:endParaRPr lang="es-AR" sz="1400" b="1" dirty="0"/>
          </a:p>
        </p:txBody>
      </p:sp>
      <p:sp>
        <p:nvSpPr>
          <p:cNvPr id="14" name="13 Llamada de flecha hacia abajo"/>
          <p:cNvSpPr/>
          <p:nvPr/>
        </p:nvSpPr>
        <p:spPr>
          <a:xfrm>
            <a:off x="3286117" y="3143249"/>
            <a:ext cx="1214447"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operación</a:t>
            </a:r>
            <a:endParaRPr lang="es-AR" sz="1400" b="1" dirty="0"/>
          </a:p>
        </p:txBody>
      </p:sp>
      <p:cxnSp>
        <p:nvCxnSpPr>
          <p:cNvPr id="18" name="17 Conector recto"/>
          <p:cNvCxnSpPr/>
          <p:nvPr/>
        </p:nvCxnSpPr>
        <p:spPr>
          <a:xfrm>
            <a:off x="5572132" y="4500570"/>
            <a:ext cx="2571768" cy="0"/>
          </a:xfrm>
          <a:prstGeom prst="line">
            <a:avLst/>
          </a:prstGeom>
        </p:spPr>
        <p:style>
          <a:lnRef idx="3">
            <a:schemeClr val="accent6"/>
          </a:lnRef>
          <a:fillRef idx="0">
            <a:schemeClr val="accent6"/>
          </a:fillRef>
          <a:effectRef idx="2">
            <a:schemeClr val="accent6"/>
          </a:effectRef>
          <a:fontRef idx="minor">
            <a:schemeClr val="tx1"/>
          </a:fontRef>
        </p:style>
      </p:cxnSp>
      <p:sp>
        <p:nvSpPr>
          <p:cNvPr id="20" name="19 Llamada de flecha hacia abajo"/>
          <p:cNvSpPr/>
          <p:nvPr/>
        </p:nvSpPr>
        <p:spPr>
          <a:xfrm>
            <a:off x="7572396" y="3143249"/>
            <a:ext cx="1071571"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Llegada</a:t>
            </a:r>
            <a:endParaRPr lang="es-AR" sz="1400" b="1" dirty="0"/>
          </a:p>
        </p:txBody>
      </p:sp>
      <p:cxnSp>
        <p:nvCxnSpPr>
          <p:cNvPr id="22" name="21 Conector recto"/>
          <p:cNvCxnSpPr/>
          <p:nvPr/>
        </p:nvCxnSpPr>
        <p:spPr>
          <a:xfrm>
            <a:off x="4071934" y="4429132"/>
            <a:ext cx="1214447" cy="0"/>
          </a:xfrm>
          <a:prstGeom prst="line">
            <a:avLst/>
          </a:prstGeom>
          <a:ln>
            <a:prstDash val="lgDashDot"/>
          </a:ln>
        </p:spPr>
        <p:style>
          <a:lnRef idx="2">
            <a:schemeClr val="accent6"/>
          </a:lnRef>
          <a:fillRef idx="0">
            <a:schemeClr val="accent6"/>
          </a:fillRef>
          <a:effectRef idx="1">
            <a:schemeClr val="accent6"/>
          </a:effectRef>
          <a:fontRef idx="minor">
            <a:schemeClr val="tx1"/>
          </a:fontRef>
        </p:style>
      </p:cxnSp>
      <p:sp>
        <p:nvSpPr>
          <p:cNvPr id="26" name="25 Llamada de flecha hacia abajo"/>
          <p:cNvSpPr/>
          <p:nvPr/>
        </p:nvSpPr>
        <p:spPr>
          <a:xfrm>
            <a:off x="4929190" y="3143249"/>
            <a:ext cx="1214447" cy="100013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sz="1400" b="1" dirty="0" smtClean="0"/>
              <a:t>Punto operación</a:t>
            </a:r>
            <a:endParaRPr lang="es-AR" sz="1400" b="1" dirty="0"/>
          </a:p>
        </p:txBody>
      </p:sp>
      <p:sp>
        <p:nvSpPr>
          <p:cNvPr id="27" name="26 Elipse"/>
          <p:cNvSpPr/>
          <p:nvPr/>
        </p:nvSpPr>
        <p:spPr>
          <a:xfrm>
            <a:off x="1000100" y="4286256"/>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27 Elipse"/>
          <p:cNvSpPr/>
          <p:nvPr/>
        </p:nvSpPr>
        <p:spPr>
          <a:xfrm>
            <a:off x="3714744" y="4214818"/>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9" name="28 Elipse"/>
          <p:cNvSpPr/>
          <p:nvPr/>
        </p:nvSpPr>
        <p:spPr>
          <a:xfrm>
            <a:off x="5429256" y="4214818"/>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0" name="29 Elipse"/>
          <p:cNvSpPr/>
          <p:nvPr/>
        </p:nvSpPr>
        <p:spPr>
          <a:xfrm>
            <a:off x="7929587" y="4214818"/>
            <a:ext cx="285752"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33 Rectángulo"/>
          <p:cNvSpPr/>
          <p:nvPr/>
        </p:nvSpPr>
        <p:spPr>
          <a:xfrm>
            <a:off x="2285985" y="4857760"/>
            <a:ext cx="1176925" cy="369332"/>
          </a:xfrm>
          <a:prstGeom prst="rect">
            <a:avLst/>
          </a:prstGeom>
        </p:spPr>
        <p:txBody>
          <a:bodyPr wrap="none">
            <a:spAutoFit/>
          </a:bodyPr>
          <a:lstStyle/>
          <a:p>
            <a:r>
              <a:rPr lang="es-AR" dirty="0">
                <a:solidFill>
                  <a:prstClr val="black"/>
                </a:solidFill>
              </a:rPr>
              <a:t>TRAMOS</a:t>
            </a:r>
            <a:endParaRPr lang="es-AR" dirty="0"/>
          </a:p>
        </p:txBody>
      </p:sp>
      <p:cxnSp>
        <p:nvCxnSpPr>
          <p:cNvPr id="49" name="48 Conector recto de flecha"/>
          <p:cNvCxnSpPr>
            <a:stCxn id="34" idx="3"/>
          </p:cNvCxnSpPr>
          <p:nvPr/>
        </p:nvCxnSpPr>
        <p:spPr>
          <a:xfrm flipV="1">
            <a:off x="3462910" y="4429133"/>
            <a:ext cx="3323669" cy="613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51 Conector recto de flecha"/>
          <p:cNvCxnSpPr>
            <a:stCxn id="34" idx="0"/>
          </p:cNvCxnSpPr>
          <p:nvPr/>
        </p:nvCxnSpPr>
        <p:spPr>
          <a:xfrm rot="16200000" flipV="1">
            <a:off x="2687376" y="4670688"/>
            <a:ext cx="357188" cy="16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cstate="print"/>
          <a:srcRect/>
          <a:stretch>
            <a:fillRect/>
          </a:stretch>
        </p:blipFill>
        <p:spPr bwMode="auto">
          <a:xfrm>
            <a:off x="857225" y="3214686"/>
            <a:ext cx="1157287" cy="115728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572132" y="3929067"/>
            <a:ext cx="1105565" cy="39052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par>
                          <p:cTn id="28" fill="hold">
                            <p:stCondLst>
                              <p:cond delay="500"/>
                            </p:stCondLst>
                            <p:childTnLst>
                              <p:par>
                                <p:cTn id="29" presetID="9" presetClass="entr" presetSubtype="0" fill="hold" grpId="0" nodeType="afterEffect">
                                  <p:stCondLst>
                                    <p:cond delay="500"/>
                                  </p:stCondLst>
                                  <p:childTnLst>
                                    <p:set>
                                      <p:cBhvr>
                                        <p:cTn id="30" dur="1" fill="hold">
                                          <p:stCondLst>
                                            <p:cond delay="0"/>
                                          </p:stCondLst>
                                        </p:cTn>
                                        <p:tgtEl>
                                          <p:spTgt spid="28"/>
                                        </p:tgtEl>
                                        <p:attrNameLst>
                                          <p:attrName>style.visibility</p:attrName>
                                        </p:attrNameLst>
                                      </p:cBhvr>
                                      <p:to>
                                        <p:strVal val="visible"/>
                                      </p:to>
                                    </p:set>
                                    <p:animEffect transition="in" filter="dissolve">
                                      <p:cBhvr>
                                        <p:cTn id="31" dur="500"/>
                                        <p:tgtEl>
                                          <p:spTgt spid="28"/>
                                        </p:tgtEl>
                                      </p:cBhvr>
                                    </p:animEffect>
                                  </p:childTnLst>
                                </p:cTn>
                              </p:par>
                            </p:childTnLst>
                          </p:cTn>
                        </p:par>
                        <p:par>
                          <p:cTn id="32" fill="hold">
                            <p:stCondLst>
                              <p:cond delay="1500"/>
                            </p:stCondLst>
                            <p:childTnLst>
                              <p:par>
                                <p:cTn id="33" presetID="22" presetClass="entr" presetSubtype="1" fill="hold" grpId="0" nodeType="afterEffect">
                                  <p:stCondLst>
                                    <p:cond delay="50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par>
                          <p:cTn id="36" fill="hold">
                            <p:stCondLst>
                              <p:cond delay="2500"/>
                            </p:stCondLst>
                            <p:childTnLst>
                              <p:par>
                                <p:cTn id="37" presetID="22" presetClass="entr" presetSubtype="1" fill="hold" grpId="0" nodeType="afterEffect">
                                  <p:stCondLst>
                                    <p:cond delay="50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par>
                          <p:cTn id="40" fill="hold">
                            <p:stCondLst>
                              <p:cond delay="3500"/>
                            </p:stCondLst>
                            <p:childTnLst>
                              <p:par>
                                <p:cTn id="41" presetID="9" presetClass="entr" presetSubtype="0" fill="hold" grpId="0" nodeType="afterEffect">
                                  <p:stCondLst>
                                    <p:cond delay="50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childTnLst>
                          </p:cTn>
                        </p:par>
                        <p:par>
                          <p:cTn id="44" fill="hold">
                            <p:stCondLst>
                              <p:cond delay="4500"/>
                            </p:stCondLst>
                            <p:childTnLst>
                              <p:par>
                                <p:cTn id="45" presetID="9" presetClass="entr" presetSubtype="0" fill="hold" grpId="0" nodeType="afterEffect">
                                  <p:stCondLst>
                                    <p:cond delay="500"/>
                                  </p:stCondLst>
                                  <p:childTnLst>
                                    <p:set>
                                      <p:cBhvr>
                                        <p:cTn id="46" dur="1" fill="hold">
                                          <p:stCondLst>
                                            <p:cond delay="0"/>
                                          </p:stCondLst>
                                        </p:cTn>
                                        <p:tgtEl>
                                          <p:spTgt spid="30"/>
                                        </p:tgtEl>
                                        <p:attrNameLst>
                                          <p:attrName>style.visibility</p:attrName>
                                        </p:attrNameLst>
                                      </p:cBhvr>
                                      <p:to>
                                        <p:strVal val="visible"/>
                                      </p:to>
                                    </p:set>
                                    <p:animEffect transition="in" filter="dissolve">
                                      <p:cBhvr>
                                        <p:cTn id="47" dur="500"/>
                                        <p:tgtEl>
                                          <p:spTgt spid="30"/>
                                        </p:tgtEl>
                                      </p:cBhvr>
                                    </p:animEffect>
                                  </p:childTnLst>
                                </p:cTn>
                              </p:par>
                            </p:childTnLst>
                          </p:cTn>
                        </p:par>
                        <p:par>
                          <p:cTn id="48" fill="hold">
                            <p:stCondLst>
                              <p:cond delay="5500"/>
                            </p:stCondLst>
                            <p:childTnLst>
                              <p:par>
                                <p:cTn id="49" presetID="22" presetClass="entr" presetSubtype="1" fill="hold" grpId="0" nodeType="afterEffect">
                                  <p:stCondLst>
                                    <p:cond delay="50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childTnLst>
                          </p:cTn>
                        </p:par>
                        <p:par>
                          <p:cTn id="52" fill="hold">
                            <p:stCondLst>
                              <p:cond delay="6500"/>
                            </p:stCondLst>
                            <p:childTnLst>
                              <p:par>
                                <p:cTn id="53" presetID="22" presetClass="entr" presetSubtype="1"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childTnLst>
                          </p:cTn>
                        </p:par>
                        <p:par>
                          <p:cTn id="56" fill="hold">
                            <p:stCondLst>
                              <p:cond delay="7500"/>
                            </p:stCondLst>
                            <p:childTnLst>
                              <p:par>
                                <p:cTn id="57" presetID="22" presetClass="entr" presetSubtype="8" fill="hold" nodeType="afterEffect">
                                  <p:stCondLst>
                                    <p:cond delay="50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500"/>
                                        <p:tgtEl>
                                          <p:spTgt spid="8"/>
                                        </p:tgtEl>
                                      </p:cBhvr>
                                    </p:animEffect>
                                  </p:childTnLst>
                                </p:cTn>
                              </p:par>
                            </p:childTnLst>
                          </p:cTn>
                        </p:par>
                        <p:par>
                          <p:cTn id="60" fill="hold">
                            <p:stCondLst>
                              <p:cond delay="8500"/>
                            </p:stCondLst>
                            <p:childTnLst>
                              <p:par>
                                <p:cTn id="61" presetID="22" presetClass="entr" presetSubtype="8" fill="hold" nodeType="afterEffect">
                                  <p:stCondLst>
                                    <p:cond delay="500"/>
                                  </p:stCondLst>
                                  <p:childTnLst>
                                    <p:set>
                                      <p:cBhvr>
                                        <p:cTn id="62" dur="1" fill="hold">
                                          <p:stCondLst>
                                            <p:cond delay="0"/>
                                          </p:stCondLst>
                                        </p:cTn>
                                        <p:tgtEl>
                                          <p:spTgt spid="22"/>
                                        </p:tgtEl>
                                        <p:attrNameLst>
                                          <p:attrName>style.visibility</p:attrName>
                                        </p:attrNameLst>
                                      </p:cBhvr>
                                      <p:to>
                                        <p:strVal val="visible"/>
                                      </p:to>
                                    </p:set>
                                    <p:animEffect transition="in" filter="wipe(left)">
                                      <p:cBhvr>
                                        <p:cTn id="63" dur="500"/>
                                        <p:tgtEl>
                                          <p:spTgt spid="22"/>
                                        </p:tgtEl>
                                      </p:cBhvr>
                                    </p:animEffect>
                                  </p:childTnLst>
                                </p:cTn>
                              </p:par>
                            </p:childTnLst>
                          </p:cTn>
                        </p:par>
                        <p:par>
                          <p:cTn id="64" fill="hold">
                            <p:stCondLst>
                              <p:cond delay="9500"/>
                            </p:stCondLst>
                            <p:childTnLst>
                              <p:par>
                                <p:cTn id="65" presetID="22" presetClass="entr" presetSubtype="8" fill="hold" nodeType="afterEffect">
                                  <p:stCondLst>
                                    <p:cond delay="50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childTnLst>
                          </p:cTn>
                        </p:par>
                        <p:par>
                          <p:cTn id="68" fill="hold">
                            <p:stCondLst>
                              <p:cond delay="10500"/>
                            </p:stCondLst>
                            <p:childTnLst>
                              <p:par>
                                <p:cTn id="69" presetID="9" presetClass="entr" presetSubtype="0" fill="hold" grpId="0" nodeType="afterEffect">
                                  <p:stCondLst>
                                    <p:cond delay="500"/>
                                  </p:stCondLst>
                                  <p:childTnLst>
                                    <p:set>
                                      <p:cBhvr>
                                        <p:cTn id="70" dur="1" fill="hold">
                                          <p:stCondLst>
                                            <p:cond delay="0"/>
                                          </p:stCondLst>
                                        </p:cTn>
                                        <p:tgtEl>
                                          <p:spTgt spid="34"/>
                                        </p:tgtEl>
                                        <p:attrNameLst>
                                          <p:attrName>style.visibility</p:attrName>
                                        </p:attrNameLst>
                                      </p:cBhvr>
                                      <p:to>
                                        <p:strVal val="visible"/>
                                      </p:to>
                                    </p:set>
                                    <p:animEffect transition="in" filter="dissolve">
                                      <p:cBhvr>
                                        <p:cTn id="71" dur="500"/>
                                        <p:tgtEl>
                                          <p:spTgt spid="34"/>
                                        </p:tgtEl>
                                      </p:cBhvr>
                                    </p:animEffect>
                                  </p:childTnLst>
                                </p:cTn>
                              </p:par>
                            </p:childTnLst>
                          </p:cTn>
                        </p:par>
                        <p:par>
                          <p:cTn id="72" fill="hold">
                            <p:stCondLst>
                              <p:cond delay="11500"/>
                            </p:stCondLst>
                            <p:childTnLst>
                              <p:par>
                                <p:cTn id="73" presetID="22" presetClass="entr" presetSubtype="4" fill="hold" nodeType="afterEffect">
                                  <p:stCondLst>
                                    <p:cond delay="500"/>
                                  </p:stCondLst>
                                  <p:childTnLst>
                                    <p:set>
                                      <p:cBhvr>
                                        <p:cTn id="74" dur="1" fill="hold">
                                          <p:stCondLst>
                                            <p:cond delay="0"/>
                                          </p:stCondLst>
                                        </p:cTn>
                                        <p:tgtEl>
                                          <p:spTgt spid="52"/>
                                        </p:tgtEl>
                                        <p:attrNameLst>
                                          <p:attrName>style.visibility</p:attrName>
                                        </p:attrNameLst>
                                      </p:cBhvr>
                                      <p:to>
                                        <p:strVal val="visible"/>
                                      </p:to>
                                    </p:set>
                                    <p:animEffect transition="in" filter="wipe(down)">
                                      <p:cBhvr>
                                        <p:cTn id="75" dur="500"/>
                                        <p:tgtEl>
                                          <p:spTgt spid="52"/>
                                        </p:tgtEl>
                                      </p:cBhvr>
                                    </p:animEffect>
                                  </p:childTnLst>
                                </p:cTn>
                              </p:par>
                            </p:childTnLst>
                          </p:cTn>
                        </p:par>
                        <p:par>
                          <p:cTn id="76" fill="hold">
                            <p:stCondLst>
                              <p:cond delay="12500"/>
                            </p:stCondLst>
                            <p:childTnLst>
                              <p:par>
                                <p:cTn id="77" presetID="22" presetClass="entr" presetSubtype="8" fill="hold" nodeType="afterEffect">
                                  <p:stCondLst>
                                    <p:cond delay="500"/>
                                  </p:stCondLst>
                                  <p:childTnLst>
                                    <p:set>
                                      <p:cBhvr>
                                        <p:cTn id="78" dur="1" fill="hold">
                                          <p:stCondLst>
                                            <p:cond delay="0"/>
                                          </p:stCondLst>
                                        </p:cTn>
                                        <p:tgtEl>
                                          <p:spTgt spid="49"/>
                                        </p:tgtEl>
                                        <p:attrNameLst>
                                          <p:attrName>style.visibility</p:attrName>
                                        </p:attrNameLst>
                                      </p:cBhvr>
                                      <p:to>
                                        <p:strVal val="visible"/>
                                      </p:to>
                                    </p:set>
                                    <p:animEffect transition="in" filter="wipe(left)">
                                      <p:cBhvr>
                                        <p:cTn id="79" dur="500"/>
                                        <p:tgtEl>
                                          <p:spTgt spid="4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1026"/>
                                        </p:tgtEl>
                                        <p:attrNameLst>
                                          <p:attrName>style.visibility</p:attrName>
                                        </p:attrNameLst>
                                      </p:cBhvr>
                                      <p:to>
                                        <p:strVal val="visible"/>
                                      </p:to>
                                    </p:set>
                                    <p:animEffect transition="in" filter="dissolve">
                                      <p:cBhvr>
                                        <p:cTn id="84" dur="500"/>
                                        <p:tgtEl>
                                          <p:spTgt spid="1026"/>
                                        </p:tgtEl>
                                      </p:cBhvr>
                                    </p:animEffect>
                                  </p:childTnLst>
                                </p:cTn>
                              </p:par>
                              <p:par>
                                <p:cTn id="85" presetID="63" presetClass="path" presetSubtype="0" accel="50000" decel="50000" fill="hold" nodeType="withEffect">
                                  <p:stCondLst>
                                    <p:cond delay="0"/>
                                  </p:stCondLst>
                                  <p:childTnLst>
                                    <p:animMotion origin="layout" path="M -2.22222E-6 4.84736E-6 L 0.25 4.84736E-6 " pathEditMode="relative" rAng="0" ptsTypes="AA">
                                      <p:cBhvr>
                                        <p:cTn id="86" dur="2000" fill="hold"/>
                                        <p:tgtEl>
                                          <p:spTgt spid="1026"/>
                                        </p:tgtEl>
                                        <p:attrNameLst>
                                          <p:attrName>ppt_x</p:attrName>
                                          <p:attrName>ppt_y</p:attrName>
                                        </p:attrNameLst>
                                      </p:cBhvr>
                                      <p:rCtr x="125" y="0"/>
                                    </p:animMotion>
                                  </p:childTnLst>
                                  <p:subTnLst>
                                    <p:set>
                                      <p:cBhvr override="childStyle">
                                        <p:cTn dur="1" fill="hold" display="0" masterRel="sameClick" afterEffect="1">
                                          <p:stCondLst>
                                            <p:cond evt="end" delay="0">
                                              <p:tn val="85"/>
                                            </p:cond>
                                          </p:stCondLst>
                                        </p:cTn>
                                        <p:tgtEl>
                                          <p:spTgt spid="102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1027"/>
                                        </p:tgtEl>
                                        <p:attrNameLst>
                                          <p:attrName>style.visibility</p:attrName>
                                        </p:attrNameLst>
                                      </p:cBhvr>
                                      <p:to>
                                        <p:strVal val="visible"/>
                                      </p:to>
                                    </p:set>
                                    <p:animEffect transition="in" filter="dissolve">
                                      <p:cBhvr>
                                        <p:cTn id="91" dur="500"/>
                                        <p:tgtEl>
                                          <p:spTgt spid="1027"/>
                                        </p:tgtEl>
                                      </p:cBhvr>
                                    </p:animEffect>
                                  </p:childTnLst>
                                </p:cTn>
                              </p:par>
                              <p:par>
                                <p:cTn id="92" presetID="63" presetClass="path" presetSubtype="0" accel="50000" decel="50000" fill="hold" nodeType="withEffect">
                                  <p:stCondLst>
                                    <p:cond delay="0"/>
                                  </p:stCondLst>
                                  <p:childTnLst>
                                    <p:animMotion origin="layout" path="M -1.66667E-6 -2.56244E-6 L 0.21615 -0.00694 " pathEditMode="relative" rAng="0" ptsTypes="AA">
                                      <p:cBhvr>
                                        <p:cTn id="93" dur="2000" fill="hold"/>
                                        <p:tgtEl>
                                          <p:spTgt spid="1027"/>
                                        </p:tgtEl>
                                        <p:attrNameLst>
                                          <p:attrName>ppt_x</p:attrName>
                                          <p:attrName>ppt_y</p:attrName>
                                        </p:attrNameLst>
                                      </p:cBhvr>
                                      <p:rCtr x="108" y="-3"/>
                                    </p:animMotion>
                                  </p:childTnLst>
                                  <p:subTnLst>
                                    <p:set>
                                      <p:cBhvr override="childStyle">
                                        <p:cTn dur="1" fill="hold" display="0" masterRel="sameClick" afterEffect="1">
                                          <p:stCondLst>
                                            <p:cond evt="end" delay="0">
                                              <p:tn val="92"/>
                                            </p:cond>
                                          </p:stCondLst>
                                        </p:cTn>
                                        <p:tgtEl>
                                          <p:spTgt spid="10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4" grpId="0" animBg="1"/>
      <p:bldP spid="20" grpId="0" animBg="1"/>
      <p:bldP spid="26" grpId="0" animBg="1"/>
      <p:bldP spid="27" grpId="0" animBg="1"/>
      <p:bldP spid="28" grpId="0" animBg="1"/>
      <p:bldP spid="29" grpId="0" animBg="1"/>
      <p:bldP spid="30" grpId="0" animBg="1"/>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Seguimiento del pedido</a:t>
            </a:r>
            <a:endParaRPr lang="es-AR" dirty="0"/>
          </a:p>
        </p:txBody>
      </p:sp>
      <p:sp>
        <p:nvSpPr>
          <p:cNvPr id="3" name="2 Marcador de contenido"/>
          <p:cNvSpPr>
            <a:spLocks noGrp="1"/>
          </p:cNvSpPr>
          <p:nvPr>
            <p:ph idx="1"/>
          </p:nvPr>
        </p:nvSpPr>
        <p:spPr/>
        <p:txBody>
          <a:bodyPr/>
          <a:lstStyle/>
          <a:p>
            <a:endParaRPr lang="es-A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424</TotalTime>
  <Words>531</Words>
  <Application>Microsoft Office PowerPoint</Application>
  <PresentationFormat>Presentación en pantalla (4:3)</PresentationFormat>
  <Paragraphs>151</Paragraphs>
  <Slides>12</Slides>
  <Notes>5</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Aspecto</vt:lpstr>
      <vt:lpstr>Todo Mundo</vt:lpstr>
      <vt:lpstr>Temario</vt:lpstr>
      <vt:lpstr>Objetivo – Alcance - Hipótesis</vt:lpstr>
      <vt:lpstr>Modelo de Negocio</vt:lpstr>
      <vt:lpstr>Casos de Uso</vt:lpstr>
      <vt:lpstr>Manejo de la carga</vt:lpstr>
      <vt:lpstr>Sobrecarga</vt:lpstr>
      <vt:lpstr>Especificación de Ruta</vt:lpstr>
      <vt:lpstr>Seguimiento del pedido</vt:lpstr>
      <vt:lpstr>Facturación, Pago y Entrega</vt:lpstr>
      <vt:lpstr>Conclusiones</vt:lpstr>
      <vt:lpstr>Preguntas y Respuestas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Práctico</dc:title>
  <dc:creator>adriana</dc:creator>
  <cp:lastModifiedBy>adriana</cp:lastModifiedBy>
  <cp:revision>47</cp:revision>
  <dcterms:created xsi:type="dcterms:W3CDTF">2009-12-01T03:34:25Z</dcterms:created>
  <dcterms:modified xsi:type="dcterms:W3CDTF">2009-12-02T19:19:49Z</dcterms:modified>
</cp:coreProperties>
</file>