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1"/>
  </p:sldMasterIdLst>
  <p:notesMasterIdLst>
    <p:notesMasterId r:id="rId45"/>
  </p:notesMasterIdLst>
  <p:handoutMasterIdLst>
    <p:handoutMasterId r:id="rId46"/>
  </p:handoutMasterIdLst>
  <p:sldIdLst>
    <p:sldId id="313" r:id="rId2"/>
    <p:sldId id="290" r:id="rId3"/>
    <p:sldId id="306" r:id="rId4"/>
    <p:sldId id="296" r:id="rId5"/>
    <p:sldId id="297" r:id="rId6"/>
    <p:sldId id="305" r:id="rId7"/>
    <p:sldId id="307" r:id="rId8"/>
    <p:sldId id="257" r:id="rId9"/>
    <p:sldId id="277" r:id="rId10"/>
    <p:sldId id="278" r:id="rId11"/>
    <p:sldId id="295" r:id="rId12"/>
    <p:sldId id="258" r:id="rId13"/>
    <p:sldId id="259" r:id="rId14"/>
    <p:sldId id="279" r:id="rId15"/>
    <p:sldId id="288" r:id="rId16"/>
    <p:sldId id="270" r:id="rId17"/>
    <p:sldId id="271" r:id="rId18"/>
    <p:sldId id="261" r:id="rId19"/>
    <p:sldId id="263" r:id="rId20"/>
    <p:sldId id="264" r:id="rId21"/>
    <p:sldId id="265" r:id="rId22"/>
    <p:sldId id="280" r:id="rId23"/>
    <p:sldId id="281" r:id="rId24"/>
    <p:sldId id="274" r:id="rId25"/>
    <p:sldId id="283" r:id="rId26"/>
    <p:sldId id="284" r:id="rId27"/>
    <p:sldId id="285" r:id="rId28"/>
    <p:sldId id="293" r:id="rId29"/>
    <p:sldId id="272" r:id="rId30"/>
    <p:sldId id="289" r:id="rId31"/>
    <p:sldId id="310" r:id="rId32"/>
    <p:sldId id="311" r:id="rId33"/>
    <p:sldId id="312" r:id="rId34"/>
    <p:sldId id="266" r:id="rId35"/>
    <p:sldId id="267" r:id="rId36"/>
    <p:sldId id="268" r:id="rId37"/>
    <p:sldId id="309" r:id="rId38"/>
    <p:sldId id="269" r:id="rId39"/>
    <p:sldId id="300" r:id="rId40"/>
    <p:sldId id="301" r:id="rId41"/>
    <p:sldId id="302" r:id="rId42"/>
    <p:sldId id="287" r:id="rId43"/>
    <p:sldId id="308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EZKPNopemaYFafsSs/cJ7g==" hashData="PtSwbVcbargheLCahbcrn492WR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99FF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94667" autoAdjust="0"/>
  </p:normalViewPr>
  <p:slideViewPr>
    <p:cSldViewPr>
      <p:cViewPr varScale="1">
        <p:scale>
          <a:sx n="93" d="100"/>
          <a:sy n="93" d="100"/>
        </p:scale>
        <p:origin x="-2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E9A70-DBA8-44D6-96E8-29746F56D4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2DC89D4-5558-4565-BB8E-4BECBAEA514D}">
      <dgm:prSet phldrT="[Texto]" custT="1"/>
      <dgm:spPr/>
      <dgm:t>
        <a:bodyPr/>
        <a:lstStyle/>
        <a:p>
          <a:r>
            <a:rPr lang="es-AR" sz="1400" dirty="0" smtClean="0">
              <a:latin typeface="Arial" pitchFamily="34" charset="0"/>
              <a:cs typeface="Arial" pitchFamily="34" charset="0"/>
            </a:rPr>
            <a:t>Gerente General (CEO)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3AFEBF47-048A-4004-9221-92E3EF05B2A7}" type="parTrans" cxnId="{CE64943B-1593-40A8-A922-40B87A5E9F6A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880734DD-DBD3-4E8E-A2A8-84C9ED08EC55}" type="sibTrans" cxnId="{CE64943B-1593-40A8-A922-40B87A5E9F6A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A54B3610-8F4E-4665-AD16-5BDFF0503355}" type="asst">
      <dgm:prSet phldrT="[Texto]" custT="1"/>
      <dgm:spPr/>
      <dgm:t>
        <a:bodyPr/>
        <a:lstStyle/>
        <a:p>
          <a:r>
            <a:rPr lang="es-AR" sz="1400" dirty="0" smtClean="0">
              <a:latin typeface="Arial" pitchFamily="34" charset="0"/>
              <a:cs typeface="Arial" pitchFamily="34" charset="0"/>
            </a:rPr>
            <a:t>Directorio</a:t>
          </a:r>
        </a:p>
        <a:p>
          <a:r>
            <a:rPr lang="es-AR" sz="1400" dirty="0" smtClean="0">
              <a:latin typeface="Arial" pitchFamily="34" charset="0"/>
              <a:cs typeface="Arial" pitchFamily="34" charset="0"/>
            </a:rPr>
            <a:t>(BOD)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CF4F624F-3E54-4213-92D3-2D16F33D840B}" type="parTrans" cxnId="{32769475-D9DF-4219-8E91-FFDC676B8C7B}">
      <dgm:prSet/>
      <dgm:spPr/>
      <dgm:t>
        <a:bodyPr/>
        <a:lstStyle/>
        <a:p>
          <a:endParaRPr lang="es-AR" sz="2000" dirty="0">
            <a:latin typeface="Arial" pitchFamily="34" charset="0"/>
            <a:cs typeface="Arial" pitchFamily="34" charset="0"/>
          </a:endParaRPr>
        </a:p>
      </dgm:t>
    </dgm:pt>
    <dgm:pt modelId="{FFA73BFC-5B31-437F-B2A4-3B9034F6816E}" type="sibTrans" cxnId="{32769475-D9DF-4219-8E91-FFDC676B8C7B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C15D336D-F9B5-428F-8F97-2F99C8A1AB09}">
      <dgm:prSet phldrT="[Texto]" custT="1"/>
      <dgm:spPr/>
      <dgm:t>
        <a:bodyPr/>
        <a:lstStyle/>
        <a:p>
          <a:r>
            <a:rPr lang="es-AR" sz="1400" dirty="0" smtClean="0">
              <a:latin typeface="Arial" pitchFamily="34" charset="0"/>
              <a:cs typeface="Arial" pitchFamily="34" charset="0"/>
            </a:rPr>
            <a:t>Director Financiero</a:t>
          </a:r>
        </a:p>
        <a:p>
          <a:r>
            <a:rPr lang="es-AR" sz="1400" dirty="0" smtClean="0">
              <a:latin typeface="Arial" pitchFamily="34" charset="0"/>
              <a:cs typeface="Arial" pitchFamily="34" charset="0"/>
            </a:rPr>
            <a:t>(CFO)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575C0E8A-3F97-41D4-91EC-127887734864}" type="parTrans" cxnId="{3688528B-8ABC-4A65-BE38-F913691AFC2A}">
      <dgm:prSet/>
      <dgm:spPr/>
      <dgm:t>
        <a:bodyPr/>
        <a:lstStyle/>
        <a:p>
          <a:endParaRPr lang="es-AR" sz="2000" dirty="0">
            <a:latin typeface="Arial" pitchFamily="34" charset="0"/>
            <a:cs typeface="Arial" pitchFamily="34" charset="0"/>
          </a:endParaRPr>
        </a:p>
      </dgm:t>
    </dgm:pt>
    <dgm:pt modelId="{02FA715C-979E-4186-97F2-635B15712A89}" type="sibTrans" cxnId="{3688528B-8ABC-4A65-BE38-F913691AFC2A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DD385478-1B5E-40C7-8C0D-C57E6BCE5305}">
      <dgm:prSet phldrT="[Texto]" custT="1"/>
      <dgm:spPr>
        <a:solidFill>
          <a:srgbClr val="FFFF00"/>
        </a:solidFill>
        <a:ln w="6350"/>
      </dgm:spPr>
      <dgm:t>
        <a:bodyPr/>
        <a:lstStyle/>
        <a:p>
          <a:r>
            <a:rPr lang="es-AR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Director de Ventas / y Marketing</a:t>
          </a:r>
        </a:p>
        <a:p>
          <a:r>
            <a:rPr lang="es-AR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(CSO ó CBDO)</a:t>
          </a:r>
          <a:endParaRPr lang="es-AR" sz="14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06C4C0A-24CC-4940-BB74-B47AD30CF24D}" type="parTrans" cxnId="{4FC36096-E721-434E-9544-BCB00433745A}">
      <dgm:prSet/>
      <dgm:spPr/>
      <dgm:t>
        <a:bodyPr/>
        <a:lstStyle/>
        <a:p>
          <a:endParaRPr lang="es-AR" sz="2000" dirty="0">
            <a:latin typeface="Arial" pitchFamily="34" charset="0"/>
            <a:cs typeface="Arial" pitchFamily="34" charset="0"/>
          </a:endParaRPr>
        </a:p>
      </dgm:t>
    </dgm:pt>
    <dgm:pt modelId="{8B815987-2678-4DFF-BE22-AA78D06C077D}" type="sibTrans" cxnId="{4FC36096-E721-434E-9544-BCB00433745A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E089A1DC-7071-4DE2-8F8E-693D6FE05158}">
      <dgm:prSet phldrT="[Texto]" custT="1"/>
      <dgm:spPr/>
      <dgm:t>
        <a:bodyPr/>
        <a:lstStyle/>
        <a:p>
          <a:r>
            <a:rPr lang="es-AR" sz="1400" dirty="0" smtClean="0">
              <a:latin typeface="Arial" pitchFamily="34" charset="0"/>
              <a:cs typeface="Arial" pitchFamily="34" charset="0"/>
            </a:rPr>
            <a:t>Director Administrativo, Operaciones </a:t>
          </a:r>
        </a:p>
        <a:p>
          <a:r>
            <a:rPr lang="es-AR" sz="1400" dirty="0" smtClean="0">
              <a:latin typeface="Arial" pitchFamily="34" charset="0"/>
              <a:cs typeface="Arial" pitchFamily="34" charset="0"/>
            </a:rPr>
            <a:t>(COO), Otros …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88521093-C736-4106-A9A0-C285F7D82D85}" type="parTrans" cxnId="{1FFD0626-0CB2-4356-B188-7A19FA18C541}">
      <dgm:prSet/>
      <dgm:spPr/>
      <dgm:t>
        <a:bodyPr/>
        <a:lstStyle/>
        <a:p>
          <a:endParaRPr lang="es-AR" sz="2000" dirty="0">
            <a:latin typeface="Arial" pitchFamily="34" charset="0"/>
            <a:cs typeface="Arial" pitchFamily="34" charset="0"/>
          </a:endParaRPr>
        </a:p>
      </dgm:t>
    </dgm:pt>
    <dgm:pt modelId="{01265B35-7BAE-4E3A-B7A2-04B91903AC5B}" type="sibTrans" cxnId="{1FFD0626-0CB2-4356-B188-7A19FA18C541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73C39B88-3DF4-411F-984D-CF77B35F637A}">
      <dgm:prSet custT="1"/>
      <dgm:spPr>
        <a:solidFill>
          <a:srgbClr val="FFFF00"/>
        </a:solidFill>
        <a:ln w="6350"/>
      </dgm:spPr>
      <dgm:t>
        <a:bodyPr/>
        <a:lstStyle/>
        <a:p>
          <a:r>
            <a:rPr lang="es-A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Fuerza de Ventas Directas / Canales de Ventas / </a:t>
          </a:r>
        </a:p>
        <a:p>
          <a:r>
            <a:rPr lang="es-AR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Ingeniería de Ventas / etc..</a:t>
          </a:r>
          <a:endParaRPr lang="es-AR" sz="14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31B565F-A28F-4191-BDDC-91ED34809FC6}" type="parTrans" cxnId="{2DAF26CD-E328-48BF-A0B5-F4DD3D514A65}">
      <dgm:prSet/>
      <dgm:spPr/>
      <dgm:t>
        <a:bodyPr/>
        <a:lstStyle/>
        <a:p>
          <a:endParaRPr lang="es-AR" sz="2000" dirty="0">
            <a:latin typeface="Arial" pitchFamily="34" charset="0"/>
            <a:cs typeface="Arial" pitchFamily="34" charset="0"/>
          </a:endParaRPr>
        </a:p>
      </dgm:t>
    </dgm:pt>
    <dgm:pt modelId="{832289D2-D018-4E6A-810F-3DF9ADB2AEBC}" type="sibTrans" cxnId="{2DAF26CD-E328-48BF-A0B5-F4DD3D514A65}">
      <dgm:prSet/>
      <dgm:spPr/>
      <dgm:t>
        <a:bodyPr/>
        <a:lstStyle/>
        <a:p>
          <a:endParaRPr lang="es-AR" sz="2000">
            <a:latin typeface="Arial" pitchFamily="34" charset="0"/>
            <a:cs typeface="Arial" pitchFamily="34" charset="0"/>
          </a:endParaRPr>
        </a:p>
      </dgm:t>
    </dgm:pt>
    <dgm:pt modelId="{759A2859-9551-42BC-9976-68B49D329552}" type="pres">
      <dgm:prSet presAssocID="{D90E9A70-DBA8-44D6-96E8-29746F56D4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6EC220E-992C-4D99-9AE2-C33270A307AA}" type="pres">
      <dgm:prSet presAssocID="{42DC89D4-5558-4565-BB8E-4BECBAEA514D}" presName="hierRoot1" presStyleCnt="0">
        <dgm:presLayoutVars>
          <dgm:hierBranch val="init"/>
        </dgm:presLayoutVars>
      </dgm:prSet>
      <dgm:spPr/>
    </dgm:pt>
    <dgm:pt modelId="{ABE0E2F5-CD60-449E-B292-09F86C31D953}" type="pres">
      <dgm:prSet presAssocID="{42DC89D4-5558-4565-BB8E-4BECBAEA514D}" presName="rootComposite1" presStyleCnt="0"/>
      <dgm:spPr/>
    </dgm:pt>
    <dgm:pt modelId="{841AC65B-ECBD-437B-8989-1E4DB507A409}" type="pres">
      <dgm:prSet presAssocID="{42DC89D4-5558-4565-BB8E-4BECBAEA5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832712A-7C1A-4E0F-994F-4E371B42F25D}" type="pres">
      <dgm:prSet presAssocID="{42DC89D4-5558-4565-BB8E-4BECBAEA514D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E2B5C27-5959-42A7-AEED-115B90AD3E48}" type="pres">
      <dgm:prSet presAssocID="{42DC89D4-5558-4565-BB8E-4BECBAEA514D}" presName="hierChild2" presStyleCnt="0"/>
      <dgm:spPr/>
    </dgm:pt>
    <dgm:pt modelId="{CC80B34A-E0ED-4DCA-A914-66113A12D922}" type="pres">
      <dgm:prSet presAssocID="{575C0E8A-3F97-41D4-91EC-127887734864}" presName="Name37" presStyleLbl="parChTrans1D2" presStyleIdx="0" presStyleCnt="4"/>
      <dgm:spPr/>
      <dgm:t>
        <a:bodyPr/>
        <a:lstStyle/>
        <a:p>
          <a:endParaRPr lang="es-AR"/>
        </a:p>
      </dgm:t>
    </dgm:pt>
    <dgm:pt modelId="{BB62D24A-AF28-4DFD-A78A-0EFD22659224}" type="pres">
      <dgm:prSet presAssocID="{C15D336D-F9B5-428F-8F97-2F99C8A1AB09}" presName="hierRoot2" presStyleCnt="0">
        <dgm:presLayoutVars>
          <dgm:hierBranch val="init"/>
        </dgm:presLayoutVars>
      </dgm:prSet>
      <dgm:spPr/>
    </dgm:pt>
    <dgm:pt modelId="{BBD90EDE-7C5C-4F8E-BAE9-4EF4A87281AC}" type="pres">
      <dgm:prSet presAssocID="{C15D336D-F9B5-428F-8F97-2F99C8A1AB09}" presName="rootComposite" presStyleCnt="0"/>
      <dgm:spPr/>
    </dgm:pt>
    <dgm:pt modelId="{CE9B0E1E-855D-4FDE-A0E8-27E7454BE5EC}" type="pres">
      <dgm:prSet presAssocID="{C15D336D-F9B5-428F-8F97-2F99C8A1AB09}" presName="rootText" presStyleLbl="node2" presStyleIdx="0" presStyleCnt="3" custScaleX="11892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42A1150-392F-4CD6-B99C-6E27852884AF}" type="pres">
      <dgm:prSet presAssocID="{C15D336D-F9B5-428F-8F97-2F99C8A1AB09}" presName="rootConnector" presStyleLbl="node2" presStyleIdx="0" presStyleCnt="3"/>
      <dgm:spPr/>
      <dgm:t>
        <a:bodyPr/>
        <a:lstStyle/>
        <a:p>
          <a:endParaRPr lang="es-AR"/>
        </a:p>
      </dgm:t>
    </dgm:pt>
    <dgm:pt modelId="{DDF51982-9344-40A4-9A34-9FD44EBD1117}" type="pres">
      <dgm:prSet presAssocID="{C15D336D-F9B5-428F-8F97-2F99C8A1AB09}" presName="hierChild4" presStyleCnt="0"/>
      <dgm:spPr/>
    </dgm:pt>
    <dgm:pt modelId="{7A6B68D1-71C7-4EF7-AD49-F3995C2F35F1}" type="pres">
      <dgm:prSet presAssocID="{C15D336D-F9B5-428F-8F97-2F99C8A1AB09}" presName="hierChild5" presStyleCnt="0"/>
      <dgm:spPr/>
    </dgm:pt>
    <dgm:pt modelId="{BB0BBBEC-C35B-44B2-BA0C-893264814F6C}" type="pres">
      <dgm:prSet presAssocID="{B06C4C0A-24CC-4940-BB74-B47AD30CF24D}" presName="Name37" presStyleLbl="parChTrans1D2" presStyleIdx="1" presStyleCnt="4"/>
      <dgm:spPr/>
      <dgm:t>
        <a:bodyPr/>
        <a:lstStyle/>
        <a:p>
          <a:endParaRPr lang="es-AR"/>
        </a:p>
      </dgm:t>
    </dgm:pt>
    <dgm:pt modelId="{CE45C5AB-EAB1-48E9-A9DA-5740B385D80E}" type="pres">
      <dgm:prSet presAssocID="{DD385478-1B5E-40C7-8C0D-C57E6BCE5305}" presName="hierRoot2" presStyleCnt="0">
        <dgm:presLayoutVars>
          <dgm:hierBranch val="init"/>
        </dgm:presLayoutVars>
      </dgm:prSet>
      <dgm:spPr/>
    </dgm:pt>
    <dgm:pt modelId="{0D56CA50-57F4-42FA-8F31-D83D72715E58}" type="pres">
      <dgm:prSet presAssocID="{DD385478-1B5E-40C7-8C0D-C57E6BCE5305}" presName="rootComposite" presStyleCnt="0"/>
      <dgm:spPr/>
    </dgm:pt>
    <dgm:pt modelId="{B359C732-FDA2-4FAC-AE50-620B8988BD66}" type="pres">
      <dgm:prSet presAssocID="{DD385478-1B5E-40C7-8C0D-C57E6BCE5305}" presName="rootText" presStyleLbl="node2" presStyleIdx="1" presStyleCnt="3" custScaleX="13672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85E8D55-4EBE-4B21-B6E4-A786EA5B823D}" type="pres">
      <dgm:prSet presAssocID="{DD385478-1B5E-40C7-8C0D-C57E6BCE5305}" presName="rootConnector" presStyleLbl="node2" presStyleIdx="1" presStyleCnt="3"/>
      <dgm:spPr/>
      <dgm:t>
        <a:bodyPr/>
        <a:lstStyle/>
        <a:p>
          <a:endParaRPr lang="es-AR"/>
        </a:p>
      </dgm:t>
    </dgm:pt>
    <dgm:pt modelId="{B450F7E6-06B8-484A-869E-7C9B51CD1663}" type="pres">
      <dgm:prSet presAssocID="{DD385478-1B5E-40C7-8C0D-C57E6BCE5305}" presName="hierChild4" presStyleCnt="0"/>
      <dgm:spPr/>
    </dgm:pt>
    <dgm:pt modelId="{9B381472-0470-4DD5-AE7A-0A4B0DFCF056}" type="pres">
      <dgm:prSet presAssocID="{D31B565F-A28F-4191-BDDC-91ED34809FC6}" presName="Name37" presStyleLbl="parChTrans1D3" presStyleIdx="0" presStyleCnt="1"/>
      <dgm:spPr/>
      <dgm:t>
        <a:bodyPr/>
        <a:lstStyle/>
        <a:p>
          <a:endParaRPr lang="es-AR"/>
        </a:p>
      </dgm:t>
    </dgm:pt>
    <dgm:pt modelId="{60FD2325-2BF4-439F-8701-B470B81BE365}" type="pres">
      <dgm:prSet presAssocID="{73C39B88-3DF4-411F-984D-CF77B35F637A}" presName="hierRoot2" presStyleCnt="0">
        <dgm:presLayoutVars>
          <dgm:hierBranch val="init"/>
        </dgm:presLayoutVars>
      </dgm:prSet>
      <dgm:spPr/>
    </dgm:pt>
    <dgm:pt modelId="{1762F07A-C05C-4309-B802-3162FFF1D170}" type="pres">
      <dgm:prSet presAssocID="{73C39B88-3DF4-411F-984D-CF77B35F637A}" presName="rootComposite" presStyleCnt="0"/>
      <dgm:spPr/>
    </dgm:pt>
    <dgm:pt modelId="{61CE453A-393C-4FE8-B8C7-BB933F00A18D}" type="pres">
      <dgm:prSet presAssocID="{73C39B88-3DF4-411F-984D-CF77B35F637A}" presName="rootText" presStyleLbl="node3" presStyleIdx="0" presStyleCnt="1" custScaleX="31541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49E17BB-112C-4D80-A30B-440658B0C182}" type="pres">
      <dgm:prSet presAssocID="{73C39B88-3DF4-411F-984D-CF77B35F637A}" presName="rootConnector" presStyleLbl="node3" presStyleIdx="0" presStyleCnt="1"/>
      <dgm:spPr/>
      <dgm:t>
        <a:bodyPr/>
        <a:lstStyle/>
        <a:p>
          <a:endParaRPr lang="es-AR"/>
        </a:p>
      </dgm:t>
    </dgm:pt>
    <dgm:pt modelId="{358C1BA0-8571-4281-AEC4-7DCB46649F92}" type="pres">
      <dgm:prSet presAssocID="{73C39B88-3DF4-411F-984D-CF77B35F637A}" presName="hierChild4" presStyleCnt="0"/>
      <dgm:spPr/>
    </dgm:pt>
    <dgm:pt modelId="{8EC6B11C-7F7C-4BDE-97CF-026D9A5C489C}" type="pres">
      <dgm:prSet presAssocID="{73C39B88-3DF4-411F-984D-CF77B35F637A}" presName="hierChild5" presStyleCnt="0"/>
      <dgm:spPr/>
    </dgm:pt>
    <dgm:pt modelId="{3E885858-7E44-4BC1-B9A8-039DF7F83A30}" type="pres">
      <dgm:prSet presAssocID="{DD385478-1B5E-40C7-8C0D-C57E6BCE5305}" presName="hierChild5" presStyleCnt="0"/>
      <dgm:spPr/>
    </dgm:pt>
    <dgm:pt modelId="{EA454B97-D46C-423D-A485-C61642B5F32A}" type="pres">
      <dgm:prSet presAssocID="{88521093-C736-4106-A9A0-C285F7D82D85}" presName="Name37" presStyleLbl="parChTrans1D2" presStyleIdx="2" presStyleCnt="4"/>
      <dgm:spPr/>
      <dgm:t>
        <a:bodyPr/>
        <a:lstStyle/>
        <a:p>
          <a:endParaRPr lang="es-AR"/>
        </a:p>
      </dgm:t>
    </dgm:pt>
    <dgm:pt modelId="{7DE920DF-BF76-4FB2-83FE-F3ADCE0B3F25}" type="pres">
      <dgm:prSet presAssocID="{E089A1DC-7071-4DE2-8F8E-693D6FE05158}" presName="hierRoot2" presStyleCnt="0">
        <dgm:presLayoutVars>
          <dgm:hierBranch val="init"/>
        </dgm:presLayoutVars>
      </dgm:prSet>
      <dgm:spPr/>
    </dgm:pt>
    <dgm:pt modelId="{C010352C-03F6-4C3D-BB4C-1259360C529D}" type="pres">
      <dgm:prSet presAssocID="{E089A1DC-7071-4DE2-8F8E-693D6FE05158}" presName="rootComposite" presStyleCnt="0"/>
      <dgm:spPr/>
    </dgm:pt>
    <dgm:pt modelId="{9570C200-2B71-4670-A0B2-C1440672138D}" type="pres">
      <dgm:prSet presAssocID="{E089A1DC-7071-4DE2-8F8E-693D6FE05158}" presName="rootText" presStyleLbl="node2" presStyleIdx="2" presStyleCnt="3" custScaleX="16482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1D1C752-2E0F-4560-9E28-A47A4A498510}" type="pres">
      <dgm:prSet presAssocID="{E089A1DC-7071-4DE2-8F8E-693D6FE05158}" presName="rootConnector" presStyleLbl="node2" presStyleIdx="2" presStyleCnt="3"/>
      <dgm:spPr/>
      <dgm:t>
        <a:bodyPr/>
        <a:lstStyle/>
        <a:p>
          <a:endParaRPr lang="es-AR"/>
        </a:p>
      </dgm:t>
    </dgm:pt>
    <dgm:pt modelId="{2CF842E9-8212-4679-91ED-55C832A863B1}" type="pres">
      <dgm:prSet presAssocID="{E089A1DC-7071-4DE2-8F8E-693D6FE05158}" presName="hierChild4" presStyleCnt="0"/>
      <dgm:spPr/>
    </dgm:pt>
    <dgm:pt modelId="{3AB893B7-2A6D-47B8-B29F-817F4FB90164}" type="pres">
      <dgm:prSet presAssocID="{E089A1DC-7071-4DE2-8F8E-693D6FE05158}" presName="hierChild5" presStyleCnt="0"/>
      <dgm:spPr/>
    </dgm:pt>
    <dgm:pt modelId="{2BF970E8-EE90-4A5D-868B-0118A1BB11EF}" type="pres">
      <dgm:prSet presAssocID="{42DC89D4-5558-4565-BB8E-4BECBAEA514D}" presName="hierChild3" presStyleCnt="0"/>
      <dgm:spPr/>
    </dgm:pt>
    <dgm:pt modelId="{6C3DE3C3-3271-45A9-A376-2961A33DBA46}" type="pres">
      <dgm:prSet presAssocID="{CF4F624F-3E54-4213-92D3-2D16F33D840B}" presName="Name111" presStyleLbl="parChTrans1D2" presStyleIdx="3" presStyleCnt="4"/>
      <dgm:spPr/>
      <dgm:t>
        <a:bodyPr/>
        <a:lstStyle/>
        <a:p>
          <a:endParaRPr lang="es-AR"/>
        </a:p>
      </dgm:t>
    </dgm:pt>
    <dgm:pt modelId="{D0CD6102-F567-4AA1-98FC-167DC59F432E}" type="pres">
      <dgm:prSet presAssocID="{A54B3610-8F4E-4665-AD16-5BDFF0503355}" presName="hierRoot3" presStyleCnt="0">
        <dgm:presLayoutVars>
          <dgm:hierBranch val="init"/>
        </dgm:presLayoutVars>
      </dgm:prSet>
      <dgm:spPr/>
    </dgm:pt>
    <dgm:pt modelId="{C9E64CD8-795E-46A0-925E-C0161EDDE710}" type="pres">
      <dgm:prSet presAssocID="{A54B3610-8F4E-4665-AD16-5BDFF0503355}" presName="rootComposite3" presStyleCnt="0"/>
      <dgm:spPr/>
    </dgm:pt>
    <dgm:pt modelId="{DA5CA07F-C0C3-4C4A-9DB3-9B9B943538B3}" type="pres">
      <dgm:prSet presAssocID="{A54B3610-8F4E-4665-AD16-5BDFF050335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EF3CF62-3252-4F97-A2BB-703ED5D9B993}" type="pres">
      <dgm:prSet presAssocID="{A54B3610-8F4E-4665-AD16-5BDFF0503355}" presName="rootConnector3" presStyleLbl="asst1" presStyleIdx="0" presStyleCnt="1"/>
      <dgm:spPr/>
      <dgm:t>
        <a:bodyPr/>
        <a:lstStyle/>
        <a:p>
          <a:endParaRPr lang="es-AR"/>
        </a:p>
      </dgm:t>
    </dgm:pt>
    <dgm:pt modelId="{B0A918C5-6E80-4D0E-94FE-47DFC1EC9A9E}" type="pres">
      <dgm:prSet presAssocID="{A54B3610-8F4E-4665-AD16-5BDFF0503355}" presName="hierChild6" presStyleCnt="0"/>
      <dgm:spPr/>
    </dgm:pt>
    <dgm:pt modelId="{58301B40-753F-4028-8191-0AF2679D4963}" type="pres">
      <dgm:prSet presAssocID="{A54B3610-8F4E-4665-AD16-5BDFF0503355}" presName="hierChild7" presStyleCnt="0"/>
      <dgm:spPr/>
    </dgm:pt>
  </dgm:ptLst>
  <dgm:cxnLst>
    <dgm:cxn modelId="{2921349C-05AC-4E42-9F67-45CEAAE2D578}" type="presOf" srcId="{42DC89D4-5558-4565-BB8E-4BECBAEA514D}" destId="{9832712A-7C1A-4E0F-994F-4E371B42F25D}" srcOrd="1" destOrd="0" presId="urn:microsoft.com/office/officeart/2005/8/layout/orgChart1"/>
    <dgm:cxn modelId="{4DC00A98-6085-4717-B90A-A645A0008E92}" type="presOf" srcId="{CF4F624F-3E54-4213-92D3-2D16F33D840B}" destId="{6C3DE3C3-3271-45A9-A376-2961A33DBA46}" srcOrd="0" destOrd="0" presId="urn:microsoft.com/office/officeart/2005/8/layout/orgChart1"/>
    <dgm:cxn modelId="{76159CC4-074D-4757-9505-5A26451D23B0}" type="presOf" srcId="{D31B565F-A28F-4191-BDDC-91ED34809FC6}" destId="{9B381472-0470-4DD5-AE7A-0A4B0DFCF056}" srcOrd="0" destOrd="0" presId="urn:microsoft.com/office/officeart/2005/8/layout/orgChart1"/>
    <dgm:cxn modelId="{4FC36096-E721-434E-9544-BCB00433745A}" srcId="{42DC89D4-5558-4565-BB8E-4BECBAEA514D}" destId="{DD385478-1B5E-40C7-8C0D-C57E6BCE5305}" srcOrd="2" destOrd="0" parTransId="{B06C4C0A-24CC-4940-BB74-B47AD30CF24D}" sibTransId="{8B815987-2678-4DFF-BE22-AA78D06C077D}"/>
    <dgm:cxn modelId="{84B779F7-FD9E-4BE0-98AB-483B47A36D78}" type="presOf" srcId="{E089A1DC-7071-4DE2-8F8E-693D6FE05158}" destId="{9570C200-2B71-4670-A0B2-C1440672138D}" srcOrd="0" destOrd="0" presId="urn:microsoft.com/office/officeart/2005/8/layout/orgChart1"/>
    <dgm:cxn modelId="{335CC608-8FD2-47BD-8041-7091E622844A}" type="presOf" srcId="{42DC89D4-5558-4565-BB8E-4BECBAEA514D}" destId="{841AC65B-ECBD-437B-8989-1E4DB507A409}" srcOrd="0" destOrd="0" presId="urn:microsoft.com/office/officeart/2005/8/layout/orgChart1"/>
    <dgm:cxn modelId="{705DCE7A-4176-4C7C-A0F3-79D294F6055C}" type="presOf" srcId="{D90E9A70-DBA8-44D6-96E8-29746F56D413}" destId="{759A2859-9551-42BC-9976-68B49D329552}" srcOrd="0" destOrd="0" presId="urn:microsoft.com/office/officeart/2005/8/layout/orgChart1"/>
    <dgm:cxn modelId="{179672C4-81DF-44A3-8F3F-9F7FEB595B80}" type="presOf" srcId="{E089A1DC-7071-4DE2-8F8E-693D6FE05158}" destId="{71D1C752-2E0F-4560-9E28-A47A4A498510}" srcOrd="1" destOrd="0" presId="urn:microsoft.com/office/officeart/2005/8/layout/orgChart1"/>
    <dgm:cxn modelId="{AE544536-2F4E-45F1-AB10-791544F48180}" type="presOf" srcId="{DD385478-1B5E-40C7-8C0D-C57E6BCE5305}" destId="{B359C732-FDA2-4FAC-AE50-620B8988BD66}" srcOrd="0" destOrd="0" presId="urn:microsoft.com/office/officeart/2005/8/layout/orgChart1"/>
    <dgm:cxn modelId="{2A4968AB-C39B-4766-8EDE-0B829C254C3E}" type="presOf" srcId="{C15D336D-F9B5-428F-8F97-2F99C8A1AB09}" destId="{CE9B0E1E-855D-4FDE-A0E8-27E7454BE5EC}" srcOrd="0" destOrd="0" presId="urn:microsoft.com/office/officeart/2005/8/layout/orgChart1"/>
    <dgm:cxn modelId="{3688528B-8ABC-4A65-BE38-F913691AFC2A}" srcId="{42DC89D4-5558-4565-BB8E-4BECBAEA514D}" destId="{C15D336D-F9B5-428F-8F97-2F99C8A1AB09}" srcOrd="1" destOrd="0" parTransId="{575C0E8A-3F97-41D4-91EC-127887734864}" sibTransId="{02FA715C-979E-4186-97F2-635B15712A89}"/>
    <dgm:cxn modelId="{32769475-D9DF-4219-8E91-FFDC676B8C7B}" srcId="{42DC89D4-5558-4565-BB8E-4BECBAEA514D}" destId="{A54B3610-8F4E-4665-AD16-5BDFF0503355}" srcOrd="0" destOrd="0" parTransId="{CF4F624F-3E54-4213-92D3-2D16F33D840B}" sibTransId="{FFA73BFC-5B31-437F-B2A4-3B9034F6816E}"/>
    <dgm:cxn modelId="{F2343ADA-0B34-43B6-9C73-13BD4D4C9219}" type="presOf" srcId="{575C0E8A-3F97-41D4-91EC-127887734864}" destId="{CC80B34A-E0ED-4DCA-A914-66113A12D922}" srcOrd="0" destOrd="0" presId="urn:microsoft.com/office/officeart/2005/8/layout/orgChart1"/>
    <dgm:cxn modelId="{2DAF26CD-E328-48BF-A0B5-F4DD3D514A65}" srcId="{DD385478-1B5E-40C7-8C0D-C57E6BCE5305}" destId="{73C39B88-3DF4-411F-984D-CF77B35F637A}" srcOrd="0" destOrd="0" parTransId="{D31B565F-A28F-4191-BDDC-91ED34809FC6}" sibTransId="{832289D2-D018-4E6A-810F-3DF9ADB2AEBC}"/>
    <dgm:cxn modelId="{738705DD-B6AB-4AF2-BEDF-373CEF506668}" type="presOf" srcId="{73C39B88-3DF4-411F-984D-CF77B35F637A}" destId="{D49E17BB-112C-4D80-A30B-440658B0C182}" srcOrd="1" destOrd="0" presId="urn:microsoft.com/office/officeart/2005/8/layout/orgChart1"/>
    <dgm:cxn modelId="{ACE6A82F-CB4E-43F8-9142-24F17A427ABC}" type="presOf" srcId="{A54B3610-8F4E-4665-AD16-5BDFF0503355}" destId="{5EF3CF62-3252-4F97-A2BB-703ED5D9B993}" srcOrd="1" destOrd="0" presId="urn:microsoft.com/office/officeart/2005/8/layout/orgChart1"/>
    <dgm:cxn modelId="{59AD2B70-6845-4E0F-A967-5EFF4C155669}" type="presOf" srcId="{B06C4C0A-24CC-4940-BB74-B47AD30CF24D}" destId="{BB0BBBEC-C35B-44B2-BA0C-893264814F6C}" srcOrd="0" destOrd="0" presId="urn:microsoft.com/office/officeart/2005/8/layout/orgChart1"/>
    <dgm:cxn modelId="{1FFD0626-0CB2-4356-B188-7A19FA18C541}" srcId="{42DC89D4-5558-4565-BB8E-4BECBAEA514D}" destId="{E089A1DC-7071-4DE2-8F8E-693D6FE05158}" srcOrd="3" destOrd="0" parTransId="{88521093-C736-4106-A9A0-C285F7D82D85}" sibTransId="{01265B35-7BAE-4E3A-B7A2-04B91903AC5B}"/>
    <dgm:cxn modelId="{5E0E26A5-D62A-4BDC-980A-3C0B16B263BF}" type="presOf" srcId="{73C39B88-3DF4-411F-984D-CF77B35F637A}" destId="{61CE453A-393C-4FE8-B8C7-BB933F00A18D}" srcOrd="0" destOrd="0" presId="urn:microsoft.com/office/officeart/2005/8/layout/orgChart1"/>
    <dgm:cxn modelId="{54E572D1-0C4B-4840-BDE0-784D582278D3}" type="presOf" srcId="{C15D336D-F9B5-428F-8F97-2F99C8A1AB09}" destId="{D42A1150-392F-4CD6-B99C-6E27852884AF}" srcOrd="1" destOrd="0" presId="urn:microsoft.com/office/officeart/2005/8/layout/orgChart1"/>
    <dgm:cxn modelId="{09F6A48F-7D9B-4081-9911-918D8661DC8B}" type="presOf" srcId="{DD385478-1B5E-40C7-8C0D-C57E6BCE5305}" destId="{885E8D55-4EBE-4B21-B6E4-A786EA5B823D}" srcOrd="1" destOrd="0" presId="urn:microsoft.com/office/officeart/2005/8/layout/orgChart1"/>
    <dgm:cxn modelId="{4E4165B6-E55C-4A45-9938-3FF41F3AE30B}" type="presOf" srcId="{A54B3610-8F4E-4665-AD16-5BDFF0503355}" destId="{DA5CA07F-C0C3-4C4A-9DB3-9B9B943538B3}" srcOrd="0" destOrd="0" presId="urn:microsoft.com/office/officeart/2005/8/layout/orgChart1"/>
    <dgm:cxn modelId="{CE64943B-1593-40A8-A922-40B87A5E9F6A}" srcId="{D90E9A70-DBA8-44D6-96E8-29746F56D413}" destId="{42DC89D4-5558-4565-BB8E-4BECBAEA514D}" srcOrd="0" destOrd="0" parTransId="{3AFEBF47-048A-4004-9221-92E3EF05B2A7}" sibTransId="{880734DD-DBD3-4E8E-A2A8-84C9ED08EC55}"/>
    <dgm:cxn modelId="{7F2EE070-A65C-4E56-9E5C-39F2304DBC3D}" type="presOf" srcId="{88521093-C736-4106-A9A0-C285F7D82D85}" destId="{EA454B97-D46C-423D-A485-C61642B5F32A}" srcOrd="0" destOrd="0" presId="urn:microsoft.com/office/officeart/2005/8/layout/orgChart1"/>
    <dgm:cxn modelId="{42FBB04B-FE7E-4863-ACA8-8071038FD406}" type="presParOf" srcId="{759A2859-9551-42BC-9976-68B49D329552}" destId="{86EC220E-992C-4D99-9AE2-C33270A307AA}" srcOrd="0" destOrd="0" presId="urn:microsoft.com/office/officeart/2005/8/layout/orgChart1"/>
    <dgm:cxn modelId="{3A6B3900-2863-49CE-B3DC-2E4DC58F09AC}" type="presParOf" srcId="{86EC220E-992C-4D99-9AE2-C33270A307AA}" destId="{ABE0E2F5-CD60-449E-B292-09F86C31D953}" srcOrd="0" destOrd="0" presId="urn:microsoft.com/office/officeart/2005/8/layout/orgChart1"/>
    <dgm:cxn modelId="{881C4EBB-76C2-4B83-8D8A-FA2079C98E98}" type="presParOf" srcId="{ABE0E2F5-CD60-449E-B292-09F86C31D953}" destId="{841AC65B-ECBD-437B-8989-1E4DB507A409}" srcOrd="0" destOrd="0" presId="urn:microsoft.com/office/officeart/2005/8/layout/orgChart1"/>
    <dgm:cxn modelId="{1BFDE726-403C-4DFC-9B16-0D24D0C9DB79}" type="presParOf" srcId="{ABE0E2F5-CD60-449E-B292-09F86C31D953}" destId="{9832712A-7C1A-4E0F-994F-4E371B42F25D}" srcOrd="1" destOrd="0" presId="urn:microsoft.com/office/officeart/2005/8/layout/orgChart1"/>
    <dgm:cxn modelId="{A05B9718-6FA0-4EA9-A557-2217D1553244}" type="presParOf" srcId="{86EC220E-992C-4D99-9AE2-C33270A307AA}" destId="{CE2B5C27-5959-42A7-AEED-115B90AD3E48}" srcOrd="1" destOrd="0" presId="urn:microsoft.com/office/officeart/2005/8/layout/orgChart1"/>
    <dgm:cxn modelId="{99B60405-AB35-4788-9D55-3CEB8722653A}" type="presParOf" srcId="{CE2B5C27-5959-42A7-AEED-115B90AD3E48}" destId="{CC80B34A-E0ED-4DCA-A914-66113A12D922}" srcOrd="0" destOrd="0" presId="urn:microsoft.com/office/officeart/2005/8/layout/orgChart1"/>
    <dgm:cxn modelId="{57D704DF-2B03-421A-97E8-D702258B75E8}" type="presParOf" srcId="{CE2B5C27-5959-42A7-AEED-115B90AD3E48}" destId="{BB62D24A-AF28-4DFD-A78A-0EFD22659224}" srcOrd="1" destOrd="0" presId="urn:microsoft.com/office/officeart/2005/8/layout/orgChart1"/>
    <dgm:cxn modelId="{1CE486B3-65ED-42B9-BBBE-E97AE7A3B6FF}" type="presParOf" srcId="{BB62D24A-AF28-4DFD-A78A-0EFD22659224}" destId="{BBD90EDE-7C5C-4F8E-BAE9-4EF4A87281AC}" srcOrd="0" destOrd="0" presId="urn:microsoft.com/office/officeart/2005/8/layout/orgChart1"/>
    <dgm:cxn modelId="{3FBD83D8-E716-4624-BF7C-C61F8BC9CB7E}" type="presParOf" srcId="{BBD90EDE-7C5C-4F8E-BAE9-4EF4A87281AC}" destId="{CE9B0E1E-855D-4FDE-A0E8-27E7454BE5EC}" srcOrd="0" destOrd="0" presId="urn:microsoft.com/office/officeart/2005/8/layout/orgChart1"/>
    <dgm:cxn modelId="{796D5148-447B-4B76-8AB0-2B1326031834}" type="presParOf" srcId="{BBD90EDE-7C5C-4F8E-BAE9-4EF4A87281AC}" destId="{D42A1150-392F-4CD6-B99C-6E27852884AF}" srcOrd="1" destOrd="0" presId="urn:microsoft.com/office/officeart/2005/8/layout/orgChart1"/>
    <dgm:cxn modelId="{4D6086E1-4C71-483C-9A21-5228545FFB06}" type="presParOf" srcId="{BB62D24A-AF28-4DFD-A78A-0EFD22659224}" destId="{DDF51982-9344-40A4-9A34-9FD44EBD1117}" srcOrd="1" destOrd="0" presId="urn:microsoft.com/office/officeart/2005/8/layout/orgChart1"/>
    <dgm:cxn modelId="{9960B4DE-EDE1-4B14-BD82-12BC59064F67}" type="presParOf" srcId="{BB62D24A-AF28-4DFD-A78A-0EFD22659224}" destId="{7A6B68D1-71C7-4EF7-AD49-F3995C2F35F1}" srcOrd="2" destOrd="0" presId="urn:microsoft.com/office/officeart/2005/8/layout/orgChart1"/>
    <dgm:cxn modelId="{1F716ECF-70DC-4C2A-A249-ACA2140B3BF8}" type="presParOf" srcId="{CE2B5C27-5959-42A7-AEED-115B90AD3E48}" destId="{BB0BBBEC-C35B-44B2-BA0C-893264814F6C}" srcOrd="2" destOrd="0" presId="urn:microsoft.com/office/officeart/2005/8/layout/orgChart1"/>
    <dgm:cxn modelId="{1B3E0661-AAC4-417E-B597-60F1ED8D1AFD}" type="presParOf" srcId="{CE2B5C27-5959-42A7-AEED-115B90AD3E48}" destId="{CE45C5AB-EAB1-48E9-A9DA-5740B385D80E}" srcOrd="3" destOrd="0" presId="urn:microsoft.com/office/officeart/2005/8/layout/orgChart1"/>
    <dgm:cxn modelId="{7C5EC0C7-E47C-461A-90BC-47488A2683D0}" type="presParOf" srcId="{CE45C5AB-EAB1-48E9-A9DA-5740B385D80E}" destId="{0D56CA50-57F4-42FA-8F31-D83D72715E58}" srcOrd="0" destOrd="0" presId="urn:microsoft.com/office/officeart/2005/8/layout/orgChart1"/>
    <dgm:cxn modelId="{99EEA55D-6057-4650-B4D0-E3A9F8043A08}" type="presParOf" srcId="{0D56CA50-57F4-42FA-8F31-D83D72715E58}" destId="{B359C732-FDA2-4FAC-AE50-620B8988BD66}" srcOrd="0" destOrd="0" presId="urn:microsoft.com/office/officeart/2005/8/layout/orgChart1"/>
    <dgm:cxn modelId="{2D873D39-D2DC-45A1-9524-8D52BEE220DD}" type="presParOf" srcId="{0D56CA50-57F4-42FA-8F31-D83D72715E58}" destId="{885E8D55-4EBE-4B21-B6E4-A786EA5B823D}" srcOrd="1" destOrd="0" presId="urn:microsoft.com/office/officeart/2005/8/layout/orgChart1"/>
    <dgm:cxn modelId="{73ED1D44-DCD2-41A5-9228-56F7DA39B777}" type="presParOf" srcId="{CE45C5AB-EAB1-48E9-A9DA-5740B385D80E}" destId="{B450F7E6-06B8-484A-869E-7C9B51CD1663}" srcOrd="1" destOrd="0" presId="urn:microsoft.com/office/officeart/2005/8/layout/orgChart1"/>
    <dgm:cxn modelId="{BDB147AC-4F6F-4AC6-B502-6249D7A32980}" type="presParOf" srcId="{B450F7E6-06B8-484A-869E-7C9B51CD1663}" destId="{9B381472-0470-4DD5-AE7A-0A4B0DFCF056}" srcOrd="0" destOrd="0" presId="urn:microsoft.com/office/officeart/2005/8/layout/orgChart1"/>
    <dgm:cxn modelId="{10AAC6FE-3B44-435C-9A2E-E6684FD844B8}" type="presParOf" srcId="{B450F7E6-06B8-484A-869E-7C9B51CD1663}" destId="{60FD2325-2BF4-439F-8701-B470B81BE365}" srcOrd="1" destOrd="0" presId="urn:microsoft.com/office/officeart/2005/8/layout/orgChart1"/>
    <dgm:cxn modelId="{F5006FF2-0C0C-4452-96D0-CF62C739EA7D}" type="presParOf" srcId="{60FD2325-2BF4-439F-8701-B470B81BE365}" destId="{1762F07A-C05C-4309-B802-3162FFF1D170}" srcOrd="0" destOrd="0" presId="urn:microsoft.com/office/officeart/2005/8/layout/orgChart1"/>
    <dgm:cxn modelId="{18DCE87F-CF5B-455B-939E-DEDD6F4EACF0}" type="presParOf" srcId="{1762F07A-C05C-4309-B802-3162FFF1D170}" destId="{61CE453A-393C-4FE8-B8C7-BB933F00A18D}" srcOrd="0" destOrd="0" presId="urn:microsoft.com/office/officeart/2005/8/layout/orgChart1"/>
    <dgm:cxn modelId="{D56A99A1-B929-4D9B-8840-AB6EED4AE08B}" type="presParOf" srcId="{1762F07A-C05C-4309-B802-3162FFF1D170}" destId="{D49E17BB-112C-4D80-A30B-440658B0C182}" srcOrd="1" destOrd="0" presId="urn:microsoft.com/office/officeart/2005/8/layout/orgChart1"/>
    <dgm:cxn modelId="{E1E7C555-E53E-4E87-A204-AEA6031DD180}" type="presParOf" srcId="{60FD2325-2BF4-439F-8701-B470B81BE365}" destId="{358C1BA0-8571-4281-AEC4-7DCB46649F92}" srcOrd="1" destOrd="0" presId="urn:microsoft.com/office/officeart/2005/8/layout/orgChart1"/>
    <dgm:cxn modelId="{E279F6BF-79DA-4438-9177-C4DB0B61842E}" type="presParOf" srcId="{60FD2325-2BF4-439F-8701-B470B81BE365}" destId="{8EC6B11C-7F7C-4BDE-97CF-026D9A5C489C}" srcOrd="2" destOrd="0" presId="urn:microsoft.com/office/officeart/2005/8/layout/orgChart1"/>
    <dgm:cxn modelId="{57B46E44-4767-466E-A5F8-F9AE05D9F720}" type="presParOf" srcId="{CE45C5AB-EAB1-48E9-A9DA-5740B385D80E}" destId="{3E885858-7E44-4BC1-B9A8-039DF7F83A30}" srcOrd="2" destOrd="0" presId="urn:microsoft.com/office/officeart/2005/8/layout/orgChart1"/>
    <dgm:cxn modelId="{86841ABD-9135-4ECC-8750-08C5B10E4A04}" type="presParOf" srcId="{CE2B5C27-5959-42A7-AEED-115B90AD3E48}" destId="{EA454B97-D46C-423D-A485-C61642B5F32A}" srcOrd="4" destOrd="0" presId="urn:microsoft.com/office/officeart/2005/8/layout/orgChart1"/>
    <dgm:cxn modelId="{3BE30569-4BCD-487A-A62B-BAEFB48F2736}" type="presParOf" srcId="{CE2B5C27-5959-42A7-AEED-115B90AD3E48}" destId="{7DE920DF-BF76-4FB2-83FE-F3ADCE0B3F25}" srcOrd="5" destOrd="0" presId="urn:microsoft.com/office/officeart/2005/8/layout/orgChart1"/>
    <dgm:cxn modelId="{1406D8C3-4619-41F3-82CF-8C67624842CB}" type="presParOf" srcId="{7DE920DF-BF76-4FB2-83FE-F3ADCE0B3F25}" destId="{C010352C-03F6-4C3D-BB4C-1259360C529D}" srcOrd="0" destOrd="0" presId="urn:microsoft.com/office/officeart/2005/8/layout/orgChart1"/>
    <dgm:cxn modelId="{013996CF-C392-465E-AE85-BFB54BE76D70}" type="presParOf" srcId="{C010352C-03F6-4C3D-BB4C-1259360C529D}" destId="{9570C200-2B71-4670-A0B2-C1440672138D}" srcOrd="0" destOrd="0" presId="urn:microsoft.com/office/officeart/2005/8/layout/orgChart1"/>
    <dgm:cxn modelId="{5AD6831D-8966-433F-8464-319D7F220AE1}" type="presParOf" srcId="{C010352C-03F6-4C3D-BB4C-1259360C529D}" destId="{71D1C752-2E0F-4560-9E28-A47A4A498510}" srcOrd="1" destOrd="0" presId="urn:microsoft.com/office/officeart/2005/8/layout/orgChart1"/>
    <dgm:cxn modelId="{FE576212-1ED8-479D-8EE5-1B2DD360F5D6}" type="presParOf" srcId="{7DE920DF-BF76-4FB2-83FE-F3ADCE0B3F25}" destId="{2CF842E9-8212-4679-91ED-55C832A863B1}" srcOrd="1" destOrd="0" presId="urn:microsoft.com/office/officeart/2005/8/layout/orgChart1"/>
    <dgm:cxn modelId="{0FA83700-2B8E-4BE7-8A35-90335ED4D559}" type="presParOf" srcId="{7DE920DF-BF76-4FB2-83FE-F3ADCE0B3F25}" destId="{3AB893B7-2A6D-47B8-B29F-817F4FB90164}" srcOrd="2" destOrd="0" presId="urn:microsoft.com/office/officeart/2005/8/layout/orgChart1"/>
    <dgm:cxn modelId="{987DCFCD-969A-4110-B237-C6DD2709CB04}" type="presParOf" srcId="{86EC220E-992C-4D99-9AE2-C33270A307AA}" destId="{2BF970E8-EE90-4A5D-868B-0118A1BB11EF}" srcOrd="2" destOrd="0" presId="urn:microsoft.com/office/officeart/2005/8/layout/orgChart1"/>
    <dgm:cxn modelId="{15666181-1549-4D15-93C5-71AF9328E5E1}" type="presParOf" srcId="{2BF970E8-EE90-4A5D-868B-0118A1BB11EF}" destId="{6C3DE3C3-3271-45A9-A376-2961A33DBA46}" srcOrd="0" destOrd="0" presId="urn:microsoft.com/office/officeart/2005/8/layout/orgChart1"/>
    <dgm:cxn modelId="{725DE002-4786-4323-823B-A6FE4B1C4AC8}" type="presParOf" srcId="{2BF970E8-EE90-4A5D-868B-0118A1BB11EF}" destId="{D0CD6102-F567-4AA1-98FC-167DC59F432E}" srcOrd="1" destOrd="0" presId="urn:microsoft.com/office/officeart/2005/8/layout/orgChart1"/>
    <dgm:cxn modelId="{EE884845-2CCA-4679-816B-457864431EDB}" type="presParOf" srcId="{D0CD6102-F567-4AA1-98FC-167DC59F432E}" destId="{C9E64CD8-795E-46A0-925E-C0161EDDE710}" srcOrd="0" destOrd="0" presId="urn:microsoft.com/office/officeart/2005/8/layout/orgChart1"/>
    <dgm:cxn modelId="{829B2EA0-F95F-499C-8D43-648B92A4F393}" type="presParOf" srcId="{C9E64CD8-795E-46A0-925E-C0161EDDE710}" destId="{DA5CA07F-C0C3-4C4A-9DB3-9B9B943538B3}" srcOrd="0" destOrd="0" presId="urn:microsoft.com/office/officeart/2005/8/layout/orgChart1"/>
    <dgm:cxn modelId="{8728F573-9F06-4F37-AD1A-E0CF2BA1A9A3}" type="presParOf" srcId="{C9E64CD8-795E-46A0-925E-C0161EDDE710}" destId="{5EF3CF62-3252-4F97-A2BB-703ED5D9B993}" srcOrd="1" destOrd="0" presId="urn:microsoft.com/office/officeart/2005/8/layout/orgChart1"/>
    <dgm:cxn modelId="{F2D9A230-D52A-40E8-AFB4-5210D0F2A123}" type="presParOf" srcId="{D0CD6102-F567-4AA1-98FC-167DC59F432E}" destId="{B0A918C5-6E80-4D0E-94FE-47DFC1EC9A9E}" srcOrd="1" destOrd="0" presId="urn:microsoft.com/office/officeart/2005/8/layout/orgChart1"/>
    <dgm:cxn modelId="{A7E02489-7822-4010-8892-0EE29D011396}" type="presParOf" srcId="{D0CD6102-F567-4AA1-98FC-167DC59F432E}" destId="{58301B40-753F-4028-8191-0AF2679D49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52010-6E1A-4C44-BE61-34684A5F6B48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48914E-921B-4ABA-B46C-2D4629CBC89D}">
      <dgm:prSet phldrT="[Texto]" custT="1"/>
      <dgm:spPr/>
      <dgm:t>
        <a:bodyPr/>
        <a:lstStyle/>
        <a:p>
          <a:r>
            <a:rPr lang="es-ES" sz="4000" dirty="0" err="1" smtClean="0"/>
            <a:t>Strenghts</a:t>
          </a:r>
          <a:r>
            <a:rPr lang="es-ES" sz="4000" dirty="0" smtClean="0"/>
            <a:t> </a:t>
          </a:r>
          <a:endParaRPr lang="es-ES" sz="2300" dirty="0" smtClean="0"/>
        </a:p>
        <a:p>
          <a:r>
            <a:rPr lang="es-ES" sz="2000" dirty="0" smtClean="0"/>
            <a:t>(Fortalezas de la Oferta)</a:t>
          </a:r>
          <a:endParaRPr lang="es-ES" sz="2300" dirty="0"/>
        </a:p>
      </dgm:t>
    </dgm:pt>
    <dgm:pt modelId="{CA151F8F-386E-47CF-BA29-AD76B241D3D0}" type="parTrans" cxnId="{E7A8F4A8-FEB5-4B4B-B785-889576B35F1F}">
      <dgm:prSet/>
      <dgm:spPr/>
      <dgm:t>
        <a:bodyPr/>
        <a:lstStyle/>
        <a:p>
          <a:endParaRPr lang="es-ES"/>
        </a:p>
      </dgm:t>
    </dgm:pt>
    <dgm:pt modelId="{E6A201D9-74E8-47B1-8688-9114A4774C47}" type="sibTrans" cxnId="{E7A8F4A8-FEB5-4B4B-B785-889576B35F1F}">
      <dgm:prSet/>
      <dgm:spPr/>
      <dgm:t>
        <a:bodyPr/>
        <a:lstStyle/>
        <a:p>
          <a:endParaRPr lang="es-ES"/>
        </a:p>
      </dgm:t>
    </dgm:pt>
    <dgm:pt modelId="{9BFF2858-AF8D-499B-8EE5-537800BBC8F6}">
      <dgm:prSet phldrT="[Texto]" custT="1"/>
      <dgm:spPr/>
      <dgm:t>
        <a:bodyPr/>
        <a:lstStyle/>
        <a:p>
          <a:r>
            <a:rPr lang="en-GB" sz="4000" dirty="0" smtClean="0"/>
            <a:t>Weaknesses</a:t>
          </a:r>
        </a:p>
        <a:p>
          <a:r>
            <a:rPr lang="en-GB" sz="2400" dirty="0" smtClean="0"/>
            <a:t>(</a:t>
          </a:r>
          <a:r>
            <a:rPr lang="en-GB" sz="2400" dirty="0" err="1" smtClean="0"/>
            <a:t>Debilidades</a:t>
          </a:r>
          <a:r>
            <a:rPr lang="en-GB" sz="2400" dirty="0" smtClean="0"/>
            <a:t> del </a:t>
          </a:r>
          <a:r>
            <a:rPr lang="en-GB" sz="2400" dirty="0" err="1" smtClean="0"/>
            <a:t>Producto</a:t>
          </a:r>
          <a:r>
            <a:rPr lang="en-GB" sz="2400" dirty="0" smtClean="0"/>
            <a:t>/</a:t>
          </a:r>
          <a:r>
            <a:rPr lang="en-GB" sz="2400" dirty="0" err="1" smtClean="0"/>
            <a:t>Oferta</a:t>
          </a:r>
          <a:r>
            <a:rPr lang="en-GB" sz="2400" dirty="0" smtClean="0"/>
            <a:t>)</a:t>
          </a:r>
          <a:endParaRPr lang="es-ES" sz="4000" dirty="0" smtClean="0"/>
        </a:p>
      </dgm:t>
    </dgm:pt>
    <dgm:pt modelId="{0B82C6C5-478B-4056-89C4-F7E87137D263}" type="parTrans" cxnId="{DD28A89F-29A0-4E9C-A2AE-52E1781CA32F}">
      <dgm:prSet/>
      <dgm:spPr/>
      <dgm:t>
        <a:bodyPr/>
        <a:lstStyle/>
        <a:p>
          <a:endParaRPr lang="es-ES"/>
        </a:p>
      </dgm:t>
    </dgm:pt>
    <dgm:pt modelId="{ED81047D-F6A3-4064-A07C-8D4E70C9AA28}" type="sibTrans" cxnId="{DD28A89F-29A0-4E9C-A2AE-52E1781CA32F}">
      <dgm:prSet/>
      <dgm:spPr/>
      <dgm:t>
        <a:bodyPr/>
        <a:lstStyle/>
        <a:p>
          <a:endParaRPr lang="es-ES"/>
        </a:p>
      </dgm:t>
    </dgm:pt>
    <dgm:pt modelId="{7530307C-D6CD-4FA5-AB73-975B0DF37E45}">
      <dgm:prSet phldrT="[Texto]" custT="1"/>
      <dgm:spPr/>
      <dgm:t>
        <a:bodyPr/>
        <a:lstStyle/>
        <a:p>
          <a:r>
            <a:rPr lang="en-GB" sz="3200" dirty="0" smtClean="0"/>
            <a:t>Opportunities</a:t>
          </a:r>
          <a:endParaRPr lang="en-GB" sz="2200" dirty="0" smtClean="0"/>
        </a:p>
        <a:p>
          <a:r>
            <a:rPr lang="en-GB" sz="2200" dirty="0" smtClean="0"/>
            <a:t>(</a:t>
          </a:r>
          <a:r>
            <a:rPr lang="en-GB" sz="2200" dirty="0" err="1" smtClean="0"/>
            <a:t>Otras</a:t>
          </a:r>
          <a:r>
            <a:rPr lang="en-GB" sz="2200" dirty="0" smtClean="0"/>
            <a:t> </a:t>
          </a:r>
          <a:r>
            <a:rPr lang="en-GB" sz="2200" dirty="0" err="1" smtClean="0"/>
            <a:t>oportunidades</a:t>
          </a:r>
          <a:r>
            <a:rPr lang="en-GB" sz="2200" dirty="0" smtClean="0"/>
            <a:t> de </a:t>
          </a:r>
          <a:r>
            <a:rPr lang="en-GB" sz="2200" dirty="0" err="1" smtClean="0"/>
            <a:t>negocio</a:t>
          </a:r>
          <a:r>
            <a:rPr lang="en-GB" sz="2200" dirty="0" smtClean="0"/>
            <a:t> </a:t>
          </a:r>
          <a:r>
            <a:rPr lang="en-GB" sz="2200" dirty="0" err="1" smtClean="0"/>
            <a:t>que</a:t>
          </a:r>
          <a:r>
            <a:rPr lang="en-GB" sz="2200" dirty="0" smtClean="0"/>
            <a:t> se </a:t>
          </a:r>
          <a:r>
            <a:rPr lang="en-GB" sz="2200" dirty="0" err="1" smtClean="0"/>
            <a:t>pudieren</a:t>
          </a:r>
          <a:r>
            <a:rPr lang="en-GB" sz="2200" dirty="0" smtClean="0"/>
            <a:t> </a:t>
          </a:r>
          <a:r>
            <a:rPr lang="en-GB" sz="2200" dirty="0" err="1" smtClean="0"/>
            <a:t>generar</a:t>
          </a:r>
          <a:r>
            <a:rPr lang="en-GB" sz="2200" dirty="0" smtClean="0"/>
            <a:t>)</a:t>
          </a:r>
          <a:endParaRPr lang="es-ES" sz="2200" dirty="0"/>
        </a:p>
      </dgm:t>
    </dgm:pt>
    <dgm:pt modelId="{EB4AA570-6347-44B2-BE22-A08BEEAF6E6C}" type="parTrans" cxnId="{0DEA5771-1FF0-4EF0-9420-754783267185}">
      <dgm:prSet/>
      <dgm:spPr/>
      <dgm:t>
        <a:bodyPr/>
        <a:lstStyle/>
        <a:p>
          <a:endParaRPr lang="es-ES"/>
        </a:p>
      </dgm:t>
    </dgm:pt>
    <dgm:pt modelId="{059FC996-FA4F-4C08-B34C-F2F33EDFF35C}" type="sibTrans" cxnId="{0DEA5771-1FF0-4EF0-9420-754783267185}">
      <dgm:prSet/>
      <dgm:spPr/>
      <dgm:t>
        <a:bodyPr/>
        <a:lstStyle/>
        <a:p>
          <a:endParaRPr lang="es-ES"/>
        </a:p>
      </dgm:t>
    </dgm:pt>
    <dgm:pt modelId="{D3A2B349-0CD3-40C1-AE3E-A613076FBE7F}">
      <dgm:prSet phldrT="[Texto]" custT="1"/>
      <dgm:spPr/>
      <dgm:t>
        <a:bodyPr/>
        <a:lstStyle/>
        <a:p>
          <a:r>
            <a:rPr lang="en-GB" sz="4000" dirty="0" smtClean="0"/>
            <a:t>Threats</a:t>
          </a:r>
          <a:endParaRPr lang="en-GB" sz="2200" dirty="0" smtClean="0"/>
        </a:p>
        <a:p>
          <a:r>
            <a:rPr lang="en-GB" sz="2200" dirty="0" smtClean="0"/>
            <a:t>(</a:t>
          </a:r>
          <a:r>
            <a:rPr lang="en-GB" sz="2200" dirty="0" err="1" smtClean="0"/>
            <a:t>Amenazas</a:t>
          </a:r>
          <a:r>
            <a:rPr lang="en-GB" sz="2200" dirty="0" smtClean="0"/>
            <a:t> </a:t>
          </a:r>
          <a:r>
            <a:rPr lang="en-GB" sz="2200" dirty="0" err="1" smtClean="0"/>
            <a:t>que</a:t>
          </a:r>
          <a:r>
            <a:rPr lang="en-GB" sz="2200" dirty="0" smtClean="0"/>
            <a:t> </a:t>
          </a:r>
          <a:r>
            <a:rPr lang="en-GB" sz="2200" dirty="0" err="1" smtClean="0"/>
            <a:t>pudieren</a:t>
          </a:r>
          <a:r>
            <a:rPr lang="en-GB" sz="2200" dirty="0" smtClean="0"/>
            <a:t> </a:t>
          </a:r>
          <a:r>
            <a:rPr lang="en-GB" sz="2200" dirty="0" err="1" smtClean="0"/>
            <a:t>afectar</a:t>
          </a:r>
          <a:r>
            <a:rPr lang="en-GB" sz="2200" dirty="0" smtClean="0"/>
            <a:t> el </a:t>
          </a:r>
          <a:r>
            <a:rPr lang="en-GB" sz="2200" dirty="0" err="1" smtClean="0"/>
            <a:t>negocio</a:t>
          </a:r>
          <a:r>
            <a:rPr lang="en-GB" sz="2200" dirty="0" smtClean="0"/>
            <a:t>)</a:t>
          </a:r>
          <a:endParaRPr lang="es-ES" sz="2200" dirty="0"/>
        </a:p>
      </dgm:t>
    </dgm:pt>
    <dgm:pt modelId="{0B029BD3-5F8D-4BBA-B59D-92A617F173D9}" type="parTrans" cxnId="{359351E3-79B5-430C-A3F8-236E8DE3FC38}">
      <dgm:prSet/>
      <dgm:spPr/>
      <dgm:t>
        <a:bodyPr/>
        <a:lstStyle/>
        <a:p>
          <a:endParaRPr lang="es-ES"/>
        </a:p>
      </dgm:t>
    </dgm:pt>
    <dgm:pt modelId="{4A189988-9A40-4749-95B6-668C69D835CE}" type="sibTrans" cxnId="{359351E3-79B5-430C-A3F8-236E8DE3FC38}">
      <dgm:prSet/>
      <dgm:spPr/>
      <dgm:t>
        <a:bodyPr/>
        <a:lstStyle/>
        <a:p>
          <a:endParaRPr lang="es-ES"/>
        </a:p>
      </dgm:t>
    </dgm:pt>
    <dgm:pt modelId="{DE575F62-DDF2-4C7D-A981-380A8D8543E4}" type="pres">
      <dgm:prSet presAssocID="{22552010-6E1A-4C44-BE61-34684A5F6B4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79AB58-6807-4255-8A90-CA24E812C2CE}" type="pres">
      <dgm:prSet presAssocID="{22552010-6E1A-4C44-BE61-34684A5F6B48}" presName="axisShape" presStyleLbl="bgShp" presStyleIdx="0" presStyleCnt="1" custScaleX="173599"/>
      <dgm:spPr/>
    </dgm:pt>
    <dgm:pt modelId="{6B992925-A3FB-44E3-AF78-296456A7675C}" type="pres">
      <dgm:prSet presAssocID="{22552010-6E1A-4C44-BE61-34684A5F6B48}" presName="rect1" presStyleLbl="node1" presStyleIdx="0" presStyleCnt="4" custScaleX="177618" custLinFactNeighborX="-474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175A57-4CD3-45D3-A61B-8C59F69A15C6}" type="pres">
      <dgm:prSet presAssocID="{22552010-6E1A-4C44-BE61-34684A5F6B48}" presName="rect2" presStyleLbl="node1" presStyleIdx="1" presStyleCnt="4" custScaleX="177618" custLinFactNeighborX="52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1259FD-2A8F-4F8B-8521-71A045DBB5F7}" type="pres">
      <dgm:prSet presAssocID="{22552010-6E1A-4C44-BE61-34684A5F6B48}" presName="rect3" presStyleLbl="node1" presStyleIdx="2" presStyleCnt="4" custScaleX="177618" custLinFactNeighborX="-474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E12581-083A-4CA5-9427-954235AA22FE}" type="pres">
      <dgm:prSet presAssocID="{22552010-6E1A-4C44-BE61-34684A5F6B48}" presName="rect4" presStyleLbl="node1" presStyleIdx="3" presStyleCnt="4" custScaleX="177618" custLinFactNeighborX="52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A8F4A8-FEB5-4B4B-B785-889576B35F1F}" srcId="{22552010-6E1A-4C44-BE61-34684A5F6B48}" destId="{3048914E-921B-4ABA-B46C-2D4629CBC89D}" srcOrd="0" destOrd="0" parTransId="{CA151F8F-386E-47CF-BA29-AD76B241D3D0}" sibTransId="{E6A201D9-74E8-47B1-8688-9114A4774C47}"/>
    <dgm:cxn modelId="{50B3F13E-2820-42F5-B45E-949FEA37A68A}" type="presOf" srcId="{9BFF2858-AF8D-499B-8EE5-537800BBC8F6}" destId="{8F175A57-4CD3-45D3-A61B-8C59F69A15C6}" srcOrd="0" destOrd="0" presId="urn:microsoft.com/office/officeart/2005/8/layout/matrix2"/>
    <dgm:cxn modelId="{5C6D1652-4841-4EE6-9E99-CDD815F5A3C7}" type="presOf" srcId="{22552010-6E1A-4C44-BE61-34684A5F6B48}" destId="{DE575F62-DDF2-4C7D-A981-380A8D8543E4}" srcOrd="0" destOrd="0" presId="urn:microsoft.com/office/officeart/2005/8/layout/matrix2"/>
    <dgm:cxn modelId="{0DEA5771-1FF0-4EF0-9420-754783267185}" srcId="{22552010-6E1A-4C44-BE61-34684A5F6B48}" destId="{7530307C-D6CD-4FA5-AB73-975B0DF37E45}" srcOrd="2" destOrd="0" parTransId="{EB4AA570-6347-44B2-BE22-A08BEEAF6E6C}" sibTransId="{059FC996-FA4F-4C08-B34C-F2F33EDFF35C}"/>
    <dgm:cxn modelId="{359351E3-79B5-430C-A3F8-236E8DE3FC38}" srcId="{22552010-6E1A-4C44-BE61-34684A5F6B48}" destId="{D3A2B349-0CD3-40C1-AE3E-A613076FBE7F}" srcOrd="3" destOrd="0" parTransId="{0B029BD3-5F8D-4BBA-B59D-92A617F173D9}" sibTransId="{4A189988-9A40-4749-95B6-668C69D835CE}"/>
    <dgm:cxn modelId="{C7600974-E655-4A2E-AB2C-49ABC39E325B}" type="presOf" srcId="{D3A2B349-0CD3-40C1-AE3E-A613076FBE7F}" destId="{FCE12581-083A-4CA5-9427-954235AA22FE}" srcOrd="0" destOrd="0" presId="urn:microsoft.com/office/officeart/2005/8/layout/matrix2"/>
    <dgm:cxn modelId="{3B13DF29-287E-457B-A22E-E94058FAC07D}" type="presOf" srcId="{3048914E-921B-4ABA-B46C-2D4629CBC89D}" destId="{6B992925-A3FB-44E3-AF78-296456A7675C}" srcOrd="0" destOrd="0" presId="urn:microsoft.com/office/officeart/2005/8/layout/matrix2"/>
    <dgm:cxn modelId="{DD28A89F-29A0-4E9C-A2AE-52E1781CA32F}" srcId="{22552010-6E1A-4C44-BE61-34684A5F6B48}" destId="{9BFF2858-AF8D-499B-8EE5-537800BBC8F6}" srcOrd="1" destOrd="0" parTransId="{0B82C6C5-478B-4056-89C4-F7E87137D263}" sibTransId="{ED81047D-F6A3-4064-A07C-8D4E70C9AA28}"/>
    <dgm:cxn modelId="{C3231A9F-DABB-4249-8DEE-E3AAD09E933C}" type="presOf" srcId="{7530307C-D6CD-4FA5-AB73-975B0DF37E45}" destId="{FE1259FD-2A8F-4F8B-8521-71A045DBB5F7}" srcOrd="0" destOrd="0" presId="urn:microsoft.com/office/officeart/2005/8/layout/matrix2"/>
    <dgm:cxn modelId="{998A3D90-EBC3-4F95-AE65-D89522EB35A1}" type="presParOf" srcId="{DE575F62-DDF2-4C7D-A981-380A8D8543E4}" destId="{8479AB58-6807-4255-8A90-CA24E812C2CE}" srcOrd="0" destOrd="0" presId="urn:microsoft.com/office/officeart/2005/8/layout/matrix2"/>
    <dgm:cxn modelId="{AA1BE6DA-4ED4-43AE-89CE-9F596C3A0952}" type="presParOf" srcId="{DE575F62-DDF2-4C7D-A981-380A8D8543E4}" destId="{6B992925-A3FB-44E3-AF78-296456A7675C}" srcOrd="1" destOrd="0" presId="urn:microsoft.com/office/officeart/2005/8/layout/matrix2"/>
    <dgm:cxn modelId="{C42CE856-C42C-4990-856A-C5138C7FC5BC}" type="presParOf" srcId="{DE575F62-DDF2-4C7D-A981-380A8D8543E4}" destId="{8F175A57-4CD3-45D3-A61B-8C59F69A15C6}" srcOrd="2" destOrd="0" presId="urn:microsoft.com/office/officeart/2005/8/layout/matrix2"/>
    <dgm:cxn modelId="{2A8F69AB-4B3A-4A95-9D18-7DEB9F1790FB}" type="presParOf" srcId="{DE575F62-DDF2-4C7D-A981-380A8D8543E4}" destId="{FE1259FD-2A8F-4F8B-8521-71A045DBB5F7}" srcOrd="3" destOrd="0" presId="urn:microsoft.com/office/officeart/2005/8/layout/matrix2"/>
    <dgm:cxn modelId="{0D800F67-EA05-4752-AF52-5033FE1B0043}" type="presParOf" srcId="{DE575F62-DDF2-4C7D-A981-380A8D8543E4}" destId="{FCE12581-083A-4CA5-9427-954235AA22F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DE3C3-3271-45A9-A376-2961A33DBA46}">
      <dsp:nvSpPr>
        <dsp:cNvPr id="0" name=""/>
        <dsp:cNvSpPr/>
      </dsp:nvSpPr>
      <dsp:spPr>
        <a:xfrm>
          <a:off x="3510730" y="783462"/>
          <a:ext cx="164126" cy="719032"/>
        </a:xfrm>
        <a:custGeom>
          <a:avLst/>
          <a:gdLst/>
          <a:ahLst/>
          <a:cxnLst/>
          <a:rect l="0" t="0" r="0" b="0"/>
          <a:pathLst>
            <a:path>
              <a:moveTo>
                <a:pt x="164126" y="0"/>
              </a:moveTo>
              <a:lnTo>
                <a:pt x="164126" y="719032"/>
              </a:lnTo>
              <a:lnTo>
                <a:pt x="0" y="719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54B97-D46C-423D-A485-C61642B5F32A}">
      <dsp:nvSpPr>
        <dsp:cNvPr id="0" name=""/>
        <dsp:cNvSpPr/>
      </dsp:nvSpPr>
      <dsp:spPr>
        <a:xfrm>
          <a:off x="3674857" y="783462"/>
          <a:ext cx="2326312" cy="143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37"/>
              </a:lnTo>
              <a:lnTo>
                <a:pt x="2326312" y="1273937"/>
              </a:lnTo>
              <a:lnTo>
                <a:pt x="2326312" y="14380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81472-0470-4DD5-AE7A-0A4B0DFCF056}">
      <dsp:nvSpPr>
        <dsp:cNvPr id="0" name=""/>
        <dsp:cNvSpPr/>
      </dsp:nvSpPr>
      <dsp:spPr>
        <a:xfrm>
          <a:off x="2461239" y="3003083"/>
          <a:ext cx="320575" cy="71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032"/>
              </a:lnTo>
              <a:lnTo>
                <a:pt x="320575" y="719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BBBEC-C35B-44B2-BA0C-893264814F6C}">
      <dsp:nvSpPr>
        <dsp:cNvPr id="0" name=""/>
        <dsp:cNvSpPr/>
      </dsp:nvSpPr>
      <dsp:spPr>
        <a:xfrm>
          <a:off x="3316106" y="783462"/>
          <a:ext cx="358750" cy="1438064"/>
        </a:xfrm>
        <a:custGeom>
          <a:avLst/>
          <a:gdLst/>
          <a:ahLst/>
          <a:cxnLst/>
          <a:rect l="0" t="0" r="0" b="0"/>
          <a:pathLst>
            <a:path>
              <a:moveTo>
                <a:pt x="358750" y="0"/>
              </a:moveTo>
              <a:lnTo>
                <a:pt x="358750" y="1273937"/>
              </a:lnTo>
              <a:lnTo>
                <a:pt x="0" y="1273937"/>
              </a:lnTo>
              <a:lnTo>
                <a:pt x="0" y="14380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0B34A-E0ED-4DCA-A914-66113A12D922}">
      <dsp:nvSpPr>
        <dsp:cNvPr id="0" name=""/>
        <dsp:cNvSpPr/>
      </dsp:nvSpPr>
      <dsp:spPr>
        <a:xfrm>
          <a:off x="989794" y="783462"/>
          <a:ext cx="2685062" cy="1438064"/>
        </a:xfrm>
        <a:custGeom>
          <a:avLst/>
          <a:gdLst/>
          <a:ahLst/>
          <a:cxnLst/>
          <a:rect l="0" t="0" r="0" b="0"/>
          <a:pathLst>
            <a:path>
              <a:moveTo>
                <a:pt x="2685062" y="0"/>
              </a:moveTo>
              <a:lnTo>
                <a:pt x="2685062" y="1273937"/>
              </a:lnTo>
              <a:lnTo>
                <a:pt x="0" y="1273937"/>
              </a:lnTo>
              <a:lnTo>
                <a:pt x="0" y="14380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AC65B-ECBD-437B-8989-1E4DB507A409}">
      <dsp:nvSpPr>
        <dsp:cNvPr id="0" name=""/>
        <dsp:cNvSpPr/>
      </dsp:nvSpPr>
      <dsp:spPr>
        <a:xfrm>
          <a:off x="2893300" y="1905"/>
          <a:ext cx="1563113" cy="78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Gerente General (CEO)</a:t>
          </a:r>
          <a:endParaRPr lang="es-AR" sz="1400" kern="1200" dirty="0">
            <a:latin typeface="Arial" pitchFamily="34" charset="0"/>
            <a:cs typeface="Arial" pitchFamily="34" charset="0"/>
          </a:endParaRPr>
        </a:p>
      </dsp:txBody>
      <dsp:txXfrm>
        <a:off x="2893300" y="1905"/>
        <a:ext cx="1563113" cy="781556"/>
      </dsp:txXfrm>
    </dsp:sp>
    <dsp:sp modelId="{CE9B0E1E-855D-4FDE-A0E8-27E7454BE5EC}">
      <dsp:nvSpPr>
        <dsp:cNvPr id="0" name=""/>
        <dsp:cNvSpPr/>
      </dsp:nvSpPr>
      <dsp:spPr>
        <a:xfrm>
          <a:off x="60320" y="2221526"/>
          <a:ext cx="1858948" cy="78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Director Financiero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(CFO)</a:t>
          </a:r>
          <a:endParaRPr lang="es-AR" sz="1400" kern="1200" dirty="0">
            <a:latin typeface="Arial" pitchFamily="34" charset="0"/>
            <a:cs typeface="Arial" pitchFamily="34" charset="0"/>
          </a:endParaRPr>
        </a:p>
      </dsp:txBody>
      <dsp:txXfrm>
        <a:off x="60320" y="2221526"/>
        <a:ext cx="1858948" cy="781556"/>
      </dsp:txXfrm>
    </dsp:sp>
    <dsp:sp modelId="{B359C732-FDA2-4FAC-AE50-620B8988BD66}">
      <dsp:nvSpPr>
        <dsp:cNvPr id="0" name=""/>
        <dsp:cNvSpPr/>
      </dsp:nvSpPr>
      <dsp:spPr>
        <a:xfrm>
          <a:off x="2247523" y="2221526"/>
          <a:ext cx="2137167" cy="781556"/>
        </a:xfrm>
        <a:prstGeom prst="rect">
          <a:avLst/>
        </a:prstGeom>
        <a:solidFill>
          <a:srgbClr val="FFFF00"/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Director de Ventas / y Marketing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(CSO ó CBDO)</a:t>
          </a:r>
          <a:endParaRPr lang="es-AR" sz="14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247523" y="2221526"/>
        <a:ext cx="2137167" cy="781556"/>
      </dsp:txXfrm>
    </dsp:sp>
    <dsp:sp modelId="{61CE453A-393C-4FE8-B8C7-BB933F00A18D}">
      <dsp:nvSpPr>
        <dsp:cNvPr id="0" name=""/>
        <dsp:cNvSpPr/>
      </dsp:nvSpPr>
      <dsp:spPr>
        <a:xfrm>
          <a:off x="2781815" y="3331337"/>
          <a:ext cx="4930264" cy="781556"/>
        </a:xfrm>
        <a:prstGeom prst="rect">
          <a:avLst/>
        </a:prstGeom>
        <a:solidFill>
          <a:srgbClr val="FFFF00"/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Fuerza de Ventas Directas / Canales de Ventas /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Ingeniería de Ventas / etc..</a:t>
          </a:r>
          <a:endParaRPr lang="es-AR" sz="14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81815" y="3331337"/>
        <a:ext cx="4930264" cy="781556"/>
      </dsp:txXfrm>
    </dsp:sp>
    <dsp:sp modelId="{9570C200-2B71-4670-A0B2-C1440672138D}">
      <dsp:nvSpPr>
        <dsp:cNvPr id="0" name=""/>
        <dsp:cNvSpPr/>
      </dsp:nvSpPr>
      <dsp:spPr>
        <a:xfrm>
          <a:off x="4712944" y="2221526"/>
          <a:ext cx="2576449" cy="78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Director Administrativo, Operaciones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(COO), Otros …</a:t>
          </a:r>
          <a:endParaRPr lang="es-AR" sz="1400" kern="1200" dirty="0">
            <a:latin typeface="Arial" pitchFamily="34" charset="0"/>
            <a:cs typeface="Arial" pitchFamily="34" charset="0"/>
          </a:endParaRPr>
        </a:p>
      </dsp:txBody>
      <dsp:txXfrm>
        <a:off x="4712944" y="2221526"/>
        <a:ext cx="2576449" cy="781556"/>
      </dsp:txXfrm>
    </dsp:sp>
    <dsp:sp modelId="{DA5CA07F-C0C3-4C4A-9DB3-9B9B943538B3}">
      <dsp:nvSpPr>
        <dsp:cNvPr id="0" name=""/>
        <dsp:cNvSpPr/>
      </dsp:nvSpPr>
      <dsp:spPr>
        <a:xfrm>
          <a:off x="1947616" y="1111716"/>
          <a:ext cx="1563113" cy="78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Directorio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Arial" pitchFamily="34" charset="0"/>
              <a:cs typeface="Arial" pitchFamily="34" charset="0"/>
            </a:rPr>
            <a:t>(BOD)</a:t>
          </a:r>
          <a:endParaRPr lang="es-AR" sz="1400" kern="1200" dirty="0">
            <a:latin typeface="Arial" pitchFamily="34" charset="0"/>
            <a:cs typeface="Arial" pitchFamily="34" charset="0"/>
          </a:endParaRPr>
        </a:p>
      </dsp:txBody>
      <dsp:txXfrm>
        <a:off x="1947616" y="1111716"/>
        <a:ext cx="1563113" cy="7815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79AB58-6807-4255-8A90-CA24E812C2CE}">
      <dsp:nvSpPr>
        <dsp:cNvPr id="0" name=""/>
        <dsp:cNvSpPr/>
      </dsp:nvSpPr>
      <dsp:spPr>
        <a:xfrm>
          <a:off x="304790" y="0"/>
          <a:ext cx="7620018" cy="438943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92925-A3FB-44E3-AF78-296456A7675C}">
      <dsp:nvSpPr>
        <dsp:cNvPr id="0" name=""/>
        <dsp:cNvSpPr/>
      </dsp:nvSpPr>
      <dsp:spPr>
        <a:xfrm>
          <a:off x="691425" y="285313"/>
          <a:ext cx="3118572" cy="175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err="1" smtClean="0"/>
            <a:t>Strenghts</a:t>
          </a:r>
          <a:r>
            <a:rPr lang="es-ES" sz="4000" kern="1200" dirty="0" smtClean="0"/>
            <a:t> </a:t>
          </a:r>
          <a:endParaRPr lang="es-ES" sz="23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(Fortalezas de la Oferta)</a:t>
          </a:r>
          <a:endParaRPr lang="es-ES" sz="2300" kern="1200" dirty="0"/>
        </a:p>
      </dsp:txBody>
      <dsp:txXfrm>
        <a:off x="691425" y="285313"/>
        <a:ext cx="3118572" cy="1755774"/>
      </dsp:txXfrm>
    </dsp:sp>
    <dsp:sp modelId="{8F175A57-4CD3-45D3-A61B-8C59F69A15C6}">
      <dsp:nvSpPr>
        <dsp:cNvPr id="0" name=""/>
        <dsp:cNvSpPr/>
      </dsp:nvSpPr>
      <dsp:spPr>
        <a:xfrm>
          <a:off x="4501421" y="285313"/>
          <a:ext cx="3118572" cy="175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Weaknesses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(</a:t>
          </a:r>
          <a:r>
            <a:rPr lang="en-GB" sz="2400" kern="1200" dirty="0" err="1" smtClean="0"/>
            <a:t>Debilidades</a:t>
          </a:r>
          <a:r>
            <a:rPr lang="en-GB" sz="2400" kern="1200" dirty="0" smtClean="0"/>
            <a:t> del </a:t>
          </a:r>
          <a:r>
            <a:rPr lang="en-GB" sz="2400" kern="1200" dirty="0" err="1" smtClean="0"/>
            <a:t>Producto</a:t>
          </a:r>
          <a:r>
            <a:rPr lang="en-GB" sz="2400" kern="1200" dirty="0" smtClean="0"/>
            <a:t>/</a:t>
          </a:r>
          <a:r>
            <a:rPr lang="en-GB" sz="2400" kern="1200" dirty="0" err="1" smtClean="0"/>
            <a:t>Oferta</a:t>
          </a:r>
          <a:r>
            <a:rPr lang="en-GB" sz="2400" kern="1200" dirty="0" smtClean="0"/>
            <a:t>)</a:t>
          </a:r>
          <a:endParaRPr lang="es-ES" sz="4000" kern="1200" dirty="0" smtClean="0"/>
        </a:p>
      </dsp:txBody>
      <dsp:txXfrm>
        <a:off x="4501421" y="285313"/>
        <a:ext cx="3118572" cy="1755774"/>
      </dsp:txXfrm>
    </dsp:sp>
    <dsp:sp modelId="{FE1259FD-2A8F-4F8B-8521-71A045DBB5F7}">
      <dsp:nvSpPr>
        <dsp:cNvPr id="0" name=""/>
        <dsp:cNvSpPr/>
      </dsp:nvSpPr>
      <dsp:spPr>
        <a:xfrm>
          <a:off x="691425" y="2348348"/>
          <a:ext cx="3118572" cy="175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Opportunities</a:t>
          </a:r>
          <a:endParaRPr lang="en-GB" sz="2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</a:t>
          </a:r>
          <a:r>
            <a:rPr lang="en-GB" sz="2200" kern="1200" dirty="0" err="1" smtClean="0"/>
            <a:t>Otras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oportunidades</a:t>
          </a:r>
          <a:r>
            <a:rPr lang="en-GB" sz="2200" kern="1200" dirty="0" smtClean="0"/>
            <a:t> de </a:t>
          </a:r>
          <a:r>
            <a:rPr lang="en-GB" sz="2200" kern="1200" dirty="0" err="1" smtClean="0"/>
            <a:t>negocio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que</a:t>
          </a:r>
          <a:r>
            <a:rPr lang="en-GB" sz="2200" kern="1200" dirty="0" smtClean="0"/>
            <a:t> se </a:t>
          </a:r>
          <a:r>
            <a:rPr lang="en-GB" sz="2200" kern="1200" dirty="0" err="1" smtClean="0"/>
            <a:t>pudieren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generar</a:t>
          </a:r>
          <a:r>
            <a:rPr lang="en-GB" sz="2200" kern="1200" dirty="0" smtClean="0"/>
            <a:t>)</a:t>
          </a:r>
          <a:endParaRPr lang="es-ES" sz="2200" kern="1200" dirty="0"/>
        </a:p>
      </dsp:txBody>
      <dsp:txXfrm>
        <a:off x="691425" y="2348348"/>
        <a:ext cx="3118572" cy="1755774"/>
      </dsp:txXfrm>
    </dsp:sp>
    <dsp:sp modelId="{FCE12581-083A-4CA5-9427-954235AA22FE}">
      <dsp:nvSpPr>
        <dsp:cNvPr id="0" name=""/>
        <dsp:cNvSpPr/>
      </dsp:nvSpPr>
      <dsp:spPr>
        <a:xfrm>
          <a:off x="4501421" y="2348348"/>
          <a:ext cx="3118572" cy="175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Threats</a:t>
          </a:r>
          <a:endParaRPr lang="en-GB" sz="22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</a:t>
          </a:r>
          <a:r>
            <a:rPr lang="en-GB" sz="2200" kern="1200" dirty="0" err="1" smtClean="0"/>
            <a:t>Amenazas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que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pudieren</a:t>
          </a:r>
          <a:r>
            <a:rPr lang="en-GB" sz="2200" kern="1200" dirty="0" smtClean="0"/>
            <a:t> </a:t>
          </a:r>
          <a:r>
            <a:rPr lang="en-GB" sz="2200" kern="1200" dirty="0" err="1" smtClean="0"/>
            <a:t>afectar</a:t>
          </a:r>
          <a:r>
            <a:rPr lang="en-GB" sz="2200" kern="1200" dirty="0" smtClean="0"/>
            <a:t> el </a:t>
          </a:r>
          <a:r>
            <a:rPr lang="en-GB" sz="2200" kern="1200" dirty="0" err="1" smtClean="0"/>
            <a:t>negocio</a:t>
          </a:r>
          <a:r>
            <a:rPr lang="en-GB" sz="2200" kern="1200" dirty="0" smtClean="0"/>
            <a:t>)</a:t>
          </a:r>
          <a:endParaRPr lang="es-ES" sz="2200" kern="1200" dirty="0"/>
        </a:p>
      </dsp:txBody>
      <dsp:txXfrm>
        <a:off x="4501421" y="2348348"/>
        <a:ext cx="3118572" cy="1755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0D7357B-058A-4003-AEEE-6641DFA64BA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84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9250" y="0"/>
            <a:ext cx="31400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1750" y="731838"/>
            <a:ext cx="4773613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556125"/>
            <a:ext cx="5414962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2250"/>
            <a:ext cx="31384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9250" y="9112250"/>
            <a:ext cx="31400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B6017C3-218A-4AD7-93D1-1A024C930BE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76028-26C7-48C6-B9FA-8817AE076F4B}" type="slidenum">
              <a:rPr lang="es-AR" smtClean="0"/>
              <a:pPr/>
              <a:t>1</a:t>
            </a:fld>
            <a:endParaRPr lang="es-A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1EC81-86BA-47C2-9F94-CA46D9DF6EC8}" type="slidenum">
              <a:rPr lang="es-AR" smtClean="0"/>
              <a:pPr/>
              <a:t>2</a:t>
            </a:fld>
            <a:endParaRPr lang="es-AR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93624-8A6C-4F22-B62F-EA35A0A3C4A5}" type="slidenum">
              <a:rPr lang="es-AR" smtClean="0"/>
              <a:pPr/>
              <a:t>4</a:t>
            </a:fld>
            <a:endParaRPr lang="es-AR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3988" y="719138"/>
            <a:ext cx="4630737" cy="3473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4497388"/>
            <a:ext cx="6188075" cy="5397500"/>
          </a:xfrm>
          <a:noFill/>
          <a:ln/>
        </p:spPr>
        <p:txBody>
          <a:bodyPr/>
          <a:lstStyle/>
          <a:p>
            <a:pPr eaLnBrk="1" hangingPunct="1"/>
            <a:endParaRPr lang="es-AR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AEBF4-1903-42CA-98C4-810C6480061E}" type="slidenum">
              <a:rPr lang="es-AR" smtClean="0"/>
              <a:pPr/>
              <a:t>5</a:t>
            </a:fld>
            <a:endParaRPr lang="es-AR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7279C-7006-4349-8923-A91BA243154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E8341-7C6C-4AEC-AAEF-E1B9379081C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ECE84-E154-4961-B4A0-074C8859665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A18A-B241-4560-9BBF-F8F896A03AE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95985-6B4E-4753-97E1-8DBCF023676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A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73E6-1C03-4664-9D1F-38954FDDA24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26FDE-71EB-460C-AE0D-B68C24433AC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A9C77-767D-4665-A531-D5EE4E3B11E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233AD-1CA4-440E-8BC2-B16E5CB01F3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60E2-AA49-42F1-BCB4-8629875A6FA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70FC7-ECE5-43CC-9B5B-391BA72597A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ADDED-1C97-4D6C-8AAF-F7C6B77AA3B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6805-9AEC-4686-8036-55F03312BC4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75.46 - Administración y Control de Proyectos II</a:t>
            </a:r>
            <a:r>
              <a:rPr lang="es-AR">
                <a:latin typeface="+mn-lt"/>
              </a:rPr>
              <a:t>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2FC7-49B5-4D36-8331-16B69F3EDC1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D22F593-F7A5-4342-8868-F6D1132DCF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Hoja_de_c_lculo_de_Microsoft_Office_Excel_97-20031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modelgeneration.com/downloads/businessmodelgeneration_preview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p03@cema.edu.ar" TargetMode="External"/><Relationship Id="rId4" Type="http://schemas.openxmlformats.org/officeDocument/2006/relationships/hyperlink" Target="http://classics.mit.edu/Tzu/artwa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2438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dirty="0" smtClean="0"/>
              <a:t>LA TOMA DE DECISIONES </a:t>
            </a:r>
            <a:br>
              <a:rPr lang="es-AR" dirty="0" smtClean="0"/>
            </a:br>
            <a:r>
              <a:rPr lang="es-AR" dirty="0" smtClean="0"/>
              <a:t>EN EL PROCESO DE VENTAS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s-AR" dirty="0" smtClean="0"/>
              <a:t>Ing. Gabriel Piñeiro</a:t>
            </a:r>
          </a:p>
          <a:p>
            <a:pPr marR="0" eaLnBrk="1" hangingPunct="1">
              <a:lnSpc>
                <a:spcPct val="90000"/>
              </a:lnSpc>
            </a:pPr>
            <a:r>
              <a:rPr lang="es-AR" sz="2400" dirty="0" smtClean="0"/>
              <a:t>gp03@cema.edu.ar</a:t>
            </a:r>
          </a:p>
          <a:p>
            <a:pPr marR="0" eaLnBrk="1" hangingPunct="1">
              <a:lnSpc>
                <a:spcPct val="90000"/>
              </a:lnSpc>
            </a:pPr>
            <a:endParaRPr lang="es-AR" sz="2400" dirty="0" smtClean="0"/>
          </a:p>
          <a:p>
            <a:pPr marR="0" eaLnBrk="1" hangingPunct="1">
              <a:lnSpc>
                <a:spcPct val="90000"/>
              </a:lnSpc>
            </a:pPr>
            <a:r>
              <a:rPr lang="es-AR" sz="2800" dirty="0" smtClean="0"/>
              <a:t>75.45 – Taller de Administración de Proyectos </a:t>
            </a:r>
            <a:r>
              <a:rPr lang="es-AR" dirty="0" smtClean="0"/>
              <a:t> 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A9A87-D89B-466B-A0C6-8BB7B6053CD7}" type="slidenum">
              <a:rPr lang="es-AR"/>
              <a:pPr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Que hace un </a:t>
            </a:r>
            <a:r>
              <a:rPr lang="es-AR" dirty="0" smtClean="0"/>
              <a:t>“gestor” del </a:t>
            </a:r>
            <a:r>
              <a:rPr lang="es-AR" dirty="0"/>
              <a:t>proceso de ventas </a:t>
            </a:r>
            <a:r>
              <a:rPr lang="es-AR" dirty="0" smtClean="0"/>
              <a:t>? (Vendedor)</a:t>
            </a:r>
            <a:endParaRPr lang="es-AR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z="2800" b="1" u="sng" dirty="0" smtClean="0"/>
              <a:t>Funciones y roles primarios </a:t>
            </a:r>
          </a:p>
          <a:p>
            <a:pPr lvl="1" eaLnBrk="1" hangingPunct="1"/>
            <a:r>
              <a:rPr lang="es-AR" dirty="0" smtClean="0"/>
              <a:t>Relación con los clientes/canales (satisfacción de)</a:t>
            </a:r>
          </a:p>
          <a:p>
            <a:pPr lvl="1" eaLnBrk="1" hangingPunct="1"/>
            <a:r>
              <a:rPr lang="es-AR" dirty="0" smtClean="0"/>
              <a:t>Objetivos de venta cuantitativos y cualitativos</a:t>
            </a:r>
          </a:p>
          <a:p>
            <a:pPr lvl="1" eaLnBrk="1" hangingPunct="1"/>
            <a:r>
              <a:rPr lang="es-AR" b="1" dirty="0" err="1" smtClean="0"/>
              <a:t>Revenue</a:t>
            </a:r>
            <a:r>
              <a:rPr lang="es-AR" b="1" dirty="0" smtClean="0"/>
              <a:t> </a:t>
            </a:r>
            <a:r>
              <a:rPr lang="es-AR" b="1" dirty="0" err="1" smtClean="0"/>
              <a:t>Stream</a:t>
            </a:r>
            <a:r>
              <a:rPr lang="es-AR" b="1" dirty="0" smtClean="0"/>
              <a:t>.</a:t>
            </a:r>
            <a:r>
              <a:rPr lang="es-AR" dirty="0" smtClean="0"/>
              <a:t> El INGRESO de la empresa depende directamente de ellos (por eso se lo </a:t>
            </a:r>
            <a:r>
              <a:rPr lang="es-AR" dirty="0" err="1" smtClean="0"/>
              <a:t>renumera</a:t>
            </a:r>
            <a:r>
              <a:rPr lang="es-AR" dirty="0" smtClean="0"/>
              <a:t> en proporción)</a:t>
            </a:r>
          </a:p>
          <a:p>
            <a:pPr eaLnBrk="1" hangingPunct="1"/>
            <a:r>
              <a:rPr lang="es-AR" sz="2800" b="1" u="sng" dirty="0" smtClean="0"/>
              <a:t>Funciones y roles secundarios </a:t>
            </a:r>
          </a:p>
          <a:p>
            <a:pPr lvl="1" eaLnBrk="1" hangingPunct="1"/>
            <a:r>
              <a:rPr lang="es-AR" dirty="0" smtClean="0"/>
              <a:t>Desarrollo de demanda.</a:t>
            </a:r>
          </a:p>
          <a:p>
            <a:pPr lvl="1" eaLnBrk="1" hangingPunct="1"/>
            <a:r>
              <a:rPr lang="es-AR" dirty="0" smtClean="0"/>
              <a:t>Facilitador entre grupos de trabajo.</a:t>
            </a:r>
          </a:p>
          <a:p>
            <a:pPr lvl="1" eaLnBrk="1" hangingPunct="1"/>
            <a:r>
              <a:rPr lang="es-AR" dirty="0" smtClean="0"/>
              <a:t>Seguimiento del entregable. Cobranzas.</a:t>
            </a:r>
          </a:p>
          <a:p>
            <a:pPr lvl="1" eaLnBrk="1" hangingPunct="1"/>
            <a:endParaRPr lang="es-AR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F7997-7E91-45C5-BB10-10BE0F3A16CC}" type="slidenum">
              <a:rPr lang="es-AR"/>
              <a:pPr>
                <a:defRPr/>
              </a:pPr>
              <a:t>10</a:t>
            </a:fld>
            <a:endParaRPr lang="es-AR"/>
          </a:p>
        </p:txBody>
      </p:sp>
      <p:pic>
        <p:nvPicPr>
          <p:cNvPr id="26631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265613"/>
            <a:ext cx="2590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63917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000" dirty="0" smtClean="0"/>
              <a:t>Repaso de Teoría: Ventas </a:t>
            </a:r>
            <a:r>
              <a:rPr lang="es-AR" sz="4000" dirty="0"/>
              <a:t>es un proceso regido por la “incertidumbre” (</a:t>
            </a:r>
            <a:r>
              <a:rPr lang="es-AR" sz="4000" dirty="0" err="1"/>
              <a:t>risk</a:t>
            </a:r>
            <a:r>
              <a:rPr lang="es-AR" sz="4000" dirty="0"/>
              <a:t> </a:t>
            </a:r>
            <a:r>
              <a:rPr lang="es-AR" sz="4000" dirty="0" err="1" smtClean="0"/>
              <a:t>managemen</a:t>
            </a:r>
            <a:r>
              <a:rPr lang="es-AR" sz="4000" dirty="0" smtClean="0"/>
              <a:t>)</a:t>
            </a:r>
            <a:endParaRPr lang="en-US" sz="4000" dirty="0"/>
          </a:p>
        </p:txBody>
      </p:sp>
      <p:pic>
        <p:nvPicPr>
          <p:cNvPr id="27651" name="Picture 5" descr="j029917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57400"/>
            <a:ext cx="2667000" cy="3775075"/>
          </a:xfrm>
        </p:spPr>
      </p:pic>
      <p:sp>
        <p:nvSpPr>
          <p:cNvPr id="2765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352800" y="2057400"/>
            <a:ext cx="3429000" cy="4114800"/>
          </a:xfrm>
        </p:spPr>
        <p:txBody>
          <a:bodyPr/>
          <a:lstStyle/>
          <a:p>
            <a:pPr eaLnBrk="1" hangingPunct="1"/>
            <a:r>
              <a:rPr lang="es-AR" sz="2800" dirty="0" smtClean="0"/>
              <a:t>10.000 </a:t>
            </a:r>
            <a:r>
              <a:rPr lang="es-AR" sz="2000" dirty="0" smtClean="0"/>
              <a:t>e-mails enviados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s-AR" dirty="0" smtClean="0">
                <a:sym typeface="Wingdings" pitchFamily="2" charset="2"/>
              </a:rPr>
              <a:t></a:t>
            </a:r>
          </a:p>
          <a:p>
            <a:pPr eaLnBrk="1" hangingPunct="1"/>
            <a:r>
              <a:rPr lang="es-AR" sz="2800" dirty="0" smtClean="0"/>
              <a:t>100 </a:t>
            </a:r>
            <a:r>
              <a:rPr lang="es-AR" sz="2000" dirty="0" smtClean="0"/>
              <a:t>respuestas </a:t>
            </a:r>
            <a:endParaRPr lang="es-AR" sz="2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s-AR" dirty="0" smtClean="0">
                <a:sym typeface="Wingdings" pitchFamily="2" charset="2"/>
              </a:rPr>
              <a:t></a:t>
            </a:r>
          </a:p>
          <a:p>
            <a:pPr eaLnBrk="1" hangingPunct="1"/>
            <a:r>
              <a:rPr lang="es-AR" sz="2800" u="sng" dirty="0" smtClean="0"/>
              <a:t>20 oportunidades</a:t>
            </a:r>
            <a:r>
              <a:rPr lang="es-AR" sz="28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s-AR" dirty="0" smtClean="0">
                <a:sym typeface="Wingdings" pitchFamily="2" charset="2"/>
              </a:rPr>
              <a:t></a:t>
            </a:r>
          </a:p>
          <a:p>
            <a:pPr eaLnBrk="1" hangingPunct="1"/>
            <a:r>
              <a:rPr lang="es-AR" sz="2800" u="sng" dirty="0" smtClean="0"/>
              <a:t>2 ventas realizadas</a:t>
            </a:r>
            <a:r>
              <a:rPr lang="es-AR" sz="2800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75.46 - Administración y Control de Proyectos II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3C212-4F8F-4756-B496-62839ED620BB}" type="slidenum">
              <a:rPr lang="es-AR"/>
              <a:pPr>
                <a:defRPr/>
              </a:pPr>
              <a:t>11</a:t>
            </a:fld>
            <a:endParaRPr lang="es-AR"/>
          </a:p>
        </p:txBody>
      </p:sp>
      <p:sp>
        <p:nvSpPr>
          <p:cNvPr id="8" name="7 Cerrar llave"/>
          <p:cNvSpPr/>
          <p:nvPr/>
        </p:nvSpPr>
        <p:spPr>
          <a:xfrm>
            <a:off x="6629400" y="4126253"/>
            <a:ext cx="228600" cy="1295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 rot="16200000">
            <a:off x="5325787" y="4351614"/>
            <a:ext cx="364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“Hit-rate” del  </a:t>
            </a:r>
            <a:r>
              <a:rPr lang="en-US" sz="3200" u="sng" dirty="0" smtClean="0"/>
              <a:t>10%</a:t>
            </a:r>
            <a:endParaRPr lang="es-AR" sz="3200" u="sng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6388389" y="3974812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“Hit-rate” del  </a:t>
            </a:r>
            <a:r>
              <a:rPr lang="en-US" sz="3200" u="sng" dirty="0" smtClean="0"/>
              <a:t>0.2 ‰</a:t>
            </a:r>
            <a:endParaRPr lang="es-AR" sz="3200" u="sng" dirty="0"/>
          </a:p>
        </p:txBody>
      </p:sp>
      <p:sp>
        <p:nvSpPr>
          <p:cNvPr id="11" name="10 Cerrar llave"/>
          <p:cNvSpPr/>
          <p:nvPr/>
        </p:nvSpPr>
        <p:spPr>
          <a:xfrm>
            <a:off x="7696200" y="2209800"/>
            <a:ext cx="228600" cy="4114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538"/>
            <a:ext cx="8610600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Proceso Ventas Consultivas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P</a:t>
            </a:r>
            <a:r>
              <a:rPr lang="es-AR" dirty="0" smtClean="0"/>
              <a:t>reparación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A</a:t>
            </a:r>
            <a:r>
              <a:rPr lang="es-AR" dirty="0" smtClean="0"/>
              <a:t>nálisis de necesidades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D</a:t>
            </a:r>
            <a:r>
              <a:rPr lang="es-AR" dirty="0" smtClean="0"/>
              <a:t>emostración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E</a:t>
            </a:r>
            <a:r>
              <a:rPr lang="es-AR" dirty="0" smtClean="0"/>
              <a:t>studio de la oferta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N</a:t>
            </a:r>
            <a:r>
              <a:rPr lang="es-AR" dirty="0" smtClean="0"/>
              <a:t>egociación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O</a:t>
            </a:r>
            <a:r>
              <a:rPr lang="es-AR" dirty="0" smtClean="0"/>
              <a:t>rden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AR" sz="3600" b="1" dirty="0" smtClean="0"/>
              <a:t>S</a:t>
            </a:r>
            <a:r>
              <a:rPr lang="es-AR" dirty="0" smtClean="0"/>
              <a:t>eguimiento …</a:t>
            </a:r>
          </a:p>
          <a:p>
            <a:pPr marL="990600" lvl="1" indent="-533400" eaLnBrk="1" hangingPunct="1"/>
            <a:endParaRPr lang="es-AR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B2D74-06C5-4F1B-A6BB-6DB94B4BE306}" type="slidenum">
              <a:rPr lang="es-AR"/>
              <a:pPr>
                <a:defRPr/>
              </a:pPr>
              <a:t>12</a:t>
            </a:fld>
            <a:endParaRPr lang="es-AR"/>
          </a:p>
        </p:txBody>
      </p:sp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457450"/>
            <a:ext cx="3328988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1. </a:t>
            </a:r>
            <a:r>
              <a:rPr lang="es-AR" b="1" dirty="0" smtClean="0"/>
              <a:t>P</a:t>
            </a:r>
            <a:r>
              <a:rPr lang="es-AR" dirty="0" smtClean="0"/>
              <a:t>reparación / </a:t>
            </a:r>
            <a:r>
              <a:rPr lang="es-AR" b="1" dirty="0" smtClean="0"/>
              <a:t>P</a:t>
            </a:r>
            <a:r>
              <a:rPr lang="es-AR" dirty="0" smtClean="0"/>
              <a:t>rospección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s-AR" sz="2800" u="sng" dirty="0" smtClean="0"/>
              <a:t>Lo visto en Teórica</a:t>
            </a:r>
            <a:r>
              <a:rPr lang="es-AR" sz="2800" dirty="0" smtClean="0"/>
              <a:t>: “Oportunidades y Propuestas”</a:t>
            </a:r>
          </a:p>
          <a:p>
            <a:pPr eaLnBrk="1" hangingPunct="1"/>
            <a:r>
              <a:rPr lang="es-AR" sz="2800" b="1" dirty="0" smtClean="0"/>
              <a:t>Conocimiento del producto</a:t>
            </a:r>
          </a:p>
          <a:p>
            <a:pPr lvl="1" eaLnBrk="1" hangingPunct="1"/>
            <a:r>
              <a:rPr lang="es-AR" dirty="0" smtClean="0"/>
              <a:t>Características / Ventajas / Beneficios</a:t>
            </a:r>
          </a:p>
          <a:p>
            <a:pPr eaLnBrk="1" hangingPunct="1"/>
            <a:r>
              <a:rPr lang="es-AR" sz="2800" b="1" dirty="0" smtClean="0"/>
              <a:t>Material referencial</a:t>
            </a:r>
          </a:p>
          <a:p>
            <a:pPr lvl="1" eaLnBrk="1" hangingPunct="1"/>
            <a:r>
              <a:rPr lang="es-AR" dirty="0" smtClean="0"/>
              <a:t>Presentación empresa / Catálogos / Folletos</a:t>
            </a:r>
          </a:p>
          <a:p>
            <a:pPr eaLnBrk="1" hangingPunct="1"/>
            <a:r>
              <a:rPr lang="es-AR" sz="2800" b="1" dirty="0" smtClean="0"/>
              <a:t>Conocimiento Mercado</a:t>
            </a:r>
          </a:p>
          <a:p>
            <a:pPr lvl="1" eaLnBrk="1" hangingPunct="1"/>
            <a:r>
              <a:rPr lang="es-AR" dirty="0" smtClean="0"/>
              <a:t>Geográfico / Sector Económico / Red de Contactos</a:t>
            </a:r>
          </a:p>
          <a:p>
            <a:pPr eaLnBrk="1" hangingPunct="1"/>
            <a:r>
              <a:rPr lang="es-AR" sz="2800" b="1" dirty="0" smtClean="0"/>
              <a:t>Conocimiento Competencia</a:t>
            </a:r>
          </a:p>
          <a:p>
            <a:pPr eaLnBrk="1" hangingPunct="1"/>
            <a:r>
              <a:rPr lang="es-AR" sz="2800" b="1" dirty="0" smtClean="0"/>
              <a:t>Plan de Acción </a:t>
            </a:r>
            <a:r>
              <a:rPr lang="es-AR" sz="2800" dirty="0" smtClean="0"/>
              <a:t>(Administración del Tiempo)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15A9D-2918-472E-9DEA-AEDBEEBC6BC4}" type="slidenum">
              <a:rPr lang="es-AR"/>
              <a:pPr>
                <a:defRPr/>
              </a:pPr>
              <a:t>13</a:t>
            </a:fld>
            <a:endParaRPr lang="es-AR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743200"/>
            <a:ext cx="16351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1. </a:t>
            </a:r>
            <a:r>
              <a:rPr lang="es-AR" b="1" smtClean="0"/>
              <a:t>P</a:t>
            </a:r>
            <a:r>
              <a:rPr lang="es-AR" smtClean="0"/>
              <a:t>reparación / </a:t>
            </a:r>
            <a:r>
              <a:rPr lang="es-AR" b="1" smtClean="0"/>
              <a:t>P</a:t>
            </a:r>
            <a:r>
              <a:rPr lang="es-AR" smtClean="0"/>
              <a:t>rospección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b="1" dirty="0" smtClean="0"/>
              <a:t>Plan de cobertura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Cartera de Largo y Corto Plazo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Calificación de empresas: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b="1" u="sng" dirty="0" smtClean="0"/>
              <a:t>IPO:</a:t>
            </a:r>
            <a:r>
              <a:rPr lang="es-AR" sz="2000" dirty="0" smtClean="0"/>
              <a:t> Índice de </a:t>
            </a:r>
            <a:r>
              <a:rPr lang="es-AR" sz="2000" dirty="0" err="1" smtClean="0"/>
              <a:t>POtencialidad</a:t>
            </a:r>
            <a:r>
              <a:rPr lang="es-AR" sz="2000" dirty="0" smtClean="0"/>
              <a:t> de Oportunidades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sz="2000" dirty="0" smtClean="0"/>
              <a:t>(probabilidad de que haya negocios en esa empresa)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b="1" u="sng" dirty="0" smtClean="0"/>
              <a:t>IPR:</a:t>
            </a:r>
            <a:r>
              <a:rPr lang="es-AR" sz="2000" dirty="0" smtClean="0"/>
              <a:t> Índice de </a:t>
            </a:r>
            <a:r>
              <a:rPr lang="es-AR" sz="2000" dirty="0" err="1" smtClean="0"/>
              <a:t>PRobabilidad</a:t>
            </a:r>
            <a:r>
              <a:rPr lang="es-AR" sz="2000" dirty="0" smtClean="0"/>
              <a:t> de </a:t>
            </a:r>
            <a:r>
              <a:rPr lang="es-AR" sz="2000" dirty="0" err="1" smtClean="0"/>
              <a:t>Exito</a:t>
            </a:r>
            <a:endParaRPr lang="es-AR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sz="2000" dirty="0" smtClean="0"/>
              <a:t>(probabilidad de que esos negocios se los gane)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dirty="0" smtClean="0"/>
              <a:t>Otros criterios de valuación</a:t>
            </a:r>
            <a:r>
              <a:rPr lang="es-AR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Objetivos, ó subjetivos con valores objetivos. 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Volumen empresa, situación financiera, existencia contactos, competencia, estado del rubro, etc..</a:t>
            </a:r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9EF9C-9C9B-4495-A5E9-91A1EBAE23BF}" type="slidenum">
              <a:rPr lang="es-AR"/>
              <a:pPr>
                <a:defRPr/>
              </a:pPr>
              <a:t>14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/>
              <a:t>Plan de Cobertura. Ejemplo.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5B7BA-6E2E-4FC2-B624-0A1B09C8C62C}" type="slidenum">
              <a:rPr lang="es-AR"/>
              <a:pPr>
                <a:defRPr/>
              </a:pPr>
              <a:t>15</a:t>
            </a:fld>
            <a:endParaRPr lang="es-AR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62000" y="2133600"/>
          <a:ext cx="7239000" cy="3825902"/>
        </p:xfrm>
        <a:graphic>
          <a:graphicData uri="http://schemas.openxmlformats.org/presentationml/2006/ole">
            <p:oleObj spid="_x0000_s2050" name="Worksheet" r:id="rId4" imgW="6088434" imgH="286512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dirty="0" smtClean="0"/>
              <a:t>P</a:t>
            </a:r>
            <a:r>
              <a:rPr lang="es-AR" dirty="0" smtClean="0"/>
              <a:t>reparación. Relevamiento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Prepararse bien, averiguar todo lo posible del entorno y necesidades del cliente.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u="sng" dirty="0"/>
              <a:t>Si no está preparado… NO VAYA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Acordar una reunión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Averiguar objetivos estratégicos de la empresa y del área a visitar.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Plantearse objetivos de </a:t>
            </a:r>
            <a:r>
              <a:rPr lang="es-AR" sz="2800" dirty="0" err="1"/>
              <a:t>MAXIma</a:t>
            </a:r>
            <a:r>
              <a:rPr lang="es-AR" sz="2800" dirty="0"/>
              <a:t> y </a:t>
            </a:r>
            <a:r>
              <a:rPr lang="es-AR" sz="2800" dirty="0" err="1"/>
              <a:t>miniMA</a:t>
            </a:r>
            <a:endParaRPr lang="es-AR" sz="28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Calma y excelente presencia: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“La primera </a:t>
            </a:r>
            <a:r>
              <a:rPr lang="es-AR" dirty="0" err="1"/>
              <a:t>impresíon</a:t>
            </a:r>
            <a:r>
              <a:rPr lang="es-AR" dirty="0"/>
              <a:t> es lo que cuenta”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SER PUNTUAL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3C27F-8DA3-4D85-947C-FE9CE68AC547}" type="slidenum">
              <a:rPr lang="es-AR"/>
              <a:pPr>
                <a:defRPr/>
              </a:pPr>
              <a:t>16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Pasos en una reunión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Identificar y validar :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b="1" i="1" u="sng" dirty="0"/>
              <a:t>Interlocutor</a:t>
            </a:r>
            <a:r>
              <a:rPr lang="es-AR" dirty="0"/>
              <a:t>: 	Quien interactúa con proveedores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b="1" i="1" u="sng" dirty="0"/>
              <a:t>Decisor</a:t>
            </a:r>
            <a:r>
              <a:rPr lang="es-AR" dirty="0"/>
              <a:t>: 	</a:t>
            </a:r>
            <a:r>
              <a:rPr lang="es-AR" dirty="0" smtClean="0"/>
              <a:t>	Quien </a:t>
            </a:r>
            <a:r>
              <a:rPr lang="es-AR" dirty="0"/>
              <a:t>decide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b="1" i="1" u="sng" dirty="0" smtClean="0"/>
              <a:t>Asesor</a:t>
            </a:r>
            <a:r>
              <a:rPr lang="es-AR" dirty="0" smtClean="0"/>
              <a:t>: </a:t>
            </a:r>
            <a:r>
              <a:rPr lang="es-AR" dirty="0"/>
              <a:t>	</a:t>
            </a:r>
            <a:r>
              <a:rPr lang="es-AR" dirty="0" smtClean="0"/>
              <a:t>	Influye </a:t>
            </a:r>
            <a:r>
              <a:rPr lang="es-AR" dirty="0"/>
              <a:t>en la decisión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Ser </a:t>
            </a:r>
            <a:r>
              <a:rPr lang="es-AR" sz="2800" dirty="0" smtClean="0"/>
              <a:t>sensible </a:t>
            </a:r>
            <a:r>
              <a:rPr lang="es-AR" sz="2800" dirty="0"/>
              <a:t>a la imagen del cliente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Crear un buen ambiente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Ser positivo, consciente que traemos soluciones provechosas.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Tener presente CICLO DE VENTA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Averiguar OBJETIVOS ESTRATÉGICOS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69459-3E7C-41BE-93B2-2BEDB143C65C}" type="slidenum">
              <a:rPr lang="es-AR"/>
              <a:pPr>
                <a:defRPr/>
              </a:pPr>
              <a:t>17</a:t>
            </a:fld>
            <a:endParaRPr lang="es-AR"/>
          </a:p>
        </p:txBody>
      </p:sp>
      <p:pic>
        <p:nvPicPr>
          <p:cNvPr id="33799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49288"/>
            <a:ext cx="220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2. </a:t>
            </a:r>
            <a:r>
              <a:rPr lang="es-AR" b="1" smtClean="0"/>
              <a:t>A</a:t>
            </a:r>
            <a:r>
              <a:rPr lang="es-AR" smtClean="0"/>
              <a:t>nálisis de necesidades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Planteo de ayuda para contribuir a  cumplir los objetivos estratégicos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dirty="0" smtClean="0"/>
              <a:t>Sondeo</a:t>
            </a:r>
            <a:r>
              <a:rPr lang="es-AR" sz="2800" dirty="0" smtClean="0"/>
              <a:t>: preguntar y ESCUCHAR !!! …</a:t>
            </a:r>
          </a:p>
          <a:p>
            <a:pPr lvl="1" eaLnBrk="1" hangingPunct="1">
              <a:lnSpc>
                <a:spcPct val="90000"/>
              </a:lnSpc>
            </a:pPr>
            <a:r>
              <a:rPr lang="es-AR" u="sng" dirty="0" smtClean="0"/>
              <a:t>Preguntas Abiertas</a:t>
            </a:r>
            <a:r>
              <a:rPr lang="es-AR" dirty="0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Dan mucha información, permiten al interlocutor explayarse, dan una idea del perfil de comunicación </a:t>
            </a:r>
          </a:p>
          <a:p>
            <a:pPr lvl="1" eaLnBrk="1" hangingPunct="1">
              <a:lnSpc>
                <a:spcPct val="90000"/>
              </a:lnSpc>
            </a:pPr>
            <a:r>
              <a:rPr lang="es-AR" u="sng" dirty="0" smtClean="0"/>
              <a:t>Preguntas Cerradas</a:t>
            </a:r>
            <a:r>
              <a:rPr lang="es-AR" dirty="0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Sirven para validar (la respuesta es un “si”, un “no”, una cifra, etc.)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i="1" dirty="0" smtClean="0"/>
              <a:t>Al cliente le interesa que oigan sus problemas, hay que dejarlo hablar ...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CAFC-68E7-4453-A274-8C74C970DEA8}" type="slidenum">
              <a:rPr lang="es-AR"/>
              <a:pPr>
                <a:defRPr/>
              </a:pPr>
              <a:t>18</a:t>
            </a:fld>
            <a:endParaRPr lang="es-AR"/>
          </a:p>
        </p:txBody>
      </p:sp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"/>
            <a:ext cx="19812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/>
              <a:t>2. </a:t>
            </a:r>
            <a:r>
              <a:rPr lang="es-AR" b="1"/>
              <a:t>A</a:t>
            </a:r>
            <a:r>
              <a:rPr lang="es-AR"/>
              <a:t>nálisis de necesidades.</a:t>
            </a:r>
            <a:br>
              <a:rPr lang="es-AR"/>
            </a:br>
            <a:r>
              <a:rPr lang="es-AR"/>
              <a:t>Cuestiones de escucha activa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b="1" u="sng" dirty="0"/>
              <a:t>Contexto</a:t>
            </a:r>
            <a:r>
              <a:rPr lang="es-AR" sz="2800" dirty="0"/>
              <a:t>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Actividad, Hombres, Trabajo, Equipos.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b="1" u="sng" dirty="0"/>
              <a:t>Problemas</a:t>
            </a:r>
            <a:r>
              <a:rPr lang="es-AR" sz="2800" dirty="0"/>
              <a:t>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Descubrir insatisfacciones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Descubrir CUANTO CUESTA la insatisfacción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b="1" u="sng" dirty="0"/>
              <a:t>Soluciones</a:t>
            </a:r>
            <a:r>
              <a:rPr lang="es-AR" sz="2800" dirty="0"/>
              <a:t>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NO PLANTEAR SOLUCIONES (no es el momento)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Validar el deseo de cambio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Validar las CONSECUENCIAS de la </a:t>
            </a:r>
            <a:r>
              <a:rPr lang="es-AR" dirty="0" err="1"/>
              <a:t>insatisfación</a:t>
            </a:r>
            <a:r>
              <a:rPr lang="es-AR" dirty="0"/>
              <a:t> (repreguntar insatisfacciones donde le “duele”)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Descubrir necesidades LATENTES y REVELADAS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7E2C-16AA-4B38-A2EA-6DF4CA1238C8}" type="slidenum">
              <a:rPr lang="es-AR"/>
              <a:pPr>
                <a:defRPr/>
              </a:pPr>
              <a:t>19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eaLnBrk="1" hangingPunct="1"/>
            <a:r>
              <a:rPr lang="es-AR" dirty="0" smtClean="0"/>
              <a:t>¿Qué es la “Venta”?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000" dirty="0" smtClean="0"/>
              <a:t>La concreción de un negocio…?, satisfacer necesidades por dinero </a:t>
            </a:r>
            <a:r>
              <a:rPr lang="es-AR" dirty="0" smtClean="0"/>
              <a:t>…?</a:t>
            </a:r>
          </a:p>
          <a:p>
            <a:pPr eaLnBrk="1" hangingPunct="1">
              <a:lnSpc>
                <a:spcPct val="90000"/>
              </a:lnSpc>
            </a:pPr>
            <a:r>
              <a:rPr lang="es-AR" sz="2000" dirty="0" smtClean="0"/>
              <a:t>Lo que hacen los “vendedores” …?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AR" dirty="0" smtClean="0"/>
              <a:t>… veamos de responder considerando DOS dimensiones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s-AR" sz="2400" dirty="0" smtClean="0"/>
              <a:t>Dimensión TEÓRICA / ESTRATÉGICA (Largo Plazo): </a:t>
            </a:r>
          </a:p>
          <a:p>
            <a:pPr marL="358775" lvl="1" indent="-179388" eaLnBrk="1" hangingPunct="1">
              <a:lnSpc>
                <a:spcPct val="90000"/>
              </a:lnSpc>
              <a:buFontTx/>
              <a:buChar char="-"/>
            </a:pPr>
            <a:r>
              <a:rPr lang="es-AR" i="1" dirty="0" smtClean="0"/>
              <a:t>El “sentido común” indica es un área relevante a considerar </a:t>
            </a:r>
          </a:p>
          <a:p>
            <a:pPr marL="358775" lvl="1" indent="-179388" eaLnBrk="1" hangingPunct="1">
              <a:lnSpc>
                <a:spcPct val="90000"/>
              </a:lnSpc>
              <a:buFontTx/>
              <a:buChar char="-"/>
            </a:pPr>
            <a:r>
              <a:rPr lang="es-AR" i="1" dirty="0" smtClean="0"/>
              <a:t>Todos los modelos teóricos (BMG, SPC, etc.) </a:t>
            </a:r>
            <a:r>
              <a:rPr lang="es-AR" sz="2200" dirty="0" smtClean="0"/>
              <a:t>se orientan a ordenar y facilitar el proceso de venta</a:t>
            </a:r>
          </a:p>
          <a:p>
            <a:pPr eaLnBrk="1" hangingPunct="1">
              <a:lnSpc>
                <a:spcPct val="90000"/>
              </a:lnSpc>
              <a:buNone/>
            </a:pPr>
            <a:endParaRPr lang="es-AR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s-AR" sz="2400" dirty="0" smtClean="0"/>
              <a:t>Dimensión PRÁCTICA / TÁCTICA (Corto y Mediano Plazo): </a:t>
            </a:r>
          </a:p>
          <a:p>
            <a:pPr marL="358775" lvl="1" indent="-179388" eaLnBrk="1" hangingPunct="1">
              <a:lnSpc>
                <a:spcPct val="90000"/>
              </a:lnSpc>
              <a:buFontTx/>
              <a:buChar char="-"/>
            </a:pPr>
            <a:r>
              <a:rPr lang="es-AR" i="1" dirty="0" smtClean="0"/>
              <a:t>Generar muchos planes y PPTs,… </a:t>
            </a:r>
            <a:r>
              <a:rPr lang="es-AR" b="1" i="1" dirty="0" smtClean="0"/>
              <a:t>genera ventas ?</a:t>
            </a:r>
          </a:p>
          <a:p>
            <a:pPr marL="358775" lvl="1" indent="-179388" eaLnBrk="1" hangingPunct="1">
              <a:lnSpc>
                <a:spcPct val="90000"/>
              </a:lnSpc>
              <a:buFontTx/>
              <a:buChar char="-"/>
            </a:pPr>
            <a:r>
              <a:rPr lang="es-AR" b="1" i="1" dirty="0" smtClean="0"/>
              <a:t>Que pasará con la empresa si “NO HAY VENTAS”?</a:t>
            </a:r>
            <a:endParaRPr lang="es-AR" b="1" i="1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641D1-4953-4516-9658-DFB0DA13D624}" type="slidenum">
              <a:rPr lang="es-AR"/>
              <a:pPr>
                <a:defRPr/>
              </a:pPr>
              <a:t>2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/>
              <a:t>2. </a:t>
            </a:r>
            <a:r>
              <a:rPr lang="es-AR" b="1"/>
              <a:t>A</a:t>
            </a:r>
            <a:r>
              <a:rPr lang="es-AR"/>
              <a:t>nálisis de necesidades.</a:t>
            </a:r>
            <a:br>
              <a:rPr lang="es-AR"/>
            </a:br>
            <a:r>
              <a:rPr lang="es-AR"/>
              <a:t>Como catalogar necesidades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b="1" u="sng" dirty="0" smtClean="0"/>
              <a:t>Necesidades Reveladas</a:t>
            </a:r>
            <a:r>
              <a:rPr lang="es-AR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Deseo o insatisfacción claramente revelado por el cliente 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>
                <a:sym typeface="Wingdings" pitchFamily="2" charset="2"/>
              </a:rPr>
              <a:t>Siempre se las debe considerar</a:t>
            </a:r>
          </a:p>
          <a:p>
            <a:pPr eaLnBrk="1" hangingPunct="1">
              <a:lnSpc>
                <a:spcPct val="90000"/>
              </a:lnSpc>
            </a:pPr>
            <a:r>
              <a:rPr lang="es-AR" b="1" u="sng" dirty="0" smtClean="0"/>
              <a:t>Necesidades Latentes</a:t>
            </a:r>
            <a:r>
              <a:rPr lang="es-AR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Declaraciones vagas que podrían ser una insatisfacción 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>
                <a:sym typeface="Wingdings" pitchFamily="2" charset="2"/>
              </a:rPr>
              <a:t>Se las debe considerar según su aporte a los Objetivos Estratégicos.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6340A-5F4C-487E-9359-AAD04AEADEF0}" type="slidenum">
              <a:rPr lang="es-AR"/>
              <a:pPr>
                <a:defRPr/>
              </a:pPr>
              <a:t>20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3. </a:t>
            </a:r>
            <a:r>
              <a:rPr lang="es-AR" b="1" smtClean="0"/>
              <a:t>D</a:t>
            </a:r>
            <a:r>
              <a:rPr lang="es-AR" smtClean="0"/>
              <a:t>emostración de la solución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Contribuye al 50% de la venta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Consiste en “sorprender” al cliente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AR" sz="2800" dirty="0" smtClean="0"/>
              <a:t>con el manejo de sus estados de ánimo.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Equivalente a una Obra Teatral</a:t>
            </a:r>
            <a:r>
              <a:rPr lang="es-AR" sz="28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dirty="0" smtClean="0"/>
              <a:t>Introducción</a:t>
            </a:r>
            <a:r>
              <a:rPr lang="es-AR" dirty="0" smtClean="0"/>
              <a:t>: Para que se hizo este proyecto, que objetivos estratégicos persigue.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dirty="0" smtClean="0"/>
              <a:t>Nudo</a:t>
            </a:r>
            <a:r>
              <a:rPr lang="es-AR" dirty="0" smtClean="0"/>
              <a:t>: Que necesidades existen. Cuanto cuestan.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dirty="0" smtClean="0"/>
              <a:t>Desenlace</a:t>
            </a:r>
            <a:r>
              <a:rPr lang="es-AR" dirty="0" smtClean="0"/>
              <a:t>: Como se satisface. Que BENEFICIOS aporta a los OBJETIVOS ESTRATÉGICOS.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668BA-D78D-4E9C-83DE-FD0EFACC60C1}" type="slidenum">
              <a:rPr lang="es-AR"/>
              <a:pPr>
                <a:defRPr/>
              </a:pPr>
              <a:t>21</a:t>
            </a:fld>
            <a:endParaRPr lang="es-AR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828800"/>
            <a:ext cx="1420813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3. </a:t>
            </a:r>
            <a:r>
              <a:rPr lang="es-AR" b="1" smtClean="0"/>
              <a:t>D</a:t>
            </a:r>
            <a:r>
              <a:rPr lang="es-AR" smtClean="0"/>
              <a:t>emostración de la solución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Debe satisfacer necesidades, latentes y reveladas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Tener precaución con los “vicios del técnico”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Características</a:t>
            </a:r>
            <a:r>
              <a:rPr lang="es-AR" dirty="0" smtClean="0"/>
              <a:t>: Particularidad de un producto o servicio </a:t>
            </a:r>
            <a:r>
              <a:rPr lang="en-US" dirty="0" smtClean="0"/>
              <a:t>(</a:t>
            </a:r>
            <a:r>
              <a:rPr lang="es-AR" dirty="0" smtClean="0">
                <a:sym typeface="Wingdings" pitchFamily="2" charset="2"/>
              </a:rPr>
              <a:t>sólo los muy técnicos las entienden</a:t>
            </a:r>
            <a:r>
              <a:rPr lang="en-US" dirty="0" smtClean="0">
                <a:sym typeface="Wingdings" pitchFamily="2" charset="2"/>
              </a:rPr>
              <a:t> !!!)</a:t>
            </a:r>
            <a:r>
              <a:rPr lang="es-AR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Ventaja</a:t>
            </a:r>
            <a:r>
              <a:rPr lang="es-AR" dirty="0" smtClean="0"/>
              <a:t>: Lo que la característica puede dar en función del contexto.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Beneficio</a:t>
            </a:r>
            <a:r>
              <a:rPr lang="es-AR" dirty="0" smtClean="0"/>
              <a:t>: Finalidad de la característica o ventaja que responde a la necesidad del cliente.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Siempre hay que hablar de </a:t>
            </a:r>
            <a:r>
              <a:rPr lang="es-AR" sz="2800" dirty="0" smtClean="0">
                <a:sym typeface="Wingdings" pitchFamily="2" charset="2"/>
              </a:rPr>
              <a:t>BENEFICIOS</a:t>
            </a:r>
            <a:r>
              <a:rPr lang="es-AR" sz="2800" dirty="0" smtClean="0"/>
              <a:t> para alinearse con OBJETIVOS ESTRATÉGICOS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5FE5-CBAC-4C63-8CD1-F8378BD6BAC6}" type="slidenum">
              <a:rPr lang="es-AR"/>
              <a:pPr>
                <a:defRPr/>
              </a:pPr>
              <a:t>22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4500" smtClean="0"/>
              <a:t>3. Demostración: Influencia de los estilos de comunicación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pPr lvl="1" eaLnBrk="1" hangingPunct="1"/>
            <a:endParaRPr lang="es-AR" smtClean="0">
              <a:latin typeface="Arial" charset="0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792A5-9996-40C6-A0DB-D535925F55CD}" type="slidenum">
              <a:rPr lang="es-AR"/>
              <a:pPr>
                <a:defRPr/>
              </a:pPr>
              <a:t>23</a:t>
            </a:fld>
            <a:endParaRPr lang="es-AR"/>
          </a:p>
        </p:txBody>
      </p:sp>
      <p:graphicFrame>
        <p:nvGraphicFramePr>
          <p:cNvPr id="35864" name="Group 2072"/>
          <p:cNvGraphicFramePr>
            <a:graphicFrameLocks noGrp="1"/>
          </p:cNvGraphicFramePr>
          <p:nvPr/>
        </p:nvGraphicFramePr>
        <p:xfrm>
          <a:off x="1066800" y="2438400"/>
          <a:ext cx="7848600" cy="3669792"/>
        </p:xfrm>
        <a:graphic>
          <a:graphicData uri="http://schemas.openxmlformats.org/drawingml/2006/table">
            <a:tbl>
              <a:tblPr/>
              <a:tblGrid>
                <a:gridCol w="3594100"/>
                <a:gridCol w="4254500"/>
              </a:tblGrid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Promotor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“Flashy”, “Fashion”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Futuro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Emocional y Pasional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Facilitador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“Esta todo bien”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Pasado, pres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ente, </a:t>
                      </a: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uro</a:t>
                      </a:r>
                      <a:endParaRPr kumimoji="0" lang="es-A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Emocional y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migable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Arial" charset="0"/>
                        </a:rPr>
                        <a:t>Controlador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“Lo real y concreto”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Frio, calculador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charset="0"/>
                        </a:rPr>
                        <a:t>Analítico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 que s</a:t>
                      </a: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iempre anduvo”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Pasado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Frio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Pasivo</a:t>
                      </a: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4" name="Text Box 2063"/>
          <p:cNvSpPr txBox="1">
            <a:spLocks noChangeArrowheads="1"/>
          </p:cNvSpPr>
          <p:nvPr/>
        </p:nvSpPr>
        <p:spPr bwMode="auto">
          <a:xfrm>
            <a:off x="990600" y="6102350"/>
            <a:ext cx="192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Arial" charset="0"/>
              </a:rPr>
              <a:t>+ Dominante</a:t>
            </a:r>
          </a:p>
        </p:txBody>
      </p:sp>
      <p:sp>
        <p:nvSpPr>
          <p:cNvPr id="39955" name="Text Box 2064"/>
          <p:cNvSpPr txBox="1">
            <a:spLocks noChangeArrowheads="1"/>
          </p:cNvSpPr>
          <p:nvPr/>
        </p:nvSpPr>
        <p:spPr bwMode="auto">
          <a:xfrm>
            <a:off x="7010400" y="610235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Arial" charset="0"/>
              </a:rPr>
              <a:t>- Dominante</a:t>
            </a:r>
          </a:p>
        </p:txBody>
      </p:sp>
      <p:sp>
        <p:nvSpPr>
          <p:cNvPr id="39956" name="Text Box 2065"/>
          <p:cNvSpPr txBox="1">
            <a:spLocks noChangeArrowheads="1"/>
          </p:cNvSpPr>
          <p:nvPr/>
        </p:nvSpPr>
        <p:spPr bwMode="auto">
          <a:xfrm rot="-5400000">
            <a:off x="-263525" y="4759325"/>
            <a:ext cx="1806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Arial" charset="0"/>
              </a:rPr>
              <a:t>Orientado a la tarea</a:t>
            </a:r>
          </a:p>
        </p:txBody>
      </p:sp>
      <p:sp>
        <p:nvSpPr>
          <p:cNvPr id="39957" name="Text Box 2066"/>
          <p:cNvSpPr txBox="1">
            <a:spLocks noChangeArrowheads="1"/>
          </p:cNvSpPr>
          <p:nvPr/>
        </p:nvSpPr>
        <p:spPr bwMode="auto">
          <a:xfrm rot="-5400000">
            <a:off x="-263525" y="2930525"/>
            <a:ext cx="1806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Arial" charset="0"/>
              </a:rPr>
              <a:t>Orientado a la gente</a:t>
            </a:r>
          </a:p>
        </p:txBody>
      </p:sp>
      <p:sp>
        <p:nvSpPr>
          <p:cNvPr id="39958" name="Line 2067"/>
          <p:cNvSpPr>
            <a:spLocks noChangeShapeType="1"/>
          </p:cNvSpPr>
          <p:nvPr/>
        </p:nvSpPr>
        <p:spPr bwMode="auto">
          <a:xfrm flipH="1">
            <a:off x="2286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9" name="Line 2068"/>
          <p:cNvSpPr>
            <a:spLocks noChangeShapeType="1"/>
          </p:cNvSpPr>
          <p:nvPr/>
        </p:nvSpPr>
        <p:spPr bwMode="auto">
          <a:xfrm>
            <a:off x="4648200" y="609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Perfil Promotor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>
            <a:normAutofit lnSpcReduction="10000"/>
          </a:bodyPr>
          <a:lstStyle/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DOMINANTE. Orientado a la GENTE.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Impone su estilo. Está en el centro de todo.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Vestimenta a la moda. Auto moderno, distinto.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Le gusta marcar tendencias.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Llega siempre tarde. Piensa en tiempo futuro.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Si se lo presiona REACCIONA con EMOCIÓN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Responde siempre con un “SI” (es una ventaja !)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/>
              <a:t>Que tipo de solución le gusta ?: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Solución “Flashy”. Lo último. Lo más nuevo.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Presentación vistosa. Pocas hojas. Muchos gráficos en color.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B0DE-C539-4144-A8E9-9CA1B05A3890}" type="slidenum">
              <a:rPr lang="es-AR"/>
              <a:pPr>
                <a:defRPr/>
              </a:pPr>
              <a:t>24</a:t>
            </a:fld>
            <a:endParaRPr lang="es-AR"/>
          </a:p>
        </p:txBody>
      </p:sp>
      <p:pic>
        <p:nvPicPr>
          <p:cNvPr id="40967" name="Picture 48" descr="bd0678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"/>
            <a:ext cx="18192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181600"/>
            <a:ext cx="1517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Perfil Controlador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>
            <a:normAutofit fontScale="92500" lnSpcReduction="10000"/>
          </a:bodyPr>
          <a:lstStyle/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DOMINANTE. Orientado a la TAREA.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Se ocupa de hacer ejecutar sus responsabilidades, el resto no existe.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Vestimenta neutra. Auto estrictamente funcional a sus necesidades.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Le gusta el orden, todo debe funcionar bien.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Es puntual. Piensa en tiempo presente.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Si se lo presiona REACCIONA con LÓGICA.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Responde como si siguiera un checklist.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/>
              <a:t>Que tipo de solución le gusta ?: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Solución “Justa”. Estrictamente lo que necesita.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Presentación clara y concisa. Pocas hojas.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65F84-DA48-486B-9830-23BE96E1AF6A}" type="slidenum">
              <a:rPr lang="es-AR"/>
              <a:pPr>
                <a:defRPr/>
              </a:pPr>
              <a:t>25</a:t>
            </a:fld>
            <a:endParaRPr lang="es-AR"/>
          </a:p>
        </p:txBody>
      </p:sp>
      <p:pic>
        <p:nvPicPr>
          <p:cNvPr id="4199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"/>
            <a:ext cx="182562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Perfil Facilitador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>
            <a:normAutofit lnSpcReduction="10000"/>
          </a:bodyPr>
          <a:lstStyle/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NO DOMINANTE. Orientado a la GENTE.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Le gusta estar bien con la gente. Atiende si lo interrumpen. Es ecológico.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Vestimenta poco estridente, colores suaves.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Es poco puntual. Es desordenado e indeciso.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Piensa en tiempos pasado presente y futuro.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Si se lo presiona SE REPLIEGA con EMOCIÓN.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Sigue cualquier hilo que se le proponga. Responde a cualquier interrupción.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/>
              <a:t>Que tipo de solución le gusta ?: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Solución “Buena para la gente”.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AR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35F0B-A9FB-4188-B4BE-8339BA76EF37}" type="slidenum">
              <a:rPr lang="es-AR"/>
              <a:pPr>
                <a:defRPr/>
              </a:pPr>
              <a:t>26</a:t>
            </a:fld>
            <a:endParaRPr lang="es-AR"/>
          </a:p>
        </p:txBody>
      </p:sp>
      <p:pic>
        <p:nvPicPr>
          <p:cNvPr id="43015" name="Picture 1028" descr="bd0651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181600"/>
            <a:ext cx="1814513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0"/>
            <a:ext cx="1981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Perfil Analítico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>
            <a:normAutofit lnSpcReduction="10000"/>
          </a:bodyPr>
          <a:lstStyle/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NO DOMINANTE. Orientado a la TAREA.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Le gusta analizar todo. Es callado, solitario, tiene muchos papeles en el escritorio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Vestimenta fuera de moda, colores neutros. Auto clásico, fiable (x ej.: Ford Falcon).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Medita. Tarda mucho en ejecutar cada paso.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Llega tarde. Piensa siempre en tiempo pasado.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Si se lo presiona SE REPLIEGA con LÓGICA.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/>
              <a:t>Que tipo de solución le gusta ?: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Solución “Probada”, que jamás falle. Referencias.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/>
              <a:t>Carpeta voluminosa. Mucha información de cualquier tipo.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AR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F40B1-72D8-4248-9DC2-50D35C9AB922}" type="slidenum">
              <a:rPr lang="es-AR"/>
              <a:pPr>
                <a:defRPr/>
              </a:pPr>
              <a:t>27</a:t>
            </a:fld>
            <a:endParaRPr lang="es-AR"/>
          </a:p>
        </p:txBody>
      </p:sp>
      <p:pic>
        <p:nvPicPr>
          <p:cNvPr id="44039" name="Picture 4" descr="pe0146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52400"/>
            <a:ext cx="1533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27638"/>
            <a:ext cx="17526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600" smtClean="0"/>
              <a:t>3. Demostración: Influencia de los estilos de comunicacion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pPr lvl="1" eaLnBrk="1" hangingPunct="1"/>
            <a:endParaRPr lang="es-AR" smtClean="0">
              <a:latin typeface="Arial" charset="0"/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2ED03-D485-4362-B573-23F71B09A2DC}" type="slidenum">
              <a:rPr lang="es-AR"/>
              <a:pPr>
                <a:defRPr/>
              </a:pPr>
              <a:t>28</a:t>
            </a:fld>
            <a:endParaRPr lang="es-AR"/>
          </a:p>
        </p:txBody>
      </p:sp>
      <p:graphicFrame>
        <p:nvGraphicFramePr>
          <p:cNvPr id="52255" name="Group 31"/>
          <p:cNvGraphicFramePr>
            <a:graphicFrameLocks noGrp="1"/>
          </p:cNvGraphicFramePr>
          <p:nvPr/>
        </p:nvGraphicFramePr>
        <p:xfrm>
          <a:off x="1066800" y="2438400"/>
          <a:ext cx="7848600" cy="3643249"/>
        </p:xfrm>
        <a:graphic>
          <a:graphicData uri="http://schemas.openxmlformats.org/drawingml/2006/table">
            <a:tbl>
              <a:tblPr/>
              <a:tblGrid>
                <a:gridCol w="3594100"/>
                <a:gridCol w="4254500"/>
              </a:tblGrid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Promotor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REACCIONA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EMOCIÓN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</a:rPr>
                        <a:t>Facilitador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REPLIEGA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EMOCIÓN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endParaRPr kumimoji="0" lang="es-A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Arial" charset="0"/>
                        </a:rPr>
                        <a:t>Controlador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REACCIONA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LÓGICA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charset="0"/>
                        </a:rPr>
                        <a:t>Analítico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REPLIEGA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LÓGICA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4" name="Text Box 15"/>
          <p:cNvSpPr txBox="1">
            <a:spLocks noChangeArrowheads="1"/>
          </p:cNvSpPr>
          <p:nvPr/>
        </p:nvSpPr>
        <p:spPr bwMode="auto">
          <a:xfrm>
            <a:off x="990600" y="6102350"/>
            <a:ext cx="192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Arial" charset="0"/>
              </a:rPr>
              <a:t>+ Dominante</a:t>
            </a:r>
          </a:p>
        </p:txBody>
      </p:sp>
      <p:sp>
        <p:nvSpPr>
          <p:cNvPr id="45075" name="Text Box 16"/>
          <p:cNvSpPr txBox="1">
            <a:spLocks noChangeArrowheads="1"/>
          </p:cNvSpPr>
          <p:nvPr/>
        </p:nvSpPr>
        <p:spPr bwMode="auto">
          <a:xfrm>
            <a:off x="7010400" y="610235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Arial" charset="0"/>
              </a:rPr>
              <a:t>- Dominante</a:t>
            </a:r>
          </a:p>
        </p:txBody>
      </p:sp>
      <p:sp>
        <p:nvSpPr>
          <p:cNvPr id="45076" name="Text Box 17"/>
          <p:cNvSpPr txBox="1">
            <a:spLocks noChangeArrowheads="1"/>
          </p:cNvSpPr>
          <p:nvPr/>
        </p:nvSpPr>
        <p:spPr bwMode="auto">
          <a:xfrm rot="-5400000">
            <a:off x="-263525" y="4759325"/>
            <a:ext cx="1806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Arial" charset="0"/>
              </a:rPr>
              <a:t>Orientado a la tarea</a:t>
            </a:r>
          </a:p>
        </p:txBody>
      </p:sp>
      <p:sp>
        <p:nvSpPr>
          <p:cNvPr id="45077" name="Text Box 18"/>
          <p:cNvSpPr txBox="1">
            <a:spLocks noChangeArrowheads="1"/>
          </p:cNvSpPr>
          <p:nvPr/>
        </p:nvSpPr>
        <p:spPr bwMode="auto">
          <a:xfrm rot="-5400000">
            <a:off x="-263525" y="2930525"/>
            <a:ext cx="1806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Arial" charset="0"/>
              </a:rPr>
              <a:t>Orientado a la gente</a:t>
            </a:r>
          </a:p>
        </p:txBody>
      </p:sp>
      <p:sp>
        <p:nvSpPr>
          <p:cNvPr id="45078" name="Line 19"/>
          <p:cNvSpPr>
            <a:spLocks noChangeShapeType="1"/>
          </p:cNvSpPr>
          <p:nvPr/>
        </p:nvSpPr>
        <p:spPr bwMode="auto">
          <a:xfrm flipH="1">
            <a:off x="2286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79" name="Line 20"/>
          <p:cNvSpPr>
            <a:spLocks noChangeShapeType="1"/>
          </p:cNvSpPr>
          <p:nvPr/>
        </p:nvSpPr>
        <p:spPr bwMode="auto">
          <a:xfrm>
            <a:off x="4648200" y="609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5080" name="Picture 26" descr="j01127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898775"/>
            <a:ext cx="1447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1" name="Picture 27" descr="MRj02327160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876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2" name="Picture 28" descr="MRj035060700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2833688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3" name="Picture 32" descr="MRj023078400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4572000"/>
            <a:ext cx="132556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3. “Make-up” </a:t>
            </a:r>
            <a:br>
              <a:rPr lang="es-AR" smtClean="0"/>
            </a:br>
            <a:r>
              <a:rPr lang="es-AR" smtClean="0"/>
              <a:t>de la Solución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smtClean="0"/>
              <a:t>El mito de intereses contrapuestos: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MITO 1: Los “vendedores” solo quieren vender 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MITO 2: Los “técnicos” siempre plantean proyectos carísimos que estan fuera del mercado.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Lo que funciona</a:t>
            </a:r>
            <a:r>
              <a:rPr lang="en-US" sz="2800" smtClean="0"/>
              <a:t>:</a:t>
            </a:r>
            <a:r>
              <a:rPr lang="es-AR" sz="2800" smtClean="0">
                <a:sym typeface="Wingdings" pitchFamily="2" charset="2"/>
              </a:rPr>
              <a:t> TEAMWORK !!! (win-win)</a:t>
            </a:r>
            <a:endParaRPr lang="es-AR" sz="2800" smtClean="0"/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… si los proyectos no se ajustan al cliente y al mercado, éstos no se venden… (paradigma CP)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… si la calidad de los proyectos es mala, es difícil volver a vender… (paradigma LP).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Conclusión: La solución debe satisfacer al cliente y sobreposicionarse a la competencia.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3632C-2E03-4F97-A29B-8FCD52CD2BD3}" type="slidenum">
              <a:rPr lang="es-AR"/>
              <a:pPr>
                <a:defRPr/>
              </a:pPr>
              <a:t>29</a:t>
            </a:fld>
            <a:endParaRPr lang="es-AR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0"/>
            <a:ext cx="2971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Ventas en el Organigrama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BB76C-EB1D-4C5E-9DCC-22DB5F05895C}" type="slidenum">
              <a:rPr lang="es-AR"/>
              <a:pPr>
                <a:defRPr/>
              </a:pPr>
              <a:t>3</a:t>
            </a:fld>
            <a:endParaRPr lang="es-AR" dirty="0"/>
          </a:p>
        </p:txBody>
      </p:sp>
      <p:graphicFrame>
        <p:nvGraphicFramePr>
          <p:cNvPr id="8" name="7 Marcador de SmartArt"/>
          <p:cNvGraphicFramePr>
            <a:graphicFrameLocks noGrp="1"/>
          </p:cNvGraphicFramePr>
          <p:nvPr>
            <p:ph type="dgm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3. “Make-up” de la Solución.</a:t>
            </a:r>
            <a:br>
              <a:rPr lang="es-AR" smtClean="0"/>
            </a:br>
            <a:r>
              <a:rPr lang="es-AR" smtClean="0"/>
              <a:t>Prueba Ácida. </a:t>
            </a:r>
          </a:p>
        </p:txBody>
      </p:sp>
      <p:sp>
        <p:nvSpPr>
          <p:cNvPr id="47107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Análisis S.W.O.T. vs. competencia (FODA):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err="1" smtClean="0"/>
              <a:t>Strenghts</a:t>
            </a:r>
            <a:r>
              <a:rPr lang="es-AR" dirty="0" smtClean="0"/>
              <a:t>: Que se debe maximizar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err="1" smtClean="0"/>
              <a:t>Weakness</a:t>
            </a:r>
            <a:r>
              <a:rPr lang="es-AR" dirty="0" smtClean="0"/>
              <a:t>: Que se debe minimizar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err="1" smtClean="0"/>
              <a:t>Opportunities</a:t>
            </a:r>
            <a:r>
              <a:rPr lang="es-AR" dirty="0" smtClean="0"/>
              <a:t>: Que otras puertas de negocios se pueden generar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err="1" smtClean="0"/>
              <a:t>Threats</a:t>
            </a:r>
            <a:r>
              <a:rPr lang="es-AR" dirty="0" smtClean="0"/>
              <a:t>: Que objeciones o imponderables deberé tener en consideración (anticipar “sorpresas”).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i="1" dirty="0" smtClean="0"/>
              <a:t>Siempre conviene que alguien ajeno al </a:t>
            </a:r>
            <a:r>
              <a:rPr lang="es-AR" sz="2800" i="1" dirty="0" err="1" smtClean="0"/>
              <a:t>team</a:t>
            </a:r>
            <a:r>
              <a:rPr lang="es-AR" sz="2800" i="1" dirty="0" smtClean="0"/>
              <a:t> de proyecto y que conozca al cliente, revise la propuesta y la critique “</a:t>
            </a:r>
            <a:r>
              <a:rPr lang="es-AR" sz="2800" i="1" u="sng" dirty="0" smtClean="0"/>
              <a:t>sin contemplaciones”.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sz="2400" dirty="0" smtClean="0">
                <a:solidFill>
                  <a:schemeClr val="hlink"/>
                </a:solidFill>
              </a:rPr>
              <a:t>(Evaluemos antes, el trabajo que va a hacer el cliente)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936AA-463B-4B31-A35A-197B8A748B87}" type="slidenum">
              <a:rPr lang="es-AR"/>
              <a:pPr>
                <a:defRPr/>
              </a:pPr>
              <a:t>30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3. “</a:t>
            </a:r>
            <a:r>
              <a:rPr lang="es-AR" dirty="0" err="1" smtClean="0"/>
              <a:t>Make</a:t>
            </a:r>
            <a:r>
              <a:rPr lang="es-AR" dirty="0" smtClean="0"/>
              <a:t>-up” de la Solución.</a:t>
            </a:r>
            <a:br>
              <a:rPr lang="es-AR" dirty="0" smtClean="0"/>
            </a:br>
            <a:r>
              <a:rPr lang="es-AR" dirty="0" smtClean="0"/>
              <a:t>Análisis SWOT. 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936AA-463B-4B31-A35A-197B8A748B87}" type="slidenum">
              <a:rPr lang="es-AR"/>
              <a:pPr>
                <a:defRPr/>
              </a:pPr>
              <a:t>31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3. “</a:t>
            </a:r>
            <a:r>
              <a:rPr lang="es-AR" dirty="0" err="1" smtClean="0"/>
              <a:t>Make</a:t>
            </a:r>
            <a:r>
              <a:rPr lang="es-AR" dirty="0" smtClean="0"/>
              <a:t>-up” de la Solución.</a:t>
            </a:r>
            <a:br>
              <a:rPr lang="es-AR" dirty="0" smtClean="0"/>
            </a:br>
            <a:r>
              <a:rPr lang="es-AR" dirty="0" err="1" smtClean="0"/>
              <a:t>Tips</a:t>
            </a:r>
            <a:r>
              <a:rPr lang="es-AR" dirty="0" smtClean="0"/>
              <a:t> Presentaciones Efectivas.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936AA-463B-4B31-A35A-197B8A748B87}" type="slidenum">
              <a:rPr lang="es-AR"/>
              <a:pPr>
                <a:defRPr/>
              </a:pPr>
              <a:t>32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3200" b="1" i="1" u="sng" dirty="0" smtClean="0"/>
              <a:t>Impactar</a:t>
            </a:r>
            <a:r>
              <a:rPr lang="es-ES" sz="3200" dirty="0" smtClean="0"/>
              <a:t> con un mensaje claro y optimista</a:t>
            </a:r>
          </a:p>
          <a:p>
            <a:pPr>
              <a:lnSpc>
                <a:spcPct val="150000"/>
              </a:lnSpc>
            </a:pPr>
            <a:r>
              <a:rPr lang="es-ES" sz="3200" dirty="0" smtClean="0"/>
              <a:t>No aburrir / No detallar / No complicar</a:t>
            </a:r>
          </a:p>
          <a:p>
            <a:pPr>
              <a:lnSpc>
                <a:spcPct val="150000"/>
              </a:lnSpc>
            </a:pPr>
            <a:r>
              <a:rPr lang="es-ES" sz="3200" dirty="0" smtClean="0"/>
              <a:t>Siempre imaginar de </a:t>
            </a:r>
            <a:r>
              <a:rPr lang="es-ES" sz="3200" b="1" i="1" u="sng" dirty="0" smtClean="0"/>
              <a:t>superar expectativas</a:t>
            </a:r>
          </a:p>
          <a:p>
            <a:pPr>
              <a:lnSpc>
                <a:spcPct val="150000"/>
              </a:lnSpc>
            </a:pPr>
            <a:r>
              <a:rPr lang="es-ES" sz="3200" dirty="0" smtClean="0"/>
              <a:t>Regla de </a:t>
            </a:r>
            <a:r>
              <a:rPr lang="es-ES" sz="3200" dirty="0" err="1" smtClean="0"/>
              <a:t>Paretto</a:t>
            </a:r>
            <a:r>
              <a:rPr lang="es-ES" sz="3200" smtClean="0"/>
              <a:t>: </a:t>
            </a:r>
            <a:r>
              <a:rPr lang="es-ES" sz="3200" b="1" i="1" u="sng" smtClean="0"/>
              <a:t>80</a:t>
            </a:r>
            <a:r>
              <a:rPr lang="es-ES" sz="3200" b="1" i="1" u="sng" dirty="0" smtClean="0"/>
              <a:t>% actuado</a:t>
            </a:r>
            <a:r>
              <a:rPr lang="es-ES" sz="3200" dirty="0" smtClean="0"/>
              <a:t> /20% escrito</a:t>
            </a:r>
          </a:p>
          <a:p>
            <a:pPr>
              <a:lnSpc>
                <a:spcPct val="150000"/>
              </a:lnSpc>
            </a:pPr>
            <a:r>
              <a:rPr lang="es-ES" sz="3200" dirty="0" smtClean="0"/>
              <a:t>“Actuación” </a:t>
            </a:r>
            <a:r>
              <a:rPr lang="es-ES" sz="3000" b="1" dirty="0" smtClean="0">
                <a:sym typeface="Wingdings" pitchFamily="2" charset="2"/>
              </a:rPr>
              <a:t> </a:t>
            </a:r>
            <a:r>
              <a:rPr lang="es-ES" sz="3000" b="1" i="1" dirty="0" smtClean="0">
                <a:sym typeface="Wingdings" pitchFamily="2" charset="2"/>
              </a:rPr>
              <a:t>Estilos comunicación … !!!</a:t>
            </a:r>
            <a:endParaRPr lang="es-ES" sz="3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3. “</a:t>
            </a:r>
            <a:r>
              <a:rPr lang="es-AR" dirty="0" err="1" smtClean="0"/>
              <a:t>Make</a:t>
            </a:r>
            <a:r>
              <a:rPr lang="es-AR" dirty="0" smtClean="0"/>
              <a:t>-up” de la Solución.</a:t>
            </a:r>
            <a:br>
              <a:rPr lang="es-AR" dirty="0" smtClean="0"/>
            </a:br>
            <a:r>
              <a:rPr lang="es-AR" dirty="0" smtClean="0"/>
              <a:t>Reglas Básicas diapositivas.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936AA-463B-4B31-A35A-197B8A748B87}" type="slidenum">
              <a:rPr lang="es-AR"/>
              <a:pPr>
                <a:defRPr/>
              </a:pPr>
              <a:t>33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PLANIFICAR LOS TIEMPOS !!!</a:t>
            </a:r>
          </a:p>
          <a:p>
            <a:pPr lvl="1"/>
            <a:r>
              <a:rPr lang="es-ES" sz="3400" dirty="0" smtClean="0"/>
              <a:t>5 ´</a:t>
            </a:r>
            <a:r>
              <a:rPr lang="es-ES" sz="3400" dirty="0" err="1" smtClean="0"/>
              <a:t>Introducc</a:t>
            </a:r>
            <a:r>
              <a:rPr lang="es-ES" sz="3400" dirty="0" smtClean="0"/>
              <a:t>. / 20´ Nudo / 5´Desenlace</a:t>
            </a:r>
          </a:p>
          <a:p>
            <a:pPr lvl="1"/>
            <a:r>
              <a:rPr lang="es-ES" sz="3400" dirty="0" smtClean="0"/>
              <a:t>10´Preguntas o lo que salga x el cliente</a:t>
            </a:r>
          </a:p>
          <a:p>
            <a:r>
              <a:rPr lang="es-ES" sz="3600" dirty="0" smtClean="0"/>
              <a:t>No más de 1 (uno) </a:t>
            </a:r>
            <a:r>
              <a:rPr lang="es-ES" sz="3600" dirty="0" err="1" smtClean="0"/>
              <a:t>slide</a:t>
            </a:r>
            <a:r>
              <a:rPr lang="es-ES" sz="3600" dirty="0" smtClean="0"/>
              <a:t> cada 2/3´</a:t>
            </a:r>
          </a:p>
          <a:p>
            <a:r>
              <a:rPr lang="es-ES" sz="3600" u="sng" dirty="0" smtClean="0"/>
              <a:t>6 x 6:</a:t>
            </a:r>
            <a:r>
              <a:rPr lang="es-ES" sz="3600" dirty="0" smtClean="0"/>
              <a:t> </a:t>
            </a:r>
          </a:p>
          <a:p>
            <a:pPr lvl="1"/>
            <a:r>
              <a:rPr lang="es-ES" sz="3400" dirty="0" smtClean="0"/>
              <a:t>No más de 6 palabras por línea</a:t>
            </a:r>
          </a:p>
          <a:p>
            <a:pPr lvl="1"/>
            <a:r>
              <a:rPr lang="es-ES" sz="3400" dirty="0" smtClean="0"/>
              <a:t>No más de 6 líneas por palabra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4. </a:t>
            </a:r>
            <a:r>
              <a:rPr lang="es-AR" b="1" smtClean="0"/>
              <a:t>E</a:t>
            </a:r>
            <a:r>
              <a:rPr lang="es-AR" smtClean="0"/>
              <a:t>studio de la oferta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smtClean="0"/>
              <a:t>Adyacente a la presentación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“Explicarle” al cliente la oferta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Ser afirmativo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Objetivo M</a:t>
            </a:r>
            <a:r>
              <a:rPr lang="en-US" sz="2800" smtClean="0"/>
              <a:t>Á</a:t>
            </a:r>
            <a:r>
              <a:rPr lang="es-AR" sz="2800" smtClean="0"/>
              <a:t>XImo y m</a:t>
            </a:r>
            <a:r>
              <a:rPr lang="en-US" sz="2800" smtClean="0"/>
              <a:t>í</a:t>
            </a:r>
            <a:r>
              <a:rPr lang="es-AR" sz="2800" smtClean="0"/>
              <a:t>niMO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Validar necesidades reveladas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smtClean="0"/>
              <a:t>Presentar oferta en términos de: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Características (Hechos) 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Ventajas (Porque es bueno)</a:t>
            </a:r>
          </a:p>
          <a:p>
            <a:pPr lvl="1" eaLnBrk="1" hangingPunct="1">
              <a:lnSpc>
                <a:spcPct val="90000"/>
              </a:lnSpc>
            </a:pPr>
            <a:r>
              <a:rPr lang="es-AR" smtClean="0"/>
              <a:t>Finalidades (Porque se traduce en un beneficio para cumplir sus </a:t>
            </a:r>
            <a:r>
              <a:rPr lang="es-AR" smtClean="0">
                <a:sym typeface="Wingdings" pitchFamily="2" charset="2"/>
              </a:rPr>
              <a:t>OBJETIVOS ESTRATÉGICOS)</a:t>
            </a:r>
            <a:endParaRPr 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098F3-94FC-4B7A-91DA-B1D9086AB604}" type="slidenum">
              <a:rPr lang="es-AR"/>
              <a:pPr>
                <a:defRPr/>
              </a:pPr>
              <a:t>34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5. </a:t>
            </a:r>
            <a:r>
              <a:rPr lang="es-AR" b="1" smtClean="0"/>
              <a:t>N</a:t>
            </a:r>
            <a:r>
              <a:rPr lang="es-AR" smtClean="0"/>
              <a:t>egociación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z="2800" b="1" dirty="0" smtClean="0"/>
              <a:t>¿Que está sintiendo el posible Cliente?</a:t>
            </a:r>
            <a:endParaRPr lang="es-AR" sz="2800" dirty="0" smtClean="0"/>
          </a:p>
          <a:p>
            <a:pPr lvl="1" eaLnBrk="1" hangingPunct="1"/>
            <a:r>
              <a:rPr lang="es-AR" dirty="0" smtClean="0"/>
              <a:t>Se </a:t>
            </a:r>
            <a:r>
              <a:rPr lang="es-AR" dirty="0" smtClean="0"/>
              <a:t>encuentra entre el deseo y el miedo de </a:t>
            </a:r>
            <a:r>
              <a:rPr lang="es-AR" dirty="0" smtClean="0"/>
              <a:t>comprar</a:t>
            </a:r>
          </a:p>
          <a:p>
            <a:pPr lvl="1" eaLnBrk="1" hangingPunct="1"/>
            <a:r>
              <a:rPr lang="es-AR" dirty="0" smtClean="0"/>
              <a:t>Si logramos observar “que haría uno en su lugar” nos va a ser mucho más fácil “guiarlo” en el proceso </a:t>
            </a:r>
            <a:endParaRPr lang="es-AR" dirty="0" smtClean="0"/>
          </a:p>
          <a:p>
            <a:pPr eaLnBrk="1" hangingPunct="1"/>
            <a:r>
              <a:rPr lang="es-AR" sz="2800" b="1" dirty="0" smtClean="0"/>
              <a:t>Objeciones del cliente </a:t>
            </a:r>
            <a:r>
              <a:rPr lang="es-AR" sz="2800" dirty="0" smtClean="0"/>
              <a:t>(señal de compra)</a:t>
            </a:r>
          </a:p>
          <a:p>
            <a:pPr lvl="1" eaLnBrk="1" hangingPunct="1"/>
            <a:r>
              <a:rPr lang="es-AR" dirty="0" smtClean="0"/>
              <a:t>Identificarlas, Reconocerlas, Reformularlas</a:t>
            </a:r>
          </a:p>
          <a:p>
            <a:pPr lvl="1" eaLnBrk="1" hangingPunct="1"/>
            <a:r>
              <a:rPr lang="es-AR" dirty="0" smtClean="0"/>
              <a:t>Si son FÁCILES: Maximizarlas (son una ventaja)</a:t>
            </a:r>
          </a:p>
          <a:p>
            <a:pPr lvl="1" eaLnBrk="1" hangingPunct="1"/>
            <a:r>
              <a:rPr lang="es-AR" dirty="0" smtClean="0"/>
              <a:t>Si son DIFÍCILES: Minimizarlas (juegan en contra)</a:t>
            </a:r>
          </a:p>
          <a:p>
            <a:pPr lvl="1" eaLnBrk="1" hangingPunct="1"/>
            <a:r>
              <a:rPr lang="es-AR" dirty="0" smtClean="0"/>
              <a:t>SIEMPRE DARLES RESPUESTA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36AED-96A1-4CD8-B974-D35245C17112}" type="slidenum">
              <a:rPr lang="es-AR"/>
              <a:pPr>
                <a:defRPr/>
              </a:pPr>
              <a:t>35</a:t>
            </a:fld>
            <a:endParaRPr lang="es-AR"/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0450" y="0"/>
            <a:ext cx="173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6. </a:t>
            </a:r>
            <a:r>
              <a:rPr lang="es-AR" b="1" smtClean="0"/>
              <a:t>O</a:t>
            </a:r>
            <a:r>
              <a:rPr lang="es-AR" smtClean="0"/>
              <a:t>rden</a:t>
            </a:r>
            <a:br>
              <a:rPr lang="es-AR" smtClean="0"/>
            </a:br>
            <a:r>
              <a:rPr lang="es-AR" smtClean="0"/>
              <a:t>(pedido de compra)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err="1" smtClean="0"/>
              <a:t>Despues</a:t>
            </a:r>
            <a:r>
              <a:rPr lang="es-AR" sz="2800" dirty="0" smtClean="0"/>
              <a:t> de haber contestado las objeciones: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SIEMPRE PEDIR DE FORMALIZAR EL ACUERDO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Como sigue</a:t>
            </a:r>
            <a:r>
              <a:rPr lang="en-US" sz="2800" dirty="0" smtClean="0"/>
              <a:t> .?, </a:t>
            </a:r>
            <a:r>
              <a:rPr lang="es-AR" sz="2800" dirty="0" smtClean="0">
                <a:sym typeface="Wingdings" pitchFamily="2" charset="2"/>
              </a:rPr>
              <a:t>depende del estilo</a:t>
            </a:r>
            <a:r>
              <a:rPr lang="en-US" sz="2800" dirty="0" smtClean="0">
                <a:sym typeface="Wingdings" pitchFamily="2" charset="2"/>
              </a:rPr>
              <a:t> de persona</a:t>
            </a:r>
            <a:endParaRPr lang="es-AR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Si es </a:t>
            </a:r>
            <a:r>
              <a:rPr lang="es-AR" b="1" i="1" u="sng" dirty="0" smtClean="0"/>
              <a:t>promotor</a:t>
            </a:r>
            <a:r>
              <a:rPr lang="en-US" dirty="0" smtClean="0"/>
              <a:t> -&gt; </a:t>
            </a:r>
            <a:r>
              <a:rPr lang="es-AR" dirty="0" smtClean="0"/>
              <a:t>manejar decisión “rápida”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Si es </a:t>
            </a:r>
            <a:r>
              <a:rPr lang="es-AR" b="1" i="1" u="sng" dirty="0" smtClean="0"/>
              <a:t>controlador</a:t>
            </a:r>
            <a:r>
              <a:rPr lang="en-US" dirty="0" smtClean="0"/>
              <a:t> -&gt;</a:t>
            </a:r>
            <a:r>
              <a:rPr lang="es-AR" dirty="0" smtClean="0"/>
              <a:t> </a:t>
            </a:r>
            <a:r>
              <a:rPr lang="en-US" dirty="0" err="1" smtClean="0"/>
              <a:t>razonar</a:t>
            </a:r>
            <a:r>
              <a:rPr lang="es-AR" dirty="0" smtClean="0"/>
              <a:t> una decisión “lógica”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Si es </a:t>
            </a:r>
            <a:r>
              <a:rPr lang="es-AR" b="1" i="1" u="sng" dirty="0" smtClean="0"/>
              <a:t>facilitador</a:t>
            </a:r>
            <a:r>
              <a:rPr lang="es-AR" dirty="0" smtClean="0"/>
              <a:t> -&gt; mostrar decisión “amigable”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Si es </a:t>
            </a:r>
            <a:r>
              <a:rPr lang="es-AR" b="1" i="1" u="sng" dirty="0" smtClean="0"/>
              <a:t>analítico</a:t>
            </a:r>
            <a:r>
              <a:rPr lang="es-AR" dirty="0" smtClean="0"/>
              <a:t> -&gt; mostrar decisión “conservadora”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Se deben respetar los “tiempos” de cada uno sin perder de vista “concretar” la venta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04398-8117-4123-ACBF-08AFFF1B3C57}" type="slidenum">
              <a:rPr lang="es-AR"/>
              <a:pPr>
                <a:defRPr/>
              </a:pPr>
              <a:t>36</a:t>
            </a:fld>
            <a:endParaRPr lang="es-AR"/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28600"/>
            <a:ext cx="25146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17538"/>
            <a:ext cx="8382000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7. </a:t>
            </a:r>
            <a:r>
              <a:rPr lang="es-AR" b="1" dirty="0" smtClean="0"/>
              <a:t>S</a:t>
            </a:r>
            <a:r>
              <a:rPr lang="es-AR" dirty="0" smtClean="0"/>
              <a:t>eguimiento</a:t>
            </a:r>
            <a:r>
              <a:rPr lang="en-US" dirty="0" smtClean="0"/>
              <a:t>. RETROSPECTIVA</a:t>
            </a:r>
            <a:endParaRPr lang="es-AR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AR" sz="2800" b="1" u="sng" dirty="0" smtClean="0"/>
              <a:t>Inmediatamente después de cada Reunión / Contacto / Acción  de Ventas, Hacerse estas PREGUNTAS</a:t>
            </a:r>
            <a:r>
              <a:rPr lang="es-AR" sz="2800" dirty="0" smtClean="0"/>
              <a:t>: </a:t>
            </a:r>
          </a:p>
          <a:p>
            <a:pPr eaLnBrk="1" hangingPunct="1">
              <a:lnSpc>
                <a:spcPct val="90000"/>
              </a:lnSpc>
              <a:buNone/>
            </a:pPr>
            <a:endParaRPr lang="es-AR" sz="2800" dirty="0" smtClean="0"/>
          </a:p>
          <a:p>
            <a:pPr marL="48418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AR" sz="2500" b="1" dirty="0" smtClean="0"/>
              <a:t>Que salió bien </a:t>
            </a:r>
            <a:r>
              <a:rPr lang="es-AR" sz="2500" dirty="0" smtClean="0"/>
              <a:t>? </a:t>
            </a:r>
            <a:r>
              <a:rPr lang="es-AR" sz="2500" dirty="0" smtClean="0">
                <a:sym typeface="Wingdings" pitchFamily="2" charset="2"/>
              </a:rPr>
              <a:t> Identificar y </a:t>
            </a:r>
            <a:r>
              <a:rPr lang="es-AR" sz="2500" b="1" u="sng" dirty="0" smtClean="0">
                <a:sym typeface="Wingdings" pitchFamily="2" charset="2"/>
              </a:rPr>
              <a:t>REPETIR</a:t>
            </a:r>
            <a:endParaRPr lang="es-AR" sz="2500" b="1" u="sng" dirty="0" smtClean="0"/>
          </a:p>
          <a:p>
            <a:pPr marL="48418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AR" sz="2500" b="1" dirty="0" smtClean="0"/>
              <a:t>Que no salió tan bien </a:t>
            </a:r>
            <a:r>
              <a:rPr lang="es-AR" sz="2500" dirty="0" smtClean="0"/>
              <a:t>? </a:t>
            </a:r>
            <a:r>
              <a:rPr lang="es-AR" sz="2500" dirty="0" smtClean="0">
                <a:sym typeface="Wingdings" pitchFamily="2" charset="2"/>
              </a:rPr>
              <a:t> </a:t>
            </a:r>
            <a:r>
              <a:rPr lang="es-AR" sz="2500" b="1" u="sng" dirty="0" smtClean="0">
                <a:sym typeface="Wingdings" pitchFamily="2" charset="2"/>
              </a:rPr>
              <a:t>NO REPETIR</a:t>
            </a:r>
          </a:p>
          <a:p>
            <a:pPr marL="48418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AR" sz="2500" b="1" dirty="0" smtClean="0">
                <a:sym typeface="Wingdings" pitchFamily="2" charset="2"/>
              </a:rPr>
              <a:t>Que podemos mejorar </a:t>
            </a:r>
            <a:r>
              <a:rPr lang="es-AR" sz="2500" dirty="0" smtClean="0">
                <a:sym typeface="Wingdings" pitchFamily="2" charset="2"/>
              </a:rPr>
              <a:t>?  Que otra cosa no hicimos pero podemos hacer para que salga mejor</a:t>
            </a:r>
            <a:endParaRPr lang="es-AR" sz="2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2D5F7-B256-44BE-A254-9E5DE4500837}" type="slidenum">
              <a:rPr lang="es-AR"/>
              <a:pPr>
                <a:defRPr/>
              </a:pPr>
              <a:t>37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7538"/>
            <a:ext cx="8305800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7. </a:t>
            </a:r>
            <a:r>
              <a:rPr lang="es-AR" b="1" dirty="0" smtClean="0"/>
              <a:t>S</a:t>
            </a:r>
            <a:r>
              <a:rPr lang="es-AR" dirty="0" smtClean="0"/>
              <a:t>eguimiento</a:t>
            </a:r>
            <a:r>
              <a:rPr lang="en-US" dirty="0" smtClean="0"/>
              <a:t>. </a:t>
            </a:r>
            <a:r>
              <a:rPr lang="en-US" dirty="0" err="1" smtClean="0"/>
              <a:t>Ciclo</a:t>
            </a:r>
            <a:r>
              <a:rPr lang="en-US" dirty="0" smtClean="0"/>
              <a:t> continuo.</a:t>
            </a:r>
            <a:endParaRPr lang="es-AR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A nivel Ventas</a:t>
            </a:r>
            <a:r>
              <a:rPr lang="es-AR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 los pedidos en curso: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Concretar, acordar condiciones contrato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 la cartera de clientes: 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Generar nuevas oportunidades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A nivel Operativo</a:t>
            </a:r>
            <a:r>
              <a:rPr lang="es-AR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 los proyectos en curso: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Cumplimiento del </a:t>
            </a:r>
            <a:r>
              <a:rPr lang="es-AR" sz="2000" dirty="0" err="1" smtClean="0"/>
              <a:t>timeframe</a:t>
            </a:r>
            <a:r>
              <a:rPr lang="es-AR" sz="2000" dirty="0" smtClean="0"/>
              <a:t>, pagos parciales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Adicionales de obra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De los proyectos concretados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Satisfacción del cliente</a:t>
            </a:r>
          </a:p>
          <a:p>
            <a:pPr lvl="2" eaLnBrk="1" hangingPunct="1">
              <a:lnSpc>
                <a:spcPct val="90000"/>
              </a:lnSpc>
            </a:pPr>
            <a:r>
              <a:rPr lang="es-AR" sz="2000" dirty="0" smtClean="0"/>
              <a:t>Nuevos proyectos (Ahora es mucho mas fácil 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487E0-8177-4D5C-9715-B207D1D842E7}" type="slidenum">
              <a:rPr lang="es-AR"/>
              <a:pPr>
                <a:defRPr/>
              </a:pPr>
              <a:t>38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538"/>
            <a:ext cx="8610600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7. </a:t>
            </a:r>
            <a:r>
              <a:rPr lang="es-AR" b="1" dirty="0" smtClean="0"/>
              <a:t>S</a:t>
            </a:r>
            <a:r>
              <a:rPr lang="es-AR" dirty="0" smtClean="0"/>
              <a:t>eguimiento</a:t>
            </a:r>
            <a:r>
              <a:rPr lang="en-US" dirty="0" smtClean="0"/>
              <a:t>. Farming/Hunting</a:t>
            </a:r>
            <a:endParaRPr lang="es-AR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b="1" u="sng" dirty="0" err="1" smtClean="0"/>
              <a:t>Hunting</a:t>
            </a:r>
            <a:r>
              <a:rPr lang="es-AR" sz="2800" dirty="0" smtClean="0"/>
              <a:t>: </a:t>
            </a:r>
            <a:r>
              <a:rPr lang="es-AR" dirty="0" smtClean="0"/>
              <a:t>Como capturar clientes nuevos: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Nuevos contactos, nuevas relaciones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Aprender </a:t>
            </a:r>
            <a:r>
              <a:rPr lang="es-AR" sz="2300" dirty="0" err="1" smtClean="0"/>
              <a:t>rapidamente</a:t>
            </a:r>
            <a:r>
              <a:rPr lang="es-AR" sz="2300" dirty="0" smtClean="0"/>
              <a:t> nuevos entornos 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Superar lo mas </a:t>
            </a:r>
            <a:r>
              <a:rPr lang="es-AR" sz="2300" dirty="0" err="1" smtClean="0"/>
              <a:t>rapido</a:t>
            </a:r>
            <a:r>
              <a:rPr lang="es-AR" sz="2300" dirty="0" smtClean="0"/>
              <a:t> el umbral de “confianza”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Considerar  </a:t>
            </a:r>
            <a:r>
              <a:rPr lang="es-AR" sz="2300" i="1" u="sng" dirty="0" smtClean="0"/>
              <a:t>que sale 5 veces + caro </a:t>
            </a:r>
            <a:r>
              <a:rPr lang="es-AR" sz="2300" dirty="0" smtClean="0"/>
              <a:t>que el </a:t>
            </a:r>
            <a:r>
              <a:rPr lang="es-AR" sz="2300" dirty="0" err="1" smtClean="0"/>
              <a:t>farming</a:t>
            </a:r>
            <a:endParaRPr lang="es-AR" sz="2300" dirty="0" smtClean="0"/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err="1" smtClean="0"/>
              <a:t>Farming</a:t>
            </a:r>
            <a:r>
              <a:rPr lang="es-AR" sz="2800" dirty="0" smtClean="0"/>
              <a:t>: </a:t>
            </a:r>
            <a:r>
              <a:rPr lang="es-AR" dirty="0" smtClean="0"/>
              <a:t>Como “atender” un cliente existente: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Mantener la </a:t>
            </a:r>
            <a:r>
              <a:rPr lang="es-AR" sz="2300" dirty="0" err="1" smtClean="0"/>
              <a:t>relacion</a:t>
            </a:r>
            <a:r>
              <a:rPr lang="es-AR" sz="2300" dirty="0" smtClean="0"/>
              <a:t> de confianza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Maximizar la </a:t>
            </a:r>
            <a:r>
              <a:rPr lang="es-AR" sz="2300" dirty="0" err="1" smtClean="0"/>
              <a:t>facturacion</a:t>
            </a:r>
            <a:r>
              <a:rPr lang="es-AR" sz="2300" dirty="0" smtClean="0"/>
              <a:t> sobre un proyecto existente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Participar en nuevos proyectos en el mismo cliente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Elevar la barrera de entrada a nuevos competidores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2D5F7-B256-44BE-A254-9E5DE4500837}" type="slidenum">
              <a:rPr lang="es-AR"/>
              <a:pPr>
                <a:defRPr/>
              </a:pPr>
              <a:t>39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Agosto 2006</a:t>
            </a: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75.46 - Administración y Control de Proyectos II 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E976F-798E-4557-AA2A-C0A2CC85914A}" type="slidenum">
              <a:rPr lang="es-AR"/>
              <a:pPr>
                <a:defRPr/>
              </a:pPr>
              <a:t>4</a:t>
            </a:fld>
            <a:endParaRPr lang="es-AR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219200" y="381000"/>
            <a:ext cx="71628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AR" sz="3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 venta en los Proyectos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97200" y="3492500"/>
            <a:ext cx="2266950" cy="1219200"/>
            <a:chOff x="1888" y="2200"/>
            <a:chExt cx="1428" cy="768"/>
          </a:xfrm>
        </p:grpSpPr>
        <p:sp>
          <p:nvSpPr>
            <p:cNvPr id="20513" name="AutoShape 4"/>
            <p:cNvSpPr>
              <a:spLocks noChangeArrowheads="1"/>
            </p:cNvSpPr>
            <p:nvPr/>
          </p:nvSpPr>
          <p:spPr bwMode="auto">
            <a:xfrm>
              <a:off x="1888" y="2728"/>
              <a:ext cx="1428" cy="144"/>
            </a:xfrm>
            <a:prstGeom prst="rightArrow">
              <a:avLst>
                <a:gd name="adj1" fmla="val 50000"/>
                <a:gd name="adj2" fmla="val 146546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14" name="AutoShape 5"/>
            <p:cNvSpPr>
              <a:spLocks noChangeArrowheads="1"/>
            </p:cNvSpPr>
            <p:nvPr/>
          </p:nvSpPr>
          <p:spPr bwMode="auto">
            <a:xfrm>
              <a:off x="1888" y="2824"/>
              <a:ext cx="397" cy="144"/>
            </a:xfrm>
            <a:prstGeom prst="rightArrow">
              <a:avLst>
                <a:gd name="adj1" fmla="val 50000"/>
                <a:gd name="adj2" fmla="val 68924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15" name="AutoShape 6"/>
            <p:cNvSpPr>
              <a:spLocks noChangeArrowheads="1"/>
            </p:cNvSpPr>
            <p:nvPr/>
          </p:nvSpPr>
          <p:spPr bwMode="auto">
            <a:xfrm>
              <a:off x="1888" y="2488"/>
              <a:ext cx="850" cy="144"/>
            </a:xfrm>
            <a:prstGeom prst="rightArrow">
              <a:avLst>
                <a:gd name="adj1" fmla="val 50000"/>
                <a:gd name="adj2" fmla="val 124997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16" name="AutoShape 7"/>
            <p:cNvSpPr>
              <a:spLocks noChangeArrowheads="1"/>
            </p:cNvSpPr>
            <p:nvPr/>
          </p:nvSpPr>
          <p:spPr bwMode="auto">
            <a:xfrm>
              <a:off x="1896" y="2200"/>
              <a:ext cx="397" cy="144"/>
            </a:xfrm>
            <a:prstGeom prst="rightArrow">
              <a:avLst>
                <a:gd name="adj1" fmla="val 50000"/>
                <a:gd name="adj2" fmla="val 68924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092200" y="5321300"/>
            <a:ext cx="7315200" cy="914400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AR" dirty="0">
                <a:latin typeface="Times New Roman" pitchFamily="18" charset="0"/>
              </a:rPr>
              <a:t>Organización</a:t>
            </a:r>
            <a:endParaRPr lang="es-ES" dirty="0">
              <a:latin typeface="Times New Roman" pitchFamily="18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1092200" y="3568700"/>
            <a:ext cx="1905000" cy="16764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AR" dirty="0">
                <a:latin typeface="Times New Roman" pitchFamily="18" charset="0"/>
              </a:rPr>
              <a:t>Ventas o</a:t>
            </a:r>
          </a:p>
          <a:p>
            <a:pPr algn="ctr"/>
            <a:r>
              <a:rPr lang="es-AR" dirty="0">
                <a:latin typeface="Times New Roman" pitchFamily="18" charset="0"/>
              </a:rPr>
              <a:t>Pedidos de Cambios, Iniciativas</a:t>
            </a:r>
            <a:endParaRPr lang="es-ES" dirty="0">
              <a:latin typeface="Times New Roman" pitchFamily="18" charset="0"/>
            </a:endParaRPr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3654425" y="33401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2000" dirty="0">
                <a:latin typeface="Times New Roman" pitchFamily="18" charset="0"/>
              </a:rPr>
              <a:t>Proy.</a:t>
            </a:r>
            <a:endParaRPr lang="es-ES" sz="2000" dirty="0">
              <a:latin typeface="Times New Roman" pitchFamily="18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54425" y="3797300"/>
            <a:ext cx="2085975" cy="1066800"/>
            <a:chOff x="2142" y="1632"/>
            <a:chExt cx="1314" cy="672"/>
          </a:xfrm>
        </p:grpSpPr>
        <p:sp>
          <p:nvSpPr>
            <p:cNvPr id="20510" name="Oval 12"/>
            <p:cNvSpPr>
              <a:spLocks noChangeArrowheads="1"/>
            </p:cNvSpPr>
            <p:nvPr/>
          </p:nvSpPr>
          <p:spPr bwMode="auto">
            <a:xfrm>
              <a:off x="2592" y="1632"/>
              <a:ext cx="336" cy="3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2000" dirty="0">
                  <a:latin typeface="Times New Roman" pitchFamily="18" charset="0"/>
                </a:rPr>
                <a:t>Proy.</a:t>
              </a:r>
              <a:endParaRPr lang="es-ES" sz="2000" dirty="0">
                <a:latin typeface="Times New Roman" pitchFamily="18" charset="0"/>
              </a:endParaRPr>
            </a:p>
          </p:txBody>
        </p:sp>
        <p:sp>
          <p:nvSpPr>
            <p:cNvPr id="20511" name="Oval 13"/>
            <p:cNvSpPr>
              <a:spLocks noChangeArrowheads="1"/>
            </p:cNvSpPr>
            <p:nvPr/>
          </p:nvSpPr>
          <p:spPr bwMode="auto">
            <a:xfrm>
              <a:off x="2142" y="1968"/>
              <a:ext cx="336" cy="33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2000" dirty="0">
                  <a:latin typeface="Times New Roman" pitchFamily="18" charset="0"/>
                </a:rPr>
                <a:t>Proy.</a:t>
              </a:r>
              <a:endParaRPr lang="es-ES" sz="2000" dirty="0">
                <a:latin typeface="Times New Roman" pitchFamily="18" charset="0"/>
              </a:endParaRPr>
            </a:p>
          </p:txBody>
        </p:sp>
        <p:sp>
          <p:nvSpPr>
            <p:cNvPr id="20512" name="Oval 14"/>
            <p:cNvSpPr>
              <a:spLocks noChangeArrowheads="1"/>
            </p:cNvSpPr>
            <p:nvPr/>
          </p:nvSpPr>
          <p:spPr bwMode="auto">
            <a:xfrm>
              <a:off x="3120" y="1872"/>
              <a:ext cx="336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2000" dirty="0">
                  <a:latin typeface="Times New Roman" pitchFamily="18" charset="0"/>
                </a:rPr>
                <a:t>Proy.</a:t>
              </a:r>
              <a:endParaRPr lang="es-ES" sz="2000" dirty="0">
                <a:latin typeface="Times New Roman" pitchFamily="18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11638" y="3492500"/>
            <a:ext cx="4195762" cy="1752600"/>
            <a:chOff x="2653" y="2200"/>
            <a:chExt cx="2643" cy="1104"/>
          </a:xfrm>
        </p:grpSpPr>
        <p:sp>
          <p:nvSpPr>
            <p:cNvPr id="20505" name="Rectangle 16"/>
            <p:cNvSpPr>
              <a:spLocks noChangeArrowheads="1"/>
            </p:cNvSpPr>
            <p:nvPr/>
          </p:nvSpPr>
          <p:spPr bwMode="auto">
            <a:xfrm>
              <a:off x="4096" y="2248"/>
              <a:ext cx="1200" cy="1056"/>
            </a:xfrm>
            <a:prstGeom prst="rect">
              <a:avLst/>
            </a:prstGeom>
            <a:solidFill>
              <a:srgbClr val="FF505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s-AR" dirty="0">
                  <a:latin typeface="Times New Roman" pitchFamily="18" charset="0"/>
                </a:rPr>
                <a:t>Operaciones: El negocio</a:t>
              </a:r>
              <a:endParaRPr lang="es-ES" dirty="0">
                <a:latin typeface="Times New Roman" pitchFamily="18" charset="0"/>
              </a:endParaRPr>
            </a:p>
          </p:txBody>
        </p:sp>
        <p:sp>
          <p:nvSpPr>
            <p:cNvPr id="20506" name="AutoShape 17"/>
            <p:cNvSpPr>
              <a:spLocks noChangeArrowheads="1"/>
            </p:cNvSpPr>
            <p:nvPr/>
          </p:nvSpPr>
          <p:spPr bwMode="auto">
            <a:xfrm>
              <a:off x="2653" y="2200"/>
              <a:ext cx="1383" cy="144"/>
            </a:xfrm>
            <a:prstGeom prst="rightArrow">
              <a:avLst>
                <a:gd name="adj1" fmla="val 50000"/>
                <a:gd name="adj2" fmla="val 141928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7" name="AutoShape 18"/>
            <p:cNvSpPr>
              <a:spLocks noChangeArrowheads="1"/>
            </p:cNvSpPr>
            <p:nvPr/>
          </p:nvSpPr>
          <p:spPr bwMode="auto">
            <a:xfrm>
              <a:off x="3107" y="2488"/>
              <a:ext cx="941" cy="144"/>
            </a:xfrm>
            <a:prstGeom prst="rightArrow">
              <a:avLst>
                <a:gd name="adj1" fmla="val 50000"/>
                <a:gd name="adj2" fmla="val 138379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8" name="AutoShape 19"/>
            <p:cNvSpPr>
              <a:spLocks noChangeArrowheads="1"/>
            </p:cNvSpPr>
            <p:nvPr/>
          </p:nvSpPr>
          <p:spPr bwMode="auto">
            <a:xfrm>
              <a:off x="2653" y="2824"/>
              <a:ext cx="1383" cy="144"/>
            </a:xfrm>
            <a:prstGeom prst="rightArrow">
              <a:avLst>
                <a:gd name="adj1" fmla="val 50000"/>
                <a:gd name="adj2" fmla="val 141928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9" name="AutoShape 20"/>
            <p:cNvSpPr>
              <a:spLocks noChangeArrowheads="1"/>
            </p:cNvSpPr>
            <p:nvPr/>
          </p:nvSpPr>
          <p:spPr bwMode="auto">
            <a:xfrm>
              <a:off x="3623" y="2728"/>
              <a:ext cx="419" cy="144"/>
            </a:xfrm>
            <a:prstGeom prst="rightArrow">
              <a:avLst>
                <a:gd name="adj1" fmla="val 50000"/>
                <a:gd name="adj2" fmla="val 72743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54600" y="4635500"/>
            <a:ext cx="742950" cy="685800"/>
            <a:chOff x="3024" y="2160"/>
            <a:chExt cx="468" cy="432"/>
          </a:xfrm>
        </p:grpSpPr>
        <p:sp>
          <p:nvSpPr>
            <p:cNvPr id="20503" name="AutoShape 22"/>
            <p:cNvSpPr>
              <a:spLocks noChangeArrowheads="1"/>
            </p:cNvSpPr>
            <p:nvPr/>
          </p:nvSpPr>
          <p:spPr bwMode="auto">
            <a:xfrm rot="1078886">
              <a:off x="3024" y="2160"/>
              <a:ext cx="144" cy="432"/>
            </a:xfrm>
            <a:prstGeom prst="curvedRightArrow">
              <a:avLst>
                <a:gd name="adj1" fmla="val 50000"/>
                <a:gd name="adj2" fmla="val 139056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4" name="AutoShape 23"/>
            <p:cNvSpPr>
              <a:spLocks noChangeArrowheads="1"/>
            </p:cNvSpPr>
            <p:nvPr/>
          </p:nvSpPr>
          <p:spPr bwMode="auto">
            <a:xfrm rot="-10163919">
              <a:off x="3311" y="2165"/>
              <a:ext cx="181" cy="427"/>
            </a:xfrm>
            <a:prstGeom prst="curvedRightArrow">
              <a:avLst>
                <a:gd name="adj1" fmla="val 39319"/>
                <a:gd name="adj2" fmla="val 109349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06800" y="2730500"/>
            <a:ext cx="742950" cy="685800"/>
            <a:chOff x="3024" y="2160"/>
            <a:chExt cx="468" cy="432"/>
          </a:xfrm>
        </p:grpSpPr>
        <p:sp>
          <p:nvSpPr>
            <p:cNvPr id="20501" name="AutoShape 25"/>
            <p:cNvSpPr>
              <a:spLocks noChangeArrowheads="1"/>
            </p:cNvSpPr>
            <p:nvPr/>
          </p:nvSpPr>
          <p:spPr bwMode="auto">
            <a:xfrm rot="1078886">
              <a:off x="3024" y="2160"/>
              <a:ext cx="144" cy="432"/>
            </a:xfrm>
            <a:prstGeom prst="curvedRightArrow">
              <a:avLst>
                <a:gd name="adj1" fmla="val 50000"/>
                <a:gd name="adj2" fmla="val 139056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2" name="AutoShape 26"/>
            <p:cNvSpPr>
              <a:spLocks noChangeArrowheads="1"/>
            </p:cNvSpPr>
            <p:nvPr/>
          </p:nvSpPr>
          <p:spPr bwMode="auto">
            <a:xfrm rot="-10163919">
              <a:off x="3311" y="2165"/>
              <a:ext cx="181" cy="427"/>
            </a:xfrm>
            <a:prstGeom prst="curvedRightArrow">
              <a:avLst>
                <a:gd name="adj1" fmla="val 39319"/>
                <a:gd name="adj2" fmla="val 109349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</p:grp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1168400" y="1892300"/>
            <a:ext cx="7315200" cy="9144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AR" dirty="0">
                <a:latin typeface="Times New Roman" pitchFamily="18" charset="0"/>
              </a:rPr>
              <a:t>Exterior</a:t>
            </a:r>
            <a:endParaRPr lang="es-ES" dirty="0">
              <a:latin typeface="Times New Roman" pitchFamily="18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883400" y="2806700"/>
            <a:ext cx="742950" cy="685800"/>
            <a:chOff x="3024" y="2160"/>
            <a:chExt cx="468" cy="432"/>
          </a:xfrm>
        </p:grpSpPr>
        <p:sp>
          <p:nvSpPr>
            <p:cNvPr id="20499" name="AutoShape 29"/>
            <p:cNvSpPr>
              <a:spLocks noChangeArrowheads="1"/>
            </p:cNvSpPr>
            <p:nvPr/>
          </p:nvSpPr>
          <p:spPr bwMode="auto">
            <a:xfrm rot="1078886">
              <a:off x="3024" y="2160"/>
              <a:ext cx="144" cy="432"/>
            </a:xfrm>
            <a:prstGeom prst="curvedRightArrow">
              <a:avLst>
                <a:gd name="adj1" fmla="val 50000"/>
                <a:gd name="adj2" fmla="val 139056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20500" name="AutoShape 30"/>
            <p:cNvSpPr>
              <a:spLocks noChangeArrowheads="1"/>
            </p:cNvSpPr>
            <p:nvPr/>
          </p:nvSpPr>
          <p:spPr bwMode="auto">
            <a:xfrm rot="-10163919">
              <a:off x="3311" y="2165"/>
              <a:ext cx="181" cy="427"/>
            </a:xfrm>
            <a:prstGeom prst="curvedRightArrow">
              <a:avLst>
                <a:gd name="adj1" fmla="val 39319"/>
                <a:gd name="adj2" fmla="val 109349"/>
                <a:gd name="adj3" fmla="val 5005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 dirty="0"/>
            </a:p>
          </p:txBody>
        </p:sp>
      </p:grpSp>
      <p:sp>
        <p:nvSpPr>
          <p:cNvPr id="62495" name="AutoShape 31"/>
          <p:cNvSpPr>
            <a:spLocks noChangeArrowheads="1"/>
          </p:cNvSpPr>
          <p:nvPr/>
        </p:nvSpPr>
        <p:spPr bwMode="auto">
          <a:xfrm>
            <a:off x="1657350" y="2562225"/>
            <a:ext cx="1997075" cy="854075"/>
          </a:xfrm>
          <a:prstGeom prst="wedgeEllipseCallout">
            <a:avLst>
              <a:gd name="adj1" fmla="val 49759"/>
              <a:gd name="adj2" fmla="val 503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-228600" algn="ctr">
              <a:spcBef>
                <a:spcPct val="30000"/>
              </a:spcBef>
            </a:pPr>
            <a:r>
              <a:rPr lang="es-ES" sz="1000" dirty="0">
                <a:latin typeface="Verdana" pitchFamily="34" charset="0"/>
              </a:rPr>
              <a:t>Administración de un Proyecto, según lo visto en Proyectos I</a:t>
            </a:r>
          </a:p>
        </p:txBody>
      </p:sp>
      <p:sp>
        <p:nvSpPr>
          <p:cNvPr id="62496" name="AutoShape 32"/>
          <p:cNvSpPr>
            <a:spLocks noChangeArrowheads="1"/>
          </p:cNvSpPr>
          <p:nvPr/>
        </p:nvSpPr>
        <p:spPr bwMode="auto">
          <a:xfrm>
            <a:off x="5943600" y="1676400"/>
            <a:ext cx="1997075" cy="1104900"/>
          </a:xfrm>
          <a:prstGeom prst="wedgeEllipseCallout">
            <a:avLst>
              <a:gd name="adj1" fmla="val -107634"/>
              <a:gd name="adj2" fmla="val 14798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-228600" algn="ctr">
              <a:spcBef>
                <a:spcPct val="30000"/>
              </a:spcBef>
            </a:pPr>
            <a:r>
              <a:rPr lang="es-ES" sz="1000" dirty="0">
                <a:latin typeface="Verdana" pitchFamily="34" charset="0"/>
              </a:rPr>
              <a:t>Administración de la cartera de proyectos de una organización</a:t>
            </a:r>
          </a:p>
        </p:txBody>
      </p:sp>
      <p:sp>
        <p:nvSpPr>
          <p:cNvPr id="62497" name="AutoShape 33"/>
          <p:cNvSpPr>
            <a:spLocks noChangeArrowheads="1"/>
          </p:cNvSpPr>
          <p:nvPr/>
        </p:nvSpPr>
        <p:spPr bwMode="auto">
          <a:xfrm>
            <a:off x="1828800" y="5334000"/>
            <a:ext cx="1828800" cy="1066800"/>
          </a:xfrm>
          <a:prstGeom prst="wedgeEllipseCallout">
            <a:avLst>
              <a:gd name="adj1" fmla="val -20565"/>
              <a:gd name="adj2" fmla="val -821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-228600" algn="ctr">
              <a:spcBef>
                <a:spcPct val="30000"/>
              </a:spcBef>
            </a:pPr>
            <a:r>
              <a:rPr lang="es-ES" sz="1200" dirty="0">
                <a:latin typeface="Verdana" pitchFamily="34" charset="0"/>
              </a:rPr>
              <a:t>Como se inician los proyectos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 autoUpdateAnimBg="0"/>
      <p:bldP spid="62473" grpId="0" animBg="1" autoUpdateAnimBg="0"/>
      <p:bldP spid="62491" grpId="0" animBg="1" autoUpdateAnimBg="0"/>
      <p:bldP spid="62495" grpId="0" animBg="1"/>
      <p:bldP spid="62496" grpId="0" animBg="1"/>
      <p:bldP spid="62496" grpId="1" animBg="1"/>
      <p:bldP spid="62497" grpId="0" animBg="1"/>
      <p:bldP spid="6249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HUNTING: Nuevos clientes</a:t>
            </a:r>
            <a:r>
              <a:rPr lang="en-US" dirty="0" smtClean="0"/>
              <a:t>. </a:t>
            </a:r>
            <a:endParaRPr lang="es-AR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Ataque Frontal</a:t>
            </a:r>
            <a:r>
              <a:rPr lang="es-AR" sz="2800" dirty="0" smtClean="0"/>
              <a:t>: Solución / Reputación</a:t>
            </a:r>
            <a:endParaRPr lang="es-AR" dirty="0" smtClean="0"/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Ventaja de 3 a 1. Tamaño / Agilidad / Sorpresa.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Abundancia de recursos sobre el resto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Flanqueo</a:t>
            </a:r>
            <a:r>
              <a:rPr lang="es-AR" sz="2800" dirty="0" smtClean="0"/>
              <a:t>: Cambio de reglas (Visión y Expansión)</a:t>
            </a:r>
            <a:endParaRPr lang="es-AR" dirty="0" smtClean="0"/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Cambio de foco del proceso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Requiere soporte de un “</a:t>
            </a:r>
            <a:r>
              <a:rPr lang="es-AR" sz="2300" dirty="0" err="1" smtClean="0"/>
              <a:t>insider</a:t>
            </a:r>
            <a:r>
              <a:rPr lang="es-AR" sz="2300" dirty="0" smtClean="0"/>
              <a:t>” 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Cambio del valor agregado del negocio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Fragmentación</a:t>
            </a:r>
            <a:r>
              <a:rPr lang="es-AR" sz="2800" dirty="0" smtClean="0"/>
              <a:t>: Nicho / Coexistencia Pacífica.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“Paracaidista”, “Entrar por la ventana”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Afirmarse en la fortalezas </a:t>
            </a:r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  <a:p>
            <a:pPr lvl="1" eaLnBrk="1" hangingPunct="1">
              <a:lnSpc>
                <a:spcPct val="90000"/>
              </a:lnSpc>
            </a:pPr>
            <a:endParaRPr lang="es-AR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7E2D0-2651-467D-8127-FC61DBB9FE8A}" type="slidenum">
              <a:rPr lang="es-AR"/>
              <a:pPr>
                <a:defRPr/>
              </a:pPr>
              <a:t>40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FARMING: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.</a:t>
            </a:r>
            <a:endParaRPr lang="es-AR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Defensa</a:t>
            </a:r>
            <a:r>
              <a:rPr lang="es-AR" sz="2800" dirty="0" smtClean="0"/>
              <a:t>: Aislar / Inmunizar</a:t>
            </a:r>
            <a:endParaRPr lang="es-AR" dirty="0" smtClean="0"/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Expandir relaciones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Soportar a los aliados, Disminuir a los enemigos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Tener en cuenta de “no auto aislarse”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b="1" u="sng" dirty="0" smtClean="0"/>
              <a:t>Desarrollo</a:t>
            </a:r>
            <a:r>
              <a:rPr lang="es-AR" sz="2800" dirty="0" smtClean="0"/>
              <a:t>: Invertir / Retardar</a:t>
            </a:r>
            <a:endParaRPr lang="es-AR" dirty="0" smtClean="0"/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Invertir en marketing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Establecer presencia</a:t>
            </a:r>
          </a:p>
          <a:p>
            <a:pPr lvl="1" eaLnBrk="1" hangingPunct="1">
              <a:lnSpc>
                <a:spcPct val="90000"/>
              </a:lnSpc>
            </a:pPr>
            <a:r>
              <a:rPr lang="es-AR" sz="2300" dirty="0" smtClean="0"/>
              <a:t>Establecer nombre como probable proveedor alternativo.</a:t>
            </a:r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  <a:p>
            <a:pPr lvl="1" eaLnBrk="1" hangingPunct="1">
              <a:lnSpc>
                <a:spcPct val="90000"/>
              </a:lnSpc>
            </a:pPr>
            <a:endParaRPr lang="es-AR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B9663-74B1-430E-AE54-73BC9E1ED64C}" type="slidenum">
              <a:rPr lang="es-AR"/>
              <a:pPr>
                <a:defRPr/>
              </a:pPr>
              <a:t>41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Conclusiones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Toda empresa tiene un área de ventas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sz="2800" dirty="0" smtClean="0"/>
              <a:t>(a menos que sea una ONG sin fines de lucro)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Marketing y Ventas son las que generan el ingreso de la empresa.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Las ventas consultivas exigen pericia en el manejo de etapas de un ciclo de ventas.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En el ciclo de ventas </a:t>
            </a:r>
            <a:r>
              <a:rPr lang="es-AR" sz="2800" i="1" u="sng" dirty="0" smtClean="0"/>
              <a:t>participa TODA la empresa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El fin último de una empresa es generar negocios lucrativos manteniendo a los clientes satisfechos (actuales y nuevos).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9F5E5-1333-4FDC-AA15-E181B9743AC2}" type="slidenum">
              <a:rPr lang="es-AR"/>
              <a:pPr>
                <a:defRPr/>
              </a:pPr>
              <a:t>42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Bibliografía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Modelo Business </a:t>
            </a:r>
            <a:r>
              <a:rPr lang="es-AR" sz="2800" dirty="0" err="1" smtClean="0"/>
              <a:t>Model</a:t>
            </a:r>
            <a:r>
              <a:rPr lang="es-AR" sz="2800" dirty="0" smtClean="0"/>
              <a:t> </a:t>
            </a:r>
            <a:r>
              <a:rPr lang="es-AR" sz="2800" dirty="0" err="1" smtClean="0"/>
              <a:t>Generation</a:t>
            </a:r>
            <a:r>
              <a:rPr lang="es-AR" sz="2800" dirty="0" smtClean="0"/>
              <a:t> (BMG):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s-AR" sz="2800" dirty="0" smtClean="0">
                <a:hlinkClick r:id="rId3"/>
              </a:rPr>
              <a:t>http://</a:t>
            </a:r>
            <a:r>
              <a:rPr lang="es-AR" sz="2800" dirty="0" smtClean="0">
                <a:hlinkClick r:id="rId3"/>
              </a:rPr>
              <a:t>www.businessmodelgeneration.com/downloads/businessmodelgeneration_preview.pdf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r>
              <a:rPr lang="es-AR" sz="2800" dirty="0" err="1" smtClean="0"/>
              <a:t>Sun</a:t>
            </a:r>
            <a:r>
              <a:rPr lang="es-AR" sz="2800" dirty="0" smtClean="0"/>
              <a:t> </a:t>
            </a:r>
            <a:r>
              <a:rPr lang="es-AR" sz="2800" dirty="0" err="1" smtClean="0"/>
              <a:t>Tzu</a:t>
            </a:r>
            <a:r>
              <a:rPr lang="es-AR" sz="2800" dirty="0" smtClean="0"/>
              <a:t>: </a:t>
            </a:r>
            <a:r>
              <a:rPr lang="es-AR" sz="2800" dirty="0" err="1" smtClean="0"/>
              <a:t>The</a:t>
            </a:r>
            <a:r>
              <a:rPr lang="es-AR" sz="2800" dirty="0" smtClean="0"/>
              <a:t> Art of </a:t>
            </a:r>
            <a:r>
              <a:rPr lang="es-AR" sz="2800" dirty="0" err="1" smtClean="0"/>
              <a:t>War</a:t>
            </a:r>
            <a:r>
              <a:rPr lang="es-AR" sz="2800" dirty="0" smtClean="0"/>
              <a:t>: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s-AR" sz="2800" dirty="0" smtClean="0">
                <a:hlinkClick r:id="rId4"/>
              </a:rPr>
              <a:t>http://classics.mit.edu/Tzu/artwar.html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Otra bibliografía </a:t>
            </a:r>
            <a:r>
              <a:rPr lang="es-AR" sz="2800" dirty="0" smtClean="0">
                <a:sym typeface="Wingdings" pitchFamily="2" charset="2"/>
              </a:rPr>
              <a:t> Consultar según </a:t>
            </a:r>
            <a:r>
              <a:rPr lang="es-AR" sz="2800" dirty="0" smtClean="0">
                <a:sym typeface="Wingdings" pitchFamily="2" charset="2"/>
              </a:rPr>
              <a:t>de tipo </a:t>
            </a:r>
            <a:r>
              <a:rPr lang="es-AR" sz="2800" dirty="0" smtClean="0">
                <a:sym typeface="Wingdings" pitchFamily="2" charset="2"/>
              </a:rPr>
              <a:t>de ventas </a:t>
            </a:r>
            <a:r>
              <a:rPr lang="es-AR" sz="2800" smtClean="0">
                <a:sym typeface="Wingdings" pitchFamily="2" charset="2"/>
              </a:rPr>
              <a:t>y producto </a:t>
            </a:r>
            <a:r>
              <a:rPr lang="es-AR" sz="2800" smtClean="0">
                <a:sym typeface="Wingdings" pitchFamily="2" charset="2"/>
              </a:rPr>
              <a:t>(No </a:t>
            </a:r>
            <a:r>
              <a:rPr lang="es-AR" sz="2800" dirty="0" smtClean="0">
                <a:sym typeface="Wingdings" pitchFamily="2" charset="2"/>
              </a:rPr>
              <a:t>hay un modelo genérico</a:t>
            </a:r>
            <a:r>
              <a:rPr lang="es-AR" sz="2800" dirty="0" smtClean="0">
                <a:sym typeface="Wingdings" pitchFamily="2" charset="2"/>
              </a:rPr>
              <a:t>)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CONSULTAS </a:t>
            </a:r>
            <a:r>
              <a:rPr lang="es-AR" sz="2800" dirty="0" smtClean="0"/>
              <a:t>Y PREGUNTAS: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AR" sz="2800" dirty="0" smtClean="0">
                <a:hlinkClick r:id="rId5"/>
              </a:rPr>
              <a:t>gp03@cema.edu.ar</a:t>
            </a: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  <a:p>
            <a:pPr eaLnBrk="1" hangingPunct="1">
              <a:lnSpc>
                <a:spcPct val="90000"/>
              </a:lnSpc>
            </a:pPr>
            <a:endParaRPr lang="es-AR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9F5E5-1333-4FDC-AA15-E181B9743AC2}" type="slidenum">
              <a:rPr lang="es-AR"/>
              <a:pPr>
                <a:defRPr/>
              </a:pPr>
              <a:t>43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" y="460375"/>
            <a:ext cx="8229601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000" dirty="0"/>
              <a:t>El Equipo de Trabajo</a:t>
            </a:r>
          </a:p>
        </p:txBody>
      </p:sp>
      <p:sp>
        <p:nvSpPr>
          <p:cNvPr id="3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Agosto 2006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75.46 - Administración y Control de Proyectos II 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12EA6-9466-4481-9603-C065C26F32ED}" type="slidenum">
              <a:rPr lang="es-AR"/>
              <a:pPr>
                <a:defRPr/>
              </a:pPr>
              <a:t>5</a:t>
            </a:fld>
            <a:endParaRPr lang="es-AR" dirty="0"/>
          </a:p>
        </p:txBody>
      </p:sp>
      <p:grpSp>
        <p:nvGrpSpPr>
          <p:cNvPr id="43" name="42 Grupo"/>
          <p:cNvGrpSpPr/>
          <p:nvPr/>
        </p:nvGrpSpPr>
        <p:grpSpPr>
          <a:xfrm>
            <a:off x="228600" y="1295400"/>
            <a:ext cx="8723311" cy="4800600"/>
            <a:chOff x="-2107451" y="1014413"/>
            <a:chExt cx="10906963" cy="5538787"/>
          </a:xfrm>
        </p:grpSpPr>
        <p:sp>
          <p:nvSpPr>
            <p:cNvPr id="42" name="41 Elipse"/>
            <p:cNvSpPr/>
            <p:nvPr/>
          </p:nvSpPr>
          <p:spPr>
            <a:xfrm>
              <a:off x="2275183" y="2596924"/>
              <a:ext cx="2438400" cy="12954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511" name="AutoShape 4"/>
            <p:cNvCxnSpPr>
              <a:cxnSpLocks noChangeShapeType="1"/>
              <a:stCxn id="21514" idx="3"/>
              <a:endCxn id="21513" idx="1"/>
            </p:cNvCxnSpPr>
            <p:nvPr/>
          </p:nvCxnSpPr>
          <p:spPr bwMode="auto">
            <a:xfrm rot="16200000" flipH="1">
              <a:off x="4990521" y="2495336"/>
              <a:ext cx="1655761" cy="59165"/>
            </a:xfrm>
            <a:prstGeom prst="straightConnector1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sp>
          <p:nvSpPr>
            <p:cNvPr id="21512" name="AutoShape 5"/>
            <p:cNvSpPr>
              <a:spLocks noChangeArrowheads="1"/>
            </p:cNvSpPr>
            <p:nvPr/>
          </p:nvSpPr>
          <p:spPr bwMode="auto">
            <a:xfrm>
              <a:off x="7426325" y="2125663"/>
              <a:ext cx="1366837" cy="682625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EAF5EF"/>
                </a:gs>
                <a:gs pos="100000">
                  <a:srgbClr val="339966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400" b="1" dirty="0">
                  <a:latin typeface="Verdana" pitchFamily="34" charset="0"/>
                </a:rPr>
                <a:t>Cliente</a:t>
              </a:r>
              <a:endParaRPr lang="es-ES" sz="1400" b="1" dirty="0">
                <a:latin typeface="Verdana" pitchFamily="34" charset="0"/>
              </a:endParaRPr>
            </a:p>
          </p:txBody>
        </p:sp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5038150" y="3352800"/>
              <a:ext cx="1619669" cy="682626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FFF5EA"/>
                </a:gs>
                <a:gs pos="100000">
                  <a:srgbClr val="FF9933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800" b="1" dirty="0">
                  <a:latin typeface="Verdana" pitchFamily="34" charset="0"/>
                </a:rPr>
                <a:t>Project Leader</a:t>
              </a:r>
              <a:endParaRPr lang="es-ES" sz="1800" b="1" dirty="0">
                <a:latin typeface="Verdana" pitchFamily="34" charset="0"/>
              </a:endParaRPr>
            </a:p>
          </p:txBody>
        </p:sp>
        <p:sp>
          <p:nvSpPr>
            <p:cNvPr id="21514" name="AutoShape 7"/>
            <p:cNvSpPr>
              <a:spLocks noChangeArrowheads="1"/>
            </p:cNvSpPr>
            <p:nvPr/>
          </p:nvSpPr>
          <p:spPr bwMode="auto">
            <a:xfrm>
              <a:off x="5105400" y="1014413"/>
              <a:ext cx="1366837" cy="682625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EAF5EF"/>
                </a:gs>
                <a:gs pos="100000">
                  <a:srgbClr val="339966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400" b="1" dirty="0">
                  <a:latin typeface="Verdana" pitchFamily="34" charset="0"/>
                </a:rPr>
                <a:t>Sponsor</a:t>
              </a:r>
              <a:endParaRPr lang="es-ES" sz="1400" b="1" dirty="0">
                <a:latin typeface="Verdana" pitchFamily="34" charset="0"/>
              </a:endParaRPr>
            </a:p>
          </p:txBody>
        </p:sp>
        <p:sp>
          <p:nvSpPr>
            <p:cNvPr id="21515" name="AutoShape 8"/>
            <p:cNvSpPr>
              <a:spLocks noChangeArrowheads="1"/>
            </p:cNvSpPr>
            <p:nvPr/>
          </p:nvSpPr>
          <p:spPr bwMode="auto">
            <a:xfrm>
              <a:off x="7429500" y="4602163"/>
              <a:ext cx="1366837" cy="682625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EAF5EF"/>
                </a:gs>
                <a:gs pos="100000">
                  <a:srgbClr val="339966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400" b="1" dirty="0">
                  <a:latin typeface="Verdana" pitchFamily="34" charset="0"/>
                </a:rPr>
                <a:t>Usuario</a:t>
              </a:r>
              <a:endParaRPr lang="es-ES" sz="1400" b="1" dirty="0">
                <a:latin typeface="Verdana" pitchFamily="34" charset="0"/>
              </a:endParaRPr>
            </a:p>
          </p:txBody>
        </p:sp>
        <p:sp>
          <p:nvSpPr>
            <p:cNvPr id="21516" name="AutoShape 9"/>
            <p:cNvSpPr>
              <a:spLocks noChangeArrowheads="1"/>
            </p:cNvSpPr>
            <p:nvPr/>
          </p:nvSpPr>
          <p:spPr bwMode="auto">
            <a:xfrm>
              <a:off x="2751556" y="2948593"/>
              <a:ext cx="1366838" cy="682626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FFF5EA"/>
                </a:gs>
                <a:gs pos="100000">
                  <a:srgbClr val="FF9933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400" b="1" dirty="0">
                  <a:latin typeface="Verdana" pitchFamily="34" charset="0"/>
                </a:rPr>
                <a:t>Product Manager</a:t>
              </a:r>
              <a:endParaRPr lang="es-ES" sz="1400" b="1" dirty="0">
                <a:latin typeface="Verdana" pitchFamily="34" charset="0"/>
              </a:endParaRPr>
            </a:p>
          </p:txBody>
        </p:sp>
        <p:sp>
          <p:nvSpPr>
            <p:cNvPr id="21517" name="AutoShape 10"/>
            <p:cNvSpPr>
              <a:spLocks noChangeArrowheads="1"/>
            </p:cNvSpPr>
            <p:nvPr/>
          </p:nvSpPr>
          <p:spPr bwMode="auto">
            <a:xfrm>
              <a:off x="2736850" y="4573588"/>
              <a:ext cx="1366837" cy="682625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EAF5EF"/>
                </a:gs>
                <a:gs pos="100000">
                  <a:srgbClr val="339966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400" b="1" dirty="0">
                  <a:latin typeface="Verdana" pitchFamily="34" charset="0"/>
                </a:rPr>
                <a:t>Auditor</a:t>
              </a:r>
            </a:p>
            <a:p>
              <a:pPr algn="ctr"/>
              <a:r>
                <a:rPr lang="es-AR" sz="1400" b="1" dirty="0">
                  <a:latin typeface="Verdana" pitchFamily="34" charset="0"/>
                </a:rPr>
                <a:t>O&amp;M</a:t>
              </a:r>
            </a:p>
            <a:p>
              <a:pPr algn="ctr"/>
              <a:r>
                <a:rPr lang="es-AR" sz="1400" b="1" dirty="0">
                  <a:latin typeface="Verdana" pitchFamily="34" charset="0"/>
                </a:rPr>
                <a:t>Etc.</a:t>
              </a:r>
              <a:endParaRPr lang="es-ES" sz="1400" b="1" dirty="0">
                <a:latin typeface="Verdana" pitchFamily="34" charset="0"/>
              </a:endParaRPr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H="1">
              <a:off x="6461125" y="2436813"/>
              <a:ext cx="955675" cy="912812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 flipH="1" flipV="1">
              <a:off x="4027487" y="3019425"/>
              <a:ext cx="1087438" cy="334963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 flipH="1" flipV="1">
              <a:off x="6451600" y="4014788"/>
              <a:ext cx="971550" cy="896937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H="1">
              <a:off x="4095750" y="4035425"/>
              <a:ext cx="1008062" cy="862013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1522" name="AutoShape 15"/>
            <p:cNvCxnSpPr>
              <a:cxnSpLocks noChangeShapeType="1"/>
              <a:stCxn id="21513" idx="3"/>
            </p:cNvCxnSpPr>
            <p:nvPr/>
          </p:nvCxnSpPr>
          <p:spPr bwMode="auto">
            <a:xfrm rot="5400000">
              <a:off x="5134588" y="4687278"/>
              <a:ext cx="1365250" cy="615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9933"/>
              </a:solidFill>
              <a:prstDash val="dash"/>
              <a:miter lim="800000"/>
              <a:headEnd/>
              <a:tailEnd/>
            </a:ln>
          </p:spPr>
        </p:cxnSp>
        <p:sp>
          <p:nvSpPr>
            <p:cNvPr id="21523" name="AutoShape 16"/>
            <p:cNvSpPr>
              <a:spLocks noChangeArrowheads="1"/>
            </p:cNvSpPr>
            <p:nvPr/>
          </p:nvSpPr>
          <p:spPr bwMode="auto">
            <a:xfrm>
              <a:off x="7432675" y="3351213"/>
              <a:ext cx="1366837" cy="682625"/>
            </a:xfrm>
            <a:prstGeom prst="cube">
              <a:avLst>
                <a:gd name="adj" fmla="val 0"/>
              </a:avLst>
            </a:prstGeom>
            <a:gradFill rotWithShape="0">
              <a:gsLst>
                <a:gs pos="0">
                  <a:srgbClr val="FFF5EA"/>
                </a:gs>
                <a:gs pos="100000">
                  <a:srgbClr val="FF9933"/>
                </a:gs>
              </a:gsLst>
              <a:lin ang="0" scaled="1"/>
            </a:gradFill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AR" sz="1200" b="1" dirty="0" smtClean="0">
                  <a:latin typeface="Verdana" pitchFamily="34" charset="0"/>
                </a:rPr>
                <a:t>Jefe </a:t>
              </a:r>
              <a:r>
                <a:rPr lang="es-AR" sz="1200" b="1" dirty="0">
                  <a:latin typeface="Verdana" pitchFamily="34" charset="0"/>
                </a:rPr>
                <a:t>Adm. Proyectos</a:t>
              </a:r>
              <a:endParaRPr lang="es-ES" sz="1200" b="1" dirty="0">
                <a:latin typeface="Verdana" pitchFamily="34" charset="0"/>
              </a:endParaRP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 flipH="1" flipV="1">
              <a:off x="6457950" y="3698875"/>
              <a:ext cx="974725" cy="1588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525" name="Group 18"/>
            <p:cNvGrpSpPr>
              <a:grpSpLocks/>
            </p:cNvGrpSpPr>
            <p:nvPr/>
          </p:nvGrpSpPr>
          <p:grpSpPr bwMode="auto">
            <a:xfrm>
              <a:off x="4800600" y="5181600"/>
              <a:ext cx="2057400" cy="1371600"/>
              <a:chOff x="432" y="1587"/>
              <a:chExt cx="2688" cy="2013"/>
            </a:xfrm>
          </p:grpSpPr>
          <p:sp>
            <p:nvSpPr>
              <p:cNvPr id="95251" name="AutoShape 19"/>
              <p:cNvSpPr>
                <a:spLocks noChangeArrowheads="1"/>
              </p:cNvSpPr>
              <p:nvPr/>
            </p:nvSpPr>
            <p:spPr bwMode="auto">
              <a:xfrm>
                <a:off x="432" y="1587"/>
                <a:ext cx="2688" cy="2013"/>
              </a:xfrm>
              <a:prstGeom prst="cube">
                <a:avLst>
                  <a:gd name="adj" fmla="val 0"/>
                </a:avLst>
              </a:prstGeom>
              <a:gradFill rotWithShape="0">
                <a:gsLst>
                  <a:gs pos="0">
                    <a:schemeClr val="accent1">
                      <a:gamma/>
                      <a:tint val="10196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algn="ctr">
                  <a:defRPr/>
                </a:pPr>
                <a:r>
                  <a:rPr lang="es-AR" sz="1400" b="1" dirty="0">
                    <a:solidFill>
                      <a:srgbClr val="000000"/>
                    </a:solidFill>
                    <a:latin typeface="Verdana" pitchFamily="34" charset="0"/>
                  </a:rPr>
                  <a:t>Equipo de Especialistas</a:t>
                </a:r>
                <a:endParaRPr lang="es-ES" sz="1400" b="1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1535" name="Rectangle 20"/>
              <p:cNvSpPr>
                <a:spLocks noChangeArrowheads="1"/>
              </p:cNvSpPr>
              <p:nvPr/>
            </p:nvSpPr>
            <p:spPr bwMode="auto">
              <a:xfrm>
                <a:off x="1000" y="1787"/>
                <a:ext cx="443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21536" name="Rectangle 21"/>
              <p:cNvSpPr>
                <a:spLocks noChangeArrowheads="1"/>
              </p:cNvSpPr>
              <p:nvPr/>
            </p:nvSpPr>
            <p:spPr bwMode="auto">
              <a:xfrm>
                <a:off x="1551" y="1789"/>
                <a:ext cx="443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21537" name="Rectangle 22"/>
              <p:cNvSpPr>
                <a:spLocks noChangeArrowheads="1"/>
              </p:cNvSpPr>
              <p:nvPr/>
            </p:nvSpPr>
            <p:spPr bwMode="auto">
              <a:xfrm>
                <a:off x="2276" y="1787"/>
                <a:ext cx="443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21538" name="Rectangle 23"/>
              <p:cNvSpPr>
                <a:spLocks noChangeArrowheads="1"/>
              </p:cNvSpPr>
              <p:nvPr/>
            </p:nvSpPr>
            <p:spPr bwMode="auto">
              <a:xfrm>
                <a:off x="714" y="2443"/>
                <a:ext cx="443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21539" name="Rectangle 24"/>
              <p:cNvSpPr>
                <a:spLocks noChangeArrowheads="1"/>
              </p:cNvSpPr>
              <p:nvPr/>
            </p:nvSpPr>
            <p:spPr bwMode="auto">
              <a:xfrm>
                <a:off x="1313" y="2443"/>
                <a:ext cx="442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21540" name="Rectangle 25"/>
              <p:cNvSpPr>
                <a:spLocks noChangeArrowheads="1"/>
              </p:cNvSpPr>
              <p:nvPr/>
            </p:nvSpPr>
            <p:spPr bwMode="auto">
              <a:xfrm>
                <a:off x="2276" y="2458"/>
                <a:ext cx="443" cy="35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 dirty="0"/>
              </a:p>
            </p:txBody>
          </p:sp>
          <p:cxnSp>
            <p:nvCxnSpPr>
              <p:cNvPr id="21541" name="AutoShape 26"/>
              <p:cNvCxnSpPr>
                <a:cxnSpLocks noChangeShapeType="1"/>
                <a:stCxn id="21535" idx="2"/>
                <a:endCxn id="21538" idx="0"/>
              </p:cNvCxnSpPr>
              <p:nvPr/>
            </p:nvCxnSpPr>
            <p:spPr bwMode="auto">
              <a:xfrm rot="5400000">
                <a:off x="929" y="2150"/>
                <a:ext cx="299" cy="28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cxnSp>
          <p:cxnSp>
            <p:nvCxnSpPr>
              <p:cNvPr id="21542" name="AutoShape 27"/>
              <p:cNvCxnSpPr>
                <a:cxnSpLocks noChangeShapeType="1"/>
                <a:stCxn id="21535" idx="2"/>
                <a:endCxn id="21539" idx="0"/>
              </p:cNvCxnSpPr>
              <p:nvPr/>
            </p:nvCxnSpPr>
            <p:spPr bwMode="auto">
              <a:xfrm rot="16200000" flipH="1">
                <a:off x="1228" y="2138"/>
                <a:ext cx="299" cy="31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cxnSp>
          <p:cxnSp>
            <p:nvCxnSpPr>
              <p:cNvPr id="21543" name="AutoShape 28"/>
              <p:cNvCxnSpPr>
                <a:cxnSpLocks noChangeShapeType="1"/>
                <a:stCxn id="21537" idx="2"/>
                <a:endCxn id="21540" idx="0"/>
              </p:cNvCxnSpPr>
              <p:nvPr/>
            </p:nvCxnSpPr>
            <p:spPr bwMode="auto">
              <a:xfrm rot="5400000">
                <a:off x="2340" y="2301"/>
                <a:ext cx="31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544" name="AutoShape 29"/>
              <p:cNvCxnSpPr>
                <a:cxnSpLocks noChangeShapeType="1"/>
                <a:stCxn id="95251" idx="1"/>
                <a:endCxn id="21535" idx="0"/>
              </p:cNvCxnSpPr>
              <p:nvPr/>
            </p:nvCxnSpPr>
            <p:spPr bwMode="auto">
              <a:xfrm rot="-5400000" flipH="1" flipV="1">
                <a:off x="1399" y="1410"/>
                <a:ext cx="200" cy="554"/>
              </a:xfrm>
              <a:prstGeom prst="bentConnector3">
                <a:avLst>
                  <a:gd name="adj1" fmla="val -7200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</p:cxnSp>
          <p:cxnSp>
            <p:nvCxnSpPr>
              <p:cNvPr id="21545" name="AutoShape 30"/>
              <p:cNvCxnSpPr>
                <a:cxnSpLocks noChangeShapeType="1"/>
                <a:stCxn id="95251" idx="0"/>
                <a:endCxn id="21537" idx="0"/>
              </p:cNvCxnSpPr>
              <p:nvPr/>
            </p:nvCxnSpPr>
            <p:spPr bwMode="auto">
              <a:xfrm rot="5400000" flipV="1">
                <a:off x="2037" y="1326"/>
                <a:ext cx="200" cy="722"/>
              </a:xfrm>
              <a:prstGeom prst="bentConnector3">
                <a:avLst>
                  <a:gd name="adj1" fmla="val -7200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</p:cxnSp>
        </p:grpSp>
        <p:cxnSp>
          <p:nvCxnSpPr>
            <p:cNvPr id="21526" name="AutoShape 31"/>
            <p:cNvCxnSpPr>
              <a:cxnSpLocks noChangeShapeType="1"/>
              <a:stCxn id="21517" idx="3"/>
            </p:cNvCxnSpPr>
            <p:nvPr/>
          </p:nvCxnSpPr>
          <p:spPr bwMode="auto">
            <a:xfrm rot="16200000" flipH="1">
              <a:off x="3737769" y="4939506"/>
              <a:ext cx="735012" cy="1368425"/>
            </a:xfrm>
            <a:prstGeom prst="curvedConnector2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27" name="AutoShape 32"/>
            <p:cNvCxnSpPr>
              <a:cxnSpLocks noChangeShapeType="1"/>
              <a:endCxn id="21515" idx="3"/>
            </p:cNvCxnSpPr>
            <p:nvPr/>
          </p:nvCxnSpPr>
          <p:spPr bwMode="auto">
            <a:xfrm flipV="1">
              <a:off x="6846887" y="5284788"/>
              <a:ext cx="1266825" cy="706437"/>
            </a:xfrm>
            <a:prstGeom prst="curvedConnector2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28" name="AutoShape 33"/>
            <p:cNvCxnSpPr>
              <a:cxnSpLocks noChangeShapeType="1"/>
              <a:stCxn id="21515" idx="1"/>
              <a:endCxn id="21523" idx="3"/>
            </p:cNvCxnSpPr>
            <p:nvPr/>
          </p:nvCxnSpPr>
          <p:spPr bwMode="auto">
            <a:xfrm rot="-5400000">
              <a:off x="7831137" y="4316413"/>
              <a:ext cx="568325" cy="31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29" name="AutoShape 34"/>
            <p:cNvCxnSpPr>
              <a:cxnSpLocks noChangeShapeType="1"/>
              <a:stCxn id="21512" idx="3"/>
              <a:endCxn id="21523" idx="1"/>
            </p:cNvCxnSpPr>
            <p:nvPr/>
          </p:nvCxnSpPr>
          <p:spPr bwMode="auto">
            <a:xfrm rot="16200000" flipH="1">
              <a:off x="7842249" y="3076576"/>
              <a:ext cx="542925" cy="63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30" name="AutoShape 35"/>
            <p:cNvCxnSpPr>
              <a:cxnSpLocks noChangeShapeType="1"/>
              <a:stCxn id="21514" idx="5"/>
              <a:endCxn id="21512" idx="1"/>
            </p:cNvCxnSpPr>
            <p:nvPr/>
          </p:nvCxnSpPr>
          <p:spPr bwMode="auto">
            <a:xfrm>
              <a:off x="6472237" y="1355725"/>
              <a:ext cx="1638300" cy="769938"/>
            </a:xfrm>
            <a:prstGeom prst="curvedConnector2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31" name="AutoShape 36"/>
            <p:cNvCxnSpPr>
              <a:cxnSpLocks noChangeShapeType="1"/>
              <a:stCxn id="21514" idx="2"/>
              <a:endCxn id="21516" idx="1"/>
            </p:cNvCxnSpPr>
            <p:nvPr/>
          </p:nvCxnSpPr>
          <p:spPr bwMode="auto">
            <a:xfrm rot="10800000" flipV="1">
              <a:off x="3434977" y="1355726"/>
              <a:ext cx="1670424" cy="1592867"/>
            </a:xfrm>
            <a:prstGeom prst="curvedConnector2">
              <a:avLst/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cxnSp>
          <p:nvCxnSpPr>
            <p:cNvPr id="21532" name="AutoShape 37"/>
            <p:cNvCxnSpPr>
              <a:cxnSpLocks noChangeShapeType="1"/>
              <a:stCxn id="21516" idx="3"/>
              <a:endCxn id="21517" idx="1"/>
            </p:cNvCxnSpPr>
            <p:nvPr/>
          </p:nvCxnSpPr>
          <p:spPr bwMode="auto">
            <a:xfrm rot="5400000">
              <a:off x="2956438" y="4095050"/>
              <a:ext cx="942370" cy="147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9933"/>
              </a:solidFill>
              <a:prstDash val="dash"/>
              <a:round/>
              <a:headEnd/>
              <a:tailEnd/>
            </a:ln>
          </p:spPr>
        </p:cxnSp>
        <p:sp>
          <p:nvSpPr>
            <p:cNvPr id="41" name="Rounded Rectangular Callout 40"/>
            <p:cNvSpPr/>
            <p:nvPr/>
          </p:nvSpPr>
          <p:spPr>
            <a:xfrm>
              <a:off x="-2107451" y="2948593"/>
              <a:ext cx="3715712" cy="1318759"/>
            </a:xfrm>
            <a:prstGeom prst="wedgeRoundRectCallout">
              <a:avLst>
                <a:gd name="adj1" fmla="val 73912"/>
                <a:gd name="adj2" fmla="val -1833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“GESTOR”     de VENTAS</a:t>
              </a:r>
              <a:endParaRPr lang="es-AR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609600" y="1676400"/>
            <a:ext cx="1905000" cy="9763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EDA1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s-AR" sz="1800" dirty="0">
                <a:latin typeface="Verdana" pitchFamily="34" charset="0"/>
              </a:rPr>
              <a:t>Dueño del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Producto</a:t>
            </a:r>
          </a:p>
        </p:txBody>
      </p:sp>
      <p:sp>
        <p:nvSpPr>
          <p:cNvPr id="49" name="48 Elipse"/>
          <p:cNvSpPr/>
          <p:nvPr/>
        </p:nvSpPr>
        <p:spPr>
          <a:xfrm>
            <a:off x="228600" y="1447800"/>
            <a:ext cx="2667000" cy="1447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49 Rectángulo"/>
          <p:cNvSpPr/>
          <p:nvPr/>
        </p:nvSpPr>
        <p:spPr>
          <a:xfrm>
            <a:off x="2514600" y="1219200"/>
            <a:ext cx="2514600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85000"/>
              </a:lnSpc>
              <a:buFontTx/>
              <a:buBlip>
                <a:blip r:embed="rId3"/>
              </a:buBlip>
            </a:pPr>
            <a:r>
              <a:rPr lang="es-AR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Define </a:t>
            </a:r>
            <a:r>
              <a:rPr lang="es-AR" sz="16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y </a:t>
            </a:r>
            <a:r>
              <a:rPr lang="es-AR" sz="1600" b="1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controla </a:t>
            </a:r>
            <a:r>
              <a:rPr lang="es-AR" sz="16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la Visión del Producto.</a:t>
            </a:r>
            <a:endParaRPr lang="es-AR" sz="1600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09600" y="4495800"/>
            <a:ext cx="1905000" cy="9763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EDA1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s-AR" sz="1800" dirty="0">
                <a:latin typeface="Verdana" pitchFamily="34" charset="0"/>
              </a:rPr>
              <a:t>Abogado del </a:t>
            </a:r>
            <a:r>
              <a:rPr lang="es-AR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Usuario</a:t>
            </a:r>
          </a:p>
        </p:txBody>
      </p:sp>
      <p:sp>
        <p:nvSpPr>
          <p:cNvPr id="52" name="51 Elipse"/>
          <p:cNvSpPr/>
          <p:nvPr/>
        </p:nvSpPr>
        <p:spPr>
          <a:xfrm>
            <a:off x="228600" y="4343400"/>
            <a:ext cx="2667000" cy="1447800"/>
          </a:xfrm>
          <a:prstGeom prst="ellipse">
            <a:avLst/>
          </a:prstGeom>
          <a:noFill/>
          <a:ln w="50800">
            <a:solidFill>
              <a:srgbClr val="33CC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52 Rectángulo"/>
          <p:cNvSpPr/>
          <p:nvPr/>
        </p:nvSpPr>
        <p:spPr>
          <a:xfrm>
            <a:off x="2209800" y="5715000"/>
            <a:ext cx="27432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85000"/>
              </a:lnSpc>
              <a:buFontTx/>
              <a:buBlip>
                <a:blip r:embed="rId3"/>
              </a:buBlip>
            </a:pPr>
            <a:r>
              <a:rPr lang="es-AR" sz="14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Inserta</a:t>
            </a:r>
            <a:r>
              <a:rPr lang="es-AR" sz="14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el Producto en el entorno del Usuario (mercado o área usuaria).</a:t>
            </a:r>
            <a:endParaRPr lang="es-AR" sz="1400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ransition advTm="7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Las ventas en la nueva empresa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Algunas estadísticas en U.S. </a:t>
            </a:r>
            <a:r>
              <a:rPr lang="es-AR" sz="2400" dirty="0" smtClean="0"/>
              <a:t>(www.entrepreneur.com)</a:t>
            </a:r>
            <a:endParaRPr lang="es-AR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Un tercio </a:t>
            </a:r>
            <a:r>
              <a:rPr lang="es-AR" dirty="0" smtClean="0"/>
              <a:t>de las empresas sucumbe a los dos años de ser creada y </a:t>
            </a:r>
            <a:r>
              <a:rPr lang="es-AR" b="1" u="sng" dirty="0" smtClean="0"/>
              <a:t>sólo un 20%</a:t>
            </a:r>
            <a:r>
              <a:rPr lang="es-AR" dirty="0" smtClean="0"/>
              <a:t> de las empresas sobrevive a los cinco años de ser creada. </a:t>
            </a:r>
            <a:r>
              <a:rPr lang="es-AR" b="1" i="1" dirty="0" smtClean="0"/>
              <a:t>Principal causa ?...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El tiempo medio de vida </a:t>
            </a:r>
            <a:r>
              <a:rPr lang="es-AR" dirty="0" smtClean="0"/>
              <a:t>de todas las nuevas empresas (en USA) </a:t>
            </a:r>
            <a:r>
              <a:rPr lang="es-AR" b="1" u="sng" dirty="0" smtClean="0"/>
              <a:t>no supera los 11 años</a:t>
            </a:r>
            <a:r>
              <a:rPr lang="es-AR" dirty="0" smtClean="0"/>
              <a:t>. … </a:t>
            </a:r>
            <a:r>
              <a:rPr lang="es-AR" b="1" i="1" dirty="0" smtClean="0"/>
              <a:t>Porqué ? …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Razones para “crear” una empresa. Cual prevalece? 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Visión idealista (largo plazo)</a:t>
            </a:r>
            <a:r>
              <a:rPr lang="es-AR" dirty="0" smtClean="0"/>
              <a:t>: Se orienta la energía en basado en la fé sobre</a:t>
            </a:r>
            <a:r>
              <a:rPr lang="en-US" dirty="0" smtClean="0"/>
              <a:t> </a:t>
            </a:r>
            <a:r>
              <a:rPr lang="es-AR" dirty="0" smtClean="0"/>
              <a:t>el producto y la demanda en él.</a:t>
            </a:r>
          </a:p>
          <a:p>
            <a:pPr lvl="1" eaLnBrk="1" hangingPunct="1">
              <a:lnSpc>
                <a:spcPct val="90000"/>
              </a:lnSpc>
            </a:pPr>
            <a:r>
              <a:rPr lang="es-AR" b="1" u="sng" dirty="0" smtClean="0"/>
              <a:t>Visión pragmática (Corto Plazo)</a:t>
            </a:r>
            <a:r>
              <a:rPr lang="es-AR" dirty="0" smtClean="0"/>
              <a:t>: Se basa la energía en obtener la mejor manera de satisfacer un mercado dado y poder cambiar a otros mas convenientes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convenga</a:t>
            </a:r>
            <a:r>
              <a:rPr lang="es-AR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A2886-03EC-4311-9981-49D2AC49CDBD}" type="slidenum">
              <a:rPr lang="es-AR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dirty="0" smtClean="0"/>
              <a:t>Desarrollo de ventas en la empresa </a:t>
            </a:r>
            <a:br>
              <a:rPr lang="es-AR" sz="4000" dirty="0" smtClean="0"/>
            </a:br>
            <a:r>
              <a:rPr lang="es-AR" sz="4000" dirty="0" smtClean="0"/>
              <a:t>2 (DOS) “APPROACH”: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b="1" u="sng" dirty="0" smtClean="0"/>
              <a:t>PLANIFICAR TODO</a:t>
            </a:r>
            <a:r>
              <a:rPr lang="es-AR" b="1" dirty="0" smtClean="0"/>
              <a:t>: </a:t>
            </a:r>
            <a:r>
              <a:rPr lang="es-AR" dirty="0" smtClean="0"/>
              <a:t>x Ej. según BMG (1) </a:t>
            </a:r>
            <a:r>
              <a:rPr lang="es-AR" dirty="0" smtClean="0">
                <a:sym typeface="Wingdings" pitchFamily="2" charset="2"/>
              </a:rPr>
              <a:t> 9 Blocks</a:t>
            </a:r>
            <a:r>
              <a:rPr lang="es-AR" dirty="0" smtClean="0"/>
              <a:t>:</a:t>
            </a:r>
          </a:p>
          <a:p>
            <a:pPr marL="0" lvl="1" indent="393700" eaLnBrk="1" hangingPunct="1">
              <a:lnSpc>
                <a:spcPct val="90000"/>
              </a:lnSpc>
              <a:buNone/>
            </a:pPr>
            <a:r>
              <a:rPr lang="es-AR" dirty="0" smtClean="0"/>
              <a:t>1) </a:t>
            </a:r>
            <a:r>
              <a:rPr lang="es-AR" dirty="0" err="1" smtClean="0"/>
              <a:t>Customer</a:t>
            </a:r>
            <a:r>
              <a:rPr lang="es-AR" dirty="0" smtClean="0"/>
              <a:t> </a:t>
            </a:r>
            <a:r>
              <a:rPr lang="es-AR" dirty="0" err="1" smtClean="0"/>
              <a:t>Segments</a:t>
            </a:r>
            <a:r>
              <a:rPr lang="es-AR" dirty="0" smtClean="0"/>
              <a:t> + 2) </a:t>
            </a:r>
            <a:r>
              <a:rPr lang="es-AR" dirty="0" err="1" smtClean="0"/>
              <a:t>Value</a:t>
            </a:r>
            <a:r>
              <a:rPr lang="es-AR" dirty="0" smtClean="0"/>
              <a:t> </a:t>
            </a:r>
            <a:r>
              <a:rPr lang="es-AR" dirty="0" err="1" smtClean="0"/>
              <a:t>Propositions</a:t>
            </a:r>
            <a:r>
              <a:rPr lang="es-AR" dirty="0" smtClean="0"/>
              <a:t> + 3) </a:t>
            </a:r>
            <a:r>
              <a:rPr lang="es-AR" dirty="0" err="1" smtClean="0"/>
              <a:t>Channels</a:t>
            </a:r>
            <a:r>
              <a:rPr lang="es-AR" dirty="0" smtClean="0"/>
              <a:t> + 4) </a:t>
            </a:r>
            <a:r>
              <a:rPr lang="es-AR" dirty="0" err="1" smtClean="0"/>
              <a:t>Customer</a:t>
            </a:r>
            <a:r>
              <a:rPr lang="es-AR" dirty="0" smtClean="0"/>
              <a:t> </a:t>
            </a:r>
            <a:r>
              <a:rPr lang="es-AR" dirty="0" err="1" smtClean="0"/>
              <a:t>Relationships</a:t>
            </a:r>
            <a:r>
              <a:rPr lang="es-AR" dirty="0" smtClean="0"/>
              <a:t> + 5) </a:t>
            </a:r>
            <a:r>
              <a:rPr lang="es-AR" dirty="0" err="1" smtClean="0"/>
              <a:t>Revenue</a:t>
            </a:r>
            <a:r>
              <a:rPr lang="es-AR" dirty="0" smtClean="0"/>
              <a:t> </a:t>
            </a:r>
            <a:r>
              <a:rPr lang="es-AR" dirty="0" err="1" smtClean="0"/>
              <a:t>Streams</a:t>
            </a:r>
            <a:r>
              <a:rPr lang="es-AR" dirty="0" smtClean="0"/>
              <a:t> + 6) Key </a:t>
            </a:r>
            <a:r>
              <a:rPr lang="es-AR" dirty="0" err="1" smtClean="0"/>
              <a:t>Resources</a:t>
            </a:r>
            <a:r>
              <a:rPr lang="es-AR" dirty="0" smtClean="0"/>
              <a:t> + 7) Key </a:t>
            </a:r>
            <a:r>
              <a:rPr lang="es-AR" dirty="0" err="1" smtClean="0"/>
              <a:t>Activities</a:t>
            </a:r>
            <a:r>
              <a:rPr lang="es-AR" dirty="0" smtClean="0"/>
              <a:t> + 8) Key </a:t>
            </a:r>
            <a:r>
              <a:rPr lang="es-AR" dirty="0" err="1" smtClean="0"/>
              <a:t>Partnerships</a:t>
            </a:r>
            <a:r>
              <a:rPr lang="es-AR" dirty="0" smtClean="0"/>
              <a:t> + 9) </a:t>
            </a:r>
            <a:r>
              <a:rPr lang="es-AR" dirty="0" err="1" smtClean="0"/>
              <a:t>Cost</a:t>
            </a:r>
            <a:r>
              <a:rPr lang="es-AR" dirty="0" smtClean="0"/>
              <a:t> </a:t>
            </a:r>
            <a:r>
              <a:rPr lang="es-AR" dirty="0" err="1" smtClean="0"/>
              <a:t>Structure</a:t>
            </a:r>
            <a:r>
              <a:rPr lang="es-AR" dirty="0" smtClean="0"/>
              <a:t> + … </a:t>
            </a:r>
            <a:r>
              <a:rPr lang="es-AR" dirty="0" smtClean="0"/>
              <a:t>(</a:t>
            </a:r>
            <a:r>
              <a:rPr lang="es-AR" i="1" dirty="0" smtClean="0"/>
              <a:t>me </a:t>
            </a:r>
            <a:r>
              <a:rPr lang="es-AR" i="1" dirty="0" smtClean="0"/>
              <a:t>olvidé alguno</a:t>
            </a:r>
            <a:r>
              <a:rPr lang="es-AR" i="1" dirty="0" smtClean="0"/>
              <a:t>?)</a:t>
            </a:r>
            <a:endParaRPr lang="es-AR" i="1" dirty="0" smtClean="0"/>
          </a:p>
          <a:p>
            <a:pPr eaLnBrk="1" hangingPunct="1">
              <a:lnSpc>
                <a:spcPct val="90000"/>
              </a:lnSpc>
            </a:pPr>
            <a:r>
              <a:rPr lang="es-AR" b="1" u="sng" dirty="0" smtClean="0"/>
              <a:t>EMPEZAR YA </a:t>
            </a:r>
            <a:r>
              <a:rPr lang="es-AR" b="1" dirty="0" smtClean="0"/>
              <a:t>y aprender por ITERACIONES:</a:t>
            </a:r>
            <a:endParaRPr lang="es-AR" dirty="0" smtClean="0"/>
          </a:p>
          <a:p>
            <a:pPr marL="0" lvl="1" indent="393700" eaLnBrk="1" hangingPunct="1">
              <a:lnSpc>
                <a:spcPct val="90000"/>
              </a:lnSpc>
              <a:buNone/>
            </a:pPr>
            <a:r>
              <a:rPr lang="es-AR" dirty="0" smtClean="0"/>
              <a:t>La idea es </a:t>
            </a:r>
            <a:r>
              <a:rPr lang="es-AR" b="1" i="1" u="sng" dirty="0" smtClean="0"/>
              <a:t>experimentar</a:t>
            </a:r>
            <a:r>
              <a:rPr lang="es-AR" dirty="0" smtClean="0"/>
              <a:t>, </a:t>
            </a:r>
            <a:r>
              <a:rPr lang="es-AR" b="1" i="1" u="sng" dirty="0" smtClean="0"/>
              <a:t>permitirse la equivocación </a:t>
            </a:r>
            <a:r>
              <a:rPr lang="es-AR" dirty="0" smtClean="0"/>
              <a:t>y aprender </a:t>
            </a:r>
            <a:r>
              <a:rPr lang="es-AR" b="1" i="1" u="sng" dirty="0" smtClean="0"/>
              <a:t>corrigiendo esos errores</a:t>
            </a:r>
          </a:p>
          <a:p>
            <a:pPr marL="0" lvl="1" indent="393700" eaLnBrk="1" hangingPunct="1">
              <a:lnSpc>
                <a:spcPct val="90000"/>
              </a:lnSpc>
              <a:buAutoNum type="arabicParenR"/>
            </a:pPr>
            <a:r>
              <a:rPr lang="es-AR" dirty="0" smtClean="0"/>
              <a:t>Calificar oportunidades x EXPOSICIÓN al RIESGO </a:t>
            </a:r>
          </a:p>
          <a:p>
            <a:pPr marL="0" lvl="1" indent="393700" eaLnBrk="1" hangingPunct="1">
              <a:lnSpc>
                <a:spcPct val="90000"/>
              </a:lnSpc>
              <a:buAutoNum type="arabicParenR"/>
            </a:pPr>
            <a:r>
              <a:rPr lang="es-AR" dirty="0" smtClean="0"/>
              <a:t>Elegir PRIMERO: RIESGO BAJO + MONTOS BAJOS</a:t>
            </a:r>
          </a:p>
          <a:p>
            <a:pPr marL="0" lvl="1" indent="393700" eaLnBrk="1" hangingPunct="1">
              <a:lnSpc>
                <a:spcPct val="90000"/>
              </a:lnSpc>
              <a:buAutoNum type="arabicParenR"/>
            </a:pPr>
            <a:r>
              <a:rPr lang="es-AR" dirty="0" smtClean="0"/>
              <a:t>La primera vez </a:t>
            </a:r>
            <a:r>
              <a:rPr lang="es-AR" u="sng" dirty="0" smtClean="0"/>
              <a:t>no saldrá bien</a:t>
            </a:r>
            <a:r>
              <a:rPr lang="es-AR" dirty="0" smtClean="0"/>
              <a:t>, la segunda será mejor y así…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Mayo 2011</a:t>
            </a:r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A2886-03EC-4311-9981-49D2AC49CDBD}" type="slidenum">
              <a:rPr lang="es-AR"/>
              <a:pPr>
                <a:defRPr/>
              </a:pPr>
              <a:t>7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410200" y="6172200"/>
            <a:ext cx="3581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800" dirty="0" smtClean="0"/>
              <a:t>(1) Business </a:t>
            </a:r>
            <a:r>
              <a:rPr lang="es-AR" sz="1800" dirty="0" err="1" smtClean="0"/>
              <a:t>Model</a:t>
            </a:r>
            <a:r>
              <a:rPr lang="es-AR" sz="1800" dirty="0" smtClean="0"/>
              <a:t> </a:t>
            </a:r>
            <a:r>
              <a:rPr lang="es-AR" sz="1800" dirty="0" err="1" smtClean="0"/>
              <a:t>Generation</a:t>
            </a:r>
            <a:endParaRPr lang="es-A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Repaso de Teoría: Tipo Venta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Ventas Indirectas (Canales)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La acción de venta consiste en la preparación, prospección y soporte al canal. 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La acción de ventas está </a:t>
            </a:r>
            <a:r>
              <a:rPr lang="es-AR" dirty="0" err="1" smtClean="0"/>
              <a:t>tercerizada</a:t>
            </a:r>
            <a:r>
              <a:rPr lang="es-AR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La generación de demanda puede o no estar </a:t>
            </a:r>
            <a:r>
              <a:rPr lang="es-AR" dirty="0" err="1" smtClean="0"/>
              <a:t>tercerizada</a:t>
            </a:r>
            <a:r>
              <a:rPr lang="es-A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s-AR" sz="2800" dirty="0" smtClean="0"/>
              <a:t>Ventas Directas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Generación de demanda, preparación, prospección, y relación directa con el cliente.</a:t>
            </a:r>
          </a:p>
          <a:p>
            <a:pPr lvl="1" eaLnBrk="1" hangingPunct="1">
              <a:lnSpc>
                <a:spcPct val="90000"/>
              </a:lnSpc>
            </a:pPr>
            <a:r>
              <a:rPr lang="es-AR" dirty="0" smtClean="0"/>
              <a:t>Nota: Los ejecutivos de ventas pueden o no depender directamente de la empresa.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5C2BA-854A-490E-B5BC-2197EEFF939C}" type="slidenum">
              <a:rPr lang="es-AR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dirty="0" smtClean="0"/>
              <a:t>Repaso de Teoría: Acción de Venta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7543800" cy="438943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Ventas </a:t>
            </a:r>
            <a:r>
              <a:rPr lang="es-AR" sz="2800" dirty="0" smtClean="0"/>
              <a:t>Compulsivas (vendedor típico)</a:t>
            </a:r>
            <a:endParaRPr lang="es-AR" sz="28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Preparación: </a:t>
            </a:r>
            <a:r>
              <a:rPr lang="es-AR" dirty="0">
                <a:solidFill>
                  <a:srgbClr val="FF0000"/>
                </a:solidFill>
              </a:rPr>
              <a:t>Mensaje corto, incitador</a:t>
            </a:r>
            <a:r>
              <a:rPr lang="es-AR" dirty="0">
                <a:solidFill>
                  <a:schemeClr val="hlink"/>
                </a:solidFill>
              </a:rPr>
              <a:t>.</a:t>
            </a:r>
            <a:r>
              <a:rPr lang="es-AR" dirty="0"/>
              <a:t> Ciclo corto.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Acción </a:t>
            </a:r>
            <a:r>
              <a:rPr lang="es-AR" dirty="0" err="1"/>
              <a:t>one-way</a:t>
            </a:r>
            <a:r>
              <a:rPr lang="es-AR" dirty="0"/>
              <a:t>. Un sólo </a:t>
            </a:r>
            <a:r>
              <a:rPr lang="es-AR" dirty="0" err="1"/>
              <a:t>feedback</a:t>
            </a:r>
            <a:r>
              <a:rPr lang="es-AR" dirty="0"/>
              <a:t>: la compra.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Ejemplos: venta ambulante, 0-800-LLAME YA !.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AR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sz="2800" dirty="0"/>
              <a:t>Ventas Consultivas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Preparación y prospección: Target definido.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Ciclos de venta largos. Producto a medida.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>
                <a:solidFill>
                  <a:srgbClr val="FF0000"/>
                </a:solidFill>
              </a:rPr>
              <a:t>Proceso recurrente de ajuste. Reuniones de </a:t>
            </a:r>
            <a:r>
              <a:rPr lang="es-AR" dirty="0" err="1">
                <a:solidFill>
                  <a:srgbClr val="FF0000"/>
                </a:solidFill>
              </a:rPr>
              <a:t>feedback</a:t>
            </a:r>
            <a:r>
              <a:rPr lang="es-AR" dirty="0">
                <a:solidFill>
                  <a:srgbClr val="FF0000"/>
                </a:solidFill>
              </a:rPr>
              <a:t> y consenso.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AR" dirty="0"/>
              <a:t>Ej.: Ventas Técnicas, Servicios,  Consultoría, </a:t>
            </a:r>
            <a:r>
              <a:rPr lang="es-AR" dirty="0" smtClean="0"/>
              <a:t>etc.. </a:t>
            </a:r>
            <a:endParaRPr lang="es-AR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Agosto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75.46 - Administración y Control de Proyectos II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67227-C4A4-4CDD-8151-0CFA2548A7CF}" type="slidenum">
              <a:rPr lang="es-AR"/>
              <a:pPr>
                <a:defRPr/>
              </a:pPr>
              <a:t>9</a:t>
            </a:fld>
            <a:endParaRPr lang="es-AR"/>
          </a:p>
        </p:txBody>
      </p:sp>
      <p:pic>
        <p:nvPicPr>
          <p:cNvPr id="25607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0"/>
            <a:ext cx="19050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0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114800"/>
            <a:ext cx="1447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3337</Words>
  <Application>Microsoft Office PowerPoint</Application>
  <PresentationFormat>Presentación en pantalla (4:3)</PresentationFormat>
  <Paragraphs>550</Paragraphs>
  <Slides>43</Slides>
  <Notes>43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5" baseType="lpstr">
      <vt:lpstr>Flow</vt:lpstr>
      <vt:lpstr>Worksheet</vt:lpstr>
      <vt:lpstr>LA TOMA DE DECISIONES  EN EL PROCESO DE VENTAS  </vt:lpstr>
      <vt:lpstr>¿Qué es la “Venta”?</vt:lpstr>
      <vt:lpstr>Ventas en el Organigrama</vt:lpstr>
      <vt:lpstr>Diapositiva 4</vt:lpstr>
      <vt:lpstr>El Equipo de Trabajo</vt:lpstr>
      <vt:lpstr>Las ventas en la nueva empresa</vt:lpstr>
      <vt:lpstr>Desarrollo de ventas en la empresa  2 (DOS) “APPROACH”:</vt:lpstr>
      <vt:lpstr>Repaso de Teoría: Tipo Venta</vt:lpstr>
      <vt:lpstr>Repaso de Teoría: Acción de Venta</vt:lpstr>
      <vt:lpstr>Que hace un “gestor” del proceso de ventas ? (Vendedor)</vt:lpstr>
      <vt:lpstr>Repaso de Teoría: Ventas es un proceso regido por la “incertidumbre” (risk managemen)</vt:lpstr>
      <vt:lpstr>Proceso Ventas Consultivas</vt:lpstr>
      <vt:lpstr>1. Preparación / Prospección</vt:lpstr>
      <vt:lpstr>1. Preparación / Prospección</vt:lpstr>
      <vt:lpstr>Plan de Cobertura. Ejemplo.</vt:lpstr>
      <vt:lpstr>Preparación. Relevamiento</vt:lpstr>
      <vt:lpstr>Pasos en una reunión</vt:lpstr>
      <vt:lpstr>2. Análisis de necesidades</vt:lpstr>
      <vt:lpstr>2. Análisis de necesidades. Cuestiones de escucha activa</vt:lpstr>
      <vt:lpstr>2. Análisis de necesidades. Como catalogar necesidades </vt:lpstr>
      <vt:lpstr>3. Demostración de la solución </vt:lpstr>
      <vt:lpstr>3. Demostración de la solución </vt:lpstr>
      <vt:lpstr>3. Demostración: Influencia de los estilos de comunicación</vt:lpstr>
      <vt:lpstr>Perfil Promotor</vt:lpstr>
      <vt:lpstr>Perfil Controlador</vt:lpstr>
      <vt:lpstr>Perfil Facilitador</vt:lpstr>
      <vt:lpstr>Perfil Analítico</vt:lpstr>
      <vt:lpstr>3. Demostración: Influencia de los estilos de comunicacion</vt:lpstr>
      <vt:lpstr>3. “Make-up”  de la Solución </vt:lpstr>
      <vt:lpstr>3. “Make-up” de la Solución. Prueba Ácida. </vt:lpstr>
      <vt:lpstr>3. “Make-up” de la Solución. Análisis SWOT. </vt:lpstr>
      <vt:lpstr>3. “Make-up” de la Solución. Tips Presentaciones Efectivas. </vt:lpstr>
      <vt:lpstr>3. “Make-up” de la Solución. Reglas Básicas diapositivas. </vt:lpstr>
      <vt:lpstr>4. Estudio de la oferta</vt:lpstr>
      <vt:lpstr>5. Negociación</vt:lpstr>
      <vt:lpstr>6. Orden (pedido de compra)</vt:lpstr>
      <vt:lpstr>7. Seguimiento. RETROSPECTIVA</vt:lpstr>
      <vt:lpstr>7. Seguimiento. Ciclo continuo.</vt:lpstr>
      <vt:lpstr>7. Seguimiento. Farming/Hunting</vt:lpstr>
      <vt:lpstr>HUNTING: Nuevos clientes. </vt:lpstr>
      <vt:lpstr>FARMING: Clientes Existentes.</vt:lpstr>
      <vt:lpstr>Conclusiones</vt:lpstr>
      <vt:lpstr>Bibliografía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Venta Técnica</dc:title>
  <dc:creator/>
  <cp:lastModifiedBy/>
  <cp:revision>94</cp:revision>
  <dcterms:created xsi:type="dcterms:W3CDTF">2003-03-31T13:17:36Z</dcterms:created>
  <dcterms:modified xsi:type="dcterms:W3CDTF">2011-06-06T14:16:27Z</dcterms:modified>
</cp:coreProperties>
</file>