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6"/>
  </p:notesMasterIdLst>
  <p:sldIdLst>
    <p:sldId id="256" r:id="rId2"/>
    <p:sldId id="275" r:id="rId3"/>
    <p:sldId id="276" r:id="rId4"/>
    <p:sldId id="257" r:id="rId5"/>
    <p:sldId id="270" r:id="rId6"/>
    <p:sldId id="259" r:id="rId7"/>
    <p:sldId id="271" r:id="rId8"/>
    <p:sldId id="264" r:id="rId9"/>
    <p:sldId id="267" r:id="rId10"/>
    <p:sldId id="265" r:id="rId11"/>
    <p:sldId id="272" r:id="rId12"/>
    <p:sldId id="273" r:id="rId13"/>
    <p:sldId id="274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7" autoAdjust="0"/>
  </p:normalViewPr>
  <p:slideViewPr>
    <p:cSldViewPr>
      <p:cViewPr>
        <p:scale>
          <a:sx n="66" d="100"/>
          <a:sy n="66" d="100"/>
        </p:scale>
        <p:origin x="-127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07/07/2011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12" Type="http://schemas.openxmlformats.org/officeDocument/2006/relationships/image" Target="../media/image1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gif"/><Relationship Id="rId5" Type="http://schemas.openxmlformats.org/officeDocument/2006/relationships/image" Target="../media/image6.gif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4772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Especificaciones Técnicas</a:t>
            </a:r>
          </a:p>
          <a:p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Modelo de Datos (I)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5" name="24 Imagen" descr="parte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2133600"/>
            <a:ext cx="6511672" cy="4329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5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1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Modelo de Datos (II)</a:t>
            </a:r>
          </a:p>
          <a:p>
            <a:pPr algn="ctr"/>
            <a:endParaRPr lang="es-AR" sz="1200" dirty="0"/>
          </a:p>
        </p:txBody>
      </p:sp>
      <p:grpSp>
        <p:nvGrpSpPr>
          <p:cNvPr id="12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3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4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5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9" name="18 Imagen" descr="parte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2133600"/>
            <a:ext cx="4409831" cy="40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Seguridad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14 CuadroTexto"/>
          <p:cNvSpPr txBox="1"/>
          <p:nvPr/>
        </p:nvSpPr>
        <p:spPr>
          <a:xfrm>
            <a:off x="1371600" y="2316301"/>
            <a:ext cx="685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4000" dirty="0" smtClean="0"/>
              <a:t>Control de acceso</a:t>
            </a:r>
          </a:p>
          <a:p>
            <a:pPr>
              <a:buFont typeface="Arial" pitchFamily="34" charset="0"/>
              <a:buChar char="•"/>
            </a:pPr>
            <a:r>
              <a:rPr lang="es-AR" sz="4000" dirty="0" smtClean="0"/>
              <a:t> </a:t>
            </a:r>
            <a:r>
              <a:rPr lang="es-AR" sz="4000" dirty="0" smtClean="0"/>
              <a:t>URL encriptado</a:t>
            </a:r>
          </a:p>
          <a:p>
            <a:pPr>
              <a:buFont typeface="Arial" pitchFamily="34" charset="0"/>
              <a:buChar char="•"/>
            </a:pPr>
            <a:r>
              <a:rPr lang="es-AR" sz="4000" dirty="0" smtClean="0"/>
              <a:t> Validación de campos</a:t>
            </a:r>
          </a:p>
          <a:p>
            <a:pPr>
              <a:buFont typeface="Arial" pitchFamily="34" charset="0"/>
              <a:buChar char="•"/>
            </a:pPr>
            <a:r>
              <a:rPr lang="es-AR" sz="4000" dirty="0" smtClean="0"/>
              <a:t> SQL </a:t>
            </a:r>
            <a:r>
              <a:rPr lang="es-AR" sz="4000" dirty="0" err="1" smtClean="0"/>
              <a:t>injection</a:t>
            </a:r>
            <a:endParaRPr lang="es-AR" sz="4000" dirty="0" smtClean="0"/>
          </a:p>
          <a:p>
            <a:pPr>
              <a:buFont typeface="Arial" pitchFamily="34" charset="0"/>
              <a:buChar char="•"/>
            </a:pPr>
            <a:r>
              <a:rPr lang="es-AR" sz="4000" dirty="0" smtClean="0"/>
              <a:t> Cross </a:t>
            </a:r>
            <a:r>
              <a:rPr lang="es-AR" sz="4000" dirty="0" err="1" smtClean="0"/>
              <a:t>Site</a:t>
            </a:r>
            <a:r>
              <a:rPr lang="es-AR" sz="4000" dirty="0" smtClean="0"/>
              <a:t> Scripting (XSS)</a:t>
            </a:r>
            <a:endParaRPr lang="es-AR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362200"/>
            <a:ext cx="20574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3810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Interfaces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19800" y="4724400"/>
            <a:ext cx="1200150" cy="1266825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INFRACCIONES</a:t>
            </a: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7315200" y="4724400"/>
            <a:ext cx="1200150" cy="1266825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SCORING VEHICULAR</a:t>
            </a: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343275" y="3419475"/>
            <a:ext cx="1552575" cy="1019175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cxnSp>
        <p:nvCxnSpPr>
          <p:cNvPr id="1033" name="AutoShape 9"/>
          <p:cNvCxnSpPr>
            <a:cxnSpLocks noChangeShapeType="1"/>
            <a:stCxn id="2058" idx="3"/>
          </p:cNvCxnSpPr>
          <p:nvPr/>
        </p:nvCxnSpPr>
        <p:spPr bwMode="auto">
          <a:xfrm>
            <a:off x="2438400" y="2601503"/>
            <a:ext cx="990600" cy="88464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034" name="AutoShape 10"/>
          <p:cNvCxnSpPr>
            <a:cxnSpLocks noChangeShapeType="1"/>
            <a:stCxn id="2060" idx="2"/>
          </p:cNvCxnSpPr>
          <p:nvPr/>
        </p:nvCxnSpPr>
        <p:spPr bwMode="auto">
          <a:xfrm rot="5400000">
            <a:off x="6139932" y="2063231"/>
            <a:ext cx="331237" cy="285750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036" name="AutoShape 12"/>
          <p:cNvCxnSpPr>
            <a:cxnSpLocks noChangeShapeType="1"/>
            <a:stCxn id="28" idx="0"/>
          </p:cNvCxnSpPr>
          <p:nvPr/>
        </p:nvCxnSpPr>
        <p:spPr bwMode="auto">
          <a:xfrm rot="5400000" flipH="1" flipV="1">
            <a:off x="3067050" y="4667251"/>
            <a:ext cx="638174" cy="857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3876040" y="3886200"/>
            <a:ext cx="543560" cy="400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BD</a:t>
            </a:r>
            <a:endParaRPr kumimoji="0" lang="es-A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28800"/>
            <a:ext cx="1447800" cy="154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37 CuadroTexto"/>
          <p:cNvSpPr txBox="1"/>
          <p:nvPr/>
        </p:nvSpPr>
        <p:spPr>
          <a:xfrm>
            <a:off x="1307733" y="3090446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>
                <a:solidFill>
                  <a:schemeClr val="bg1"/>
                </a:solidFill>
                <a:latin typeface="Arial Black" pitchFamily="34" charset="0"/>
              </a:rPr>
              <a:t>BCRA</a:t>
            </a:r>
            <a:endParaRPr lang="es-AR" sz="16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14478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FF00"/>
                </a:solidFill>
              </a:rPr>
              <a:t>CD</a:t>
            </a:r>
            <a:endParaRPr lang="es-AR" b="1" dirty="0">
              <a:solidFill>
                <a:srgbClr val="FFFF00"/>
              </a:solidFill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2133600"/>
            <a:ext cx="952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2057400"/>
            <a:ext cx="1295400" cy="12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3657600"/>
            <a:ext cx="1981199" cy="68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4" name="43 Conector recto"/>
          <p:cNvCxnSpPr>
            <a:stCxn id="1028" idx="0"/>
            <a:endCxn id="2061" idx="2"/>
          </p:cNvCxnSpPr>
          <p:nvPr/>
        </p:nvCxnSpPr>
        <p:spPr>
          <a:xfrm rot="5400000" flipH="1" flipV="1">
            <a:off x="6776513" y="4185714"/>
            <a:ext cx="382048" cy="69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2061" idx="2"/>
            <a:endCxn id="1029" idx="0"/>
          </p:cNvCxnSpPr>
          <p:nvPr/>
        </p:nvCxnSpPr>
        <p:spPr>
          <a:xfrm rot="16200000" flipH="1">
            <a:off x="7424213" y="4233338"/>
            <a:ext cx="382048" cy="60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AutoShape 10"/>
          <p:cNvCxnSpPr>
            <a:cxnSpLocks noChangeShapeType="1"/>
            <a:stCxn id="2059" idx="1"/>
          </p:cNvCxnSpPr>
          <p:nvPr/>
        </p:nvCxnSpPr>
        <p:spPr bwMode="auto">
          <a:xfrm rot="10800000" flipV="1">
            <a:off x="4876800" y="2705100"/>
            <a:ext cx="1066800" cy="95250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61" name="AutoShape 10"/>
          <p:cNvCxnSpPr>
            <a:cxnSpLocks noChangeShapeType="1"/>
            <a:stCxn id="2061" idx="1"/>
          </p:cNvCxnSpPr>
          <p:nvPr/>
        </p:nvCxnSpPr>
        <p:spPr bwMode="auto">
          <a:xfrm rot="10800000">
            <a:off x="4876800" y="3657600"/>
            <a:ext cx="1447800" cy="342376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63" name="62 CuadroTexto"/>
          <p:cNvSpPr txBox="1"/>
          <p:nvPr/>
        </p:nvSpPr>
        <p:spPr>
          <a:xfrm>
            <a:off x="6781800" y="160020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rgbClr val="FFFF00"/>
                </a:solidFill>
              </a:rPr>
              <a:t>Sitios</a:t>
            </a:r>
            <a:endParaRPr lang="es-AR" b="1" dirty="0">
              <a:solidFill>
                <a:srgbClr val="FFFF00"/>
              </a:solidFill>
            </a:endParaRPr>
          </a:p>
        </p:txBody>
      </p:sp>
      <p:pic>
        <p:nvPicPr>
          <p:cNvPr id="64" name="63 Imagen" descr="http://3.bp.blogspot.com/_9T0GcqbAe6I/SwXhBSvmq6I/AAAAAAAATC4/As8GGgEkapg/s400/LOGO+MAPFRE+ACTUALIZADO.jpg"/>
          <p:cNvPicPr/>
          <p:nvPr/>
        </p:nvPicPr>
        <p:blipFill>
          <a:blip r:embed="rId7" cstate="print"/>
          <a:srcRect r="46121" b="13889"/>
          <a:stretch>
            <a:fillRect/>
          </a:stretch>
        </p:blipFill>
        <p:spPr bwMode="auto">
          <a:xfrm>
            <a:off x="838200" y="5562600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64 CuadroTexto"/>
          <p:cNvSpPr txBox="1"/>
          <p:nvPr/>
        </p:nvSpPr>
        <p:spPr>
          <a:xfrm>
            <a:off x="2743200" y="5867400"/>
            <a:ext cx="148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rgbClr val="FFFF00"/>
                </a:solidFill>
              </a:rPr>
              <a:t>Aseguradoras</a:t>
            </a:r>
            <a:endParaRPr lang="es-AR" b="1" dirty="0">
              <a:solidFill>
                <a:srgbClr val="FFFF00"/>
              </a:solidFill>
            </a:endParaRPr>
          </a:p>
        </p:txBody>
      </p:sp>
      <p:cxnSp>
        <p:nvCxnSpPr>
          <p:cNvPr id="68" name="AutoShape 12"/>
          <p:cNvCxnSpPr>
            <a:cxnSpLocks noChangeShapeType="1"/>
            <a:stCxn id="64" idx="0"/>
          </p:cNvCxnSpPr>
          <p:nvPr/>
        </p:nvCxnSpPr>
        <p:spPr bwMode="auto">
          <a:xfrm rot="5400000" flipH="1" flipV="1">
            <a:off x="1895476" y="4086226"/>
            <a:ext cx="1219198" cy="1733551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66" name="AutoShape 12"/>
          <p:cNvCxnSpPr>
            <a:cxnSpLocks noChangeShapeType="1"/>
            <a:stCxn id="27" idx="3"/>
          </p:cNvCxnSpPr>
          <p:nvPr/>
        </p:nvCxnSpPr>
        <p:spPr bwMode="auto">
          <a:xfrm flipV="1">
            <a:off x="2438400" y="4343402"/>
            <a:ext cx="933450" cy="34289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pic>
        <p:nvPicPr>
          <p:cNvPr id="28" name="27 Imagen" descr="http://transporteinformativo.com/wordpress/wp-content/uploads/Image/zurich-portal.jp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43200" y="5029200"/>
            <a:ext cx="1200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26 Imagen" descr="http://imagenes.autos-carros-coches.com.ar/wp-content/uploads/2010/10/caja_01.jp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6800" y="4038600"/>
            <a:ext cx="1371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Data </a:t>
            </a:r>
            <a:r>
              <a:rPr lang="es-AR" sz="4800" b="1" dirty="0" err="1" smtClean="0"/>
              <a:t>Mining</a:t>
            </a:r>
            <a:endParaRPr lang="es-AR" sz="4800" b="1" dirty="0" smtClean="0"/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>
              <a:buFont typeface="Arial" pitchFamily="34" charset="0"/>
              <a:buChar char="•"/>
            </a:pPr>
            <a:endParaRPr lang="es-AR" b="1" dirty="0" smtClean="0"/>
          </a:p>
          <a:p>
            <a:pPr algn="ctr">
              <a:buFont typeface="Arial" pitchFamily="34" charset="0"/>
              <a:buChar char="•"/>
            </a:pPr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28600" y="11430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u="sng" dirty="0" smtClean="0"/>
              <a:t>Premisas</a:t>
            </a:r>
            <a:endParaRPr lang="es-AR" sz="5400" b="1" u="sng" dirty="0" smtClean="0"/>
          </a:p>
          <a:p>
            <a:pPr algn="ctr"/>
            <a:endParaRPr lang="es-AR" sz="2000" dirty="0"/>
          </a:p>
        </p:txBody>
      </p:sp>
      <p:grpSp>
        <p:nvGrpSpPr>
          <p:cNvPr id="3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2" name="41 CuadroTexto"/>
          <p:cNvSpPr txBox="1"/>
          <p:nvPr/>
        </p:nvSpPr>
        <p:spPr>
          <a:xfrm>
            <a:off x="914400" y="2286000"/>
            <a:ext cx="7696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s-AR" sz="3600" dirty="0" smtClean="0"/>
              <a:t> </a:t>
            </a:r>
            <a:r>
              <a:rPr lang="es-AR" sz="3600" dirty="0" smtClean="0"/>
              <a:t>Control de </a:t>
            </a:r>
            <a:r>
              <a:rPr lang="es-AR" sz="3600" dirty="0" smtClean="0"/>
              <a:t>acceso </a:t>
            </a:r>
          </a:p>
          <a:p>
            <a:pPr lvl="0">
              <a:buFont typeface="Arial" pitchFamily="34" charset="0"/>
              <a:buChar char="•"/>
            </a:pPr>
            <a:r>
              <a:rPr lang="es-AR" sz="3600" dirty="0" smtClean="0"/>
              <a:t> Centralización de datos</a:t>
            </a:r>
            <a:endParaRPr lang="es-AR" sz="3600" dirty="0" smtClean="0"/>
          </a:p>
          <a:p>
            <a:pPr lvl="0">
              <a:buFont typeface="Arial" pitchFamily="34" charset="0"/>
              <a:buChar char="•"/>
            </a:pPr>
            <a:r>
              <a:rPr lang="es-AR" sz="3600" dirty="0" smtClean="0"/>
              <a:t> Compatibilidad multiplataforma</a:t>
            </a:r>
          </a:p>
          <a:p>
            <a:pPr lvl="0">
              <a:buFont typeface="Arial" pitchFamily="34" charset="0"/>
              <a:buChar char="•"/>
            </a:pPr>
            <a:r>
              <a:rPr lang="es-AR" sz="3600" dirty="0" smtClean="0"/>
              <a:t> </a:t>
            </a:r>
            <a:r>
              <a:rPr lang="es-AR" sz="3600" dirty="0" smtClean="0"/>
              <a:t>Inmediatez  y masividad de acceso</a:t>
            </a:r>
          </a:p>
          <a:p>
            <a:pPr lvl="0">
              <a:buFont typeface="Arial" pitchFamily="34" charset="0"/>
              <a:buChar char="•"/>
            </a:pPr>
            <a:r>
              <a:rPr lang="es-AR" sz="3600" dirty="0" smtClean="0"/>
              <a:t> Facilidad de distribución</a:t>
            </a:r>
          </a:p>
          <a:p>
            <a:pPr lvl="0">
              <a:buFont typeface="Arial" pitchFamily="34" charset="0"/>
              <a:buChar char="•"/>
            </a:pPr>
            <a:endParaRPr lang="es-A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>
              <a:buFont typeface="Arial" pitchFamily="34" charset="0"/>
              <a:buChar char="•"/>
            </a:pPr>
            <a:endParaRPr lang="es-AR" b="1" dirty="0" smtClean="0"/>
          </a:p>
          <a:p>
            <a:pPr algn="ctr">
              <a:buFont typeface="Arial" pitchFamily="34" charset="0"/>
              <a:buChar char="•"/>
            </a:pPr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28600" y="11430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u="sng" dirty="0" smtClean="0"/>
              <a:t>Funcionalidades</a:t>
            </a:r>
            <a:endParaRPr lang="es-AR" sz="5400" b="1" u="sng" dirty="0" smtClean="0"/>
          </a:p>
          <a:p>
            <a:pPr algn="ctr"/>
            <a:endParaRPr lang="es-AR" sz="2000" dirty="0"/>
          </a:p>
        </p:txBody>
      </p:sp>
      <p:grpSp>
        <p:nvGrpSpPr>
          <p:cNvPr id="3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2" name="41 CuadroTexto"/>
          <p:cNvSpPr txBox="1"/>
          <p:nvPr/>
        </p:nvSpPr>
        <p:spPr>
          <a:xfrm>
            <a:off x="609600" y="20574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s-AR" sz="2800" dirty="0" smtClean="0"/>
              <a:t> Integración </a:t>
            </a:r>
            <a:r>
              <a:rPr lang="es-AR" sz="2800" dirty="0" smtClean="0"/>
              <a:t>de información proveniente de diversas fuentes</a:t>
            </a:r>
          </a:p>
          <a:p>
            <a:pPr lvl="0">
              <a:buFont typeface="Arial" pitchFamily="34" charset="0"/>
              <a:buChar char="•"/>
            </a:pPr>
            <a:r>
              <a:rPr lang="es-AR" sz="2800" dirty="0" smtClean="0"/>
              <a:t> Control de acceso</a:t>
            </a:r>
          </a:p>
          <a:p>
            <a:pPr lvl="0">
              <a:buFont typeface="Arial" pitchFamily="34" charset="0"/>
              <a:buChar char="•"/>
            </a:pPr>
            <a:r>
              <a:rPr lang="es-AR" sz="2800" dirty="0" smtClean="0"/>
              <a:t> Acceso remoto a datos</a:t>
            </a:r>
          </a:p>
          <a:p>
            <a:pPr lvl="0">
              <a:buFont typeface="Arial" pitchFamily="34" charset="0"/>
              <a:buChar char="•"/>
            </a:pPr>
            <a:r>
              <a:rPr lang="es-AR" sz="2800" dirty="0" smtClean="0"/>
              <a:t> Análisis de datos sobre conductores</a:t>
            </a:r>
          </a:p>
          <a:p>
            <a:pPr lvl="0">
              <a:buFont typeface="Arial" pitchFamily="34" charset="0"/>
              <a:buChar char="•"/>
            </a:pPr>
            <a:r>
              <a:rPr lang="es-AR" sz="2800" dirty="0" smtClean="0"/>
              <a:t> Automatización de procesos de actualización y recuperación de la base de datos</a:t>
            </a:r>
          </a:p>
          <a:p>
            <a:pPr lvl="0">
              <a:buFont typeface="Arial" pitchFamily="34" charset="0"/>
              <a:buChar char="•"/>
            </a:pPr>
            <a:r>
              <a:rPr lang="es-AR" sz="2800" dirty="0" smtClean="0"/>
              <a:t> Administración de cuentas de usuarios</a:t>
            </a:r>
          </a:p>
          <a:p>
            <a:pPr lvl="0">
              <a:buFont typeface="Arial" pitchFamily="34" charset="0"/>
              <a:buChar char="•"/>
            </a:pPr>
            <a:r>
              <a:rPr lang="es-AR" sz="2800" dirty="0" smtClean="0"/>
              <a:t> Usabilidad</a:t>
            </a:r>
            <a:endParaRPr lang="es-A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28600" y="13716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dirty="0" smtClean="0"/>
              <a:t>Casos de uso (I)</a:t>
            </a:r>
          </a:p>
          <a:p>
            <a:pPr algn="ctr"/>
            <a:endParaRPr lang="es-AR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58 Elipse"/>
          <p:cNvSpPr/>
          <p:nvPr/>
        </p:nvSpPr>
        <p:spPr>
          <a:xfrm>
            <a:off x="4648200" y="25908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Acceder a su cuenta de usuario</a:t>
            </a:r>
            <a:endParaRPr lang="es-AR" sz="1400" dirty="0"/>
          </a:p>
        </p:txBody>
      </p:sp>
      <p:sp>
        <p:nvSpPr>
          <p:cNvPr id="60" name="59 Elipse"/>
          <p:cNvSpPr/>
          <p:nvPr/>
        </p:nvSpPr>
        <p:spPr>
          <a:xfrm>
            <a:off x="4648200" y="35052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Mantener cuenta de usuario</a:t>
            </a:r>
            <a:endParaRPr lang="es-AR" sz="1400" dirty="0"/>
          </a:p>
        </p:txBody>
      </p:sp>
      <p:sp>
        <p:nvSpPr>
          <p:cNvPr id="61" name="60 Elipse"/>
          <p:cNvSpPr/>
          <p:nvPr/>
        </p:nvSpPr>
        <p:spPr>
          <a:xfrm>
            <a:off x="4648200" y="44196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Consultar datos sobre una persona</a:t>
            </a:r>
            <a:endParaRPr lang="es-AR" sz="1400" dirty="0"/>
          </a:p>
        </p:txBody>
      </p:sp>
      <p:sp>
        <p:nvSpPr>
          <p:cNvPr id="62" name="61 Elipse"/>
          <p:cNvSpPr/>
          <p:nvPr/>
        </p:nvSpPr>
        <p:spPr>
          <a:xfrm>
            <a:off x="4648200" y="54102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Solicitar informes y análisis</a:t>
            </a:r>
            <a:endParaRPr lang="es-AR" sz="1400" dirty="0"/>
          </a:p>
        </p:txBody>
      </p:sp>
      <p:cxnSp>
        <p:nvCxnSpPr>
          <p:cNvPr id="64" name="63 Conector recto"/>
          <p:cNvCxnSpPr>
            <a:stCxn id="59" idx="2"/>
          </p:cNvCxnSpPr>
          <p:nvPr/>
        </p:nvCxnSpPr>
        <p:spPr>
          <a:xfrm rot="10800000" flipV="1">
            <a:off x="2438400" y="2895600"/>
            <a:ext cx="2209800" cy="16764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7" name="66 Conector recto"/>
          <p:cNvCxnSpPr>
            <a:endCxn id="61" idx="2"/>
          </p:cNvCxnSpPr>
          <p:nvPr/>
        </p:nvCxnSpPr>
        <p:spPr>
          <a:xfrm>
            <a:off x="2438400" y="4724400"/>
            <a:ext cx="22098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6" name="75 Conector recto"/>
          <p:cNvCxnSpPr>
            <a:stCxn id="60" idx="2"/>
          </p:cNvCxnSpPr>
          <p:nvPr/>
        </p:nvCxnSpPr>
        <p:spPr>
          <a:xfrm rot="10800000" flipV="1">
            <a:off x="2438400" y="3810000"/>
            <a:ext cx="2209800" cy="8382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8" name="77 Conector recto"/>
          <p:cNvCxnSpPr>
            <a:stCxn id="62" idx="2"/>
          </p:cNvCxnSpPr>
          <p:nvPr/>
        </p:nvCxnSpPr>
        <p:spPr>
          <a:xfrm rot="10800000">
            <a:off x="2438400" y="4800600"/>
            <a:ext cx="2209800" cy="9144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80" name="79 Grupo"/>
          <p:cNvGrpSpPr/>
          <p:nvPr/>
        </p:nvGrpSpPr>
        <p:grpSpPr>
          <a:xfrm>
            <a:off x="1524000" y="4419600"/>
            <a:ext cx="575975" cy="1167982"/>
            <a:chOff x="1302036" y="3733799"/>
            <a:chExt cx="838884" cy="1701117"/>
          </a:xfrm>
        </p:grpSpPr>
        <p:sp>
          <p:nvSpPr>
            <p:cNvPr id="15" name="14 Elipse"/>
            <p:cNvSpPr/>
            <p:nvPr/>
          </p:nvSpPr>
          <p:spPr>
            <a:xfrm>
              <a:off x="1676400" y="3733799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7" name="26 Conector recto"/>
            <p:cNvCxnSpPr/>
            <p:nvPr/>
          </p:nvCxnSpPr>
          <p:spPr>
            <a:xfrm rot="5400000">
              <a:off x="1715294" y="4380706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32 Conector recto"/>
            <p:cNvCxnSpPr/>
            <p:nvPr/>
          </p:nvCxnSpPr>
          <p:spPr>
            <a:xfrm rot="5400000">
              <a:off x="16383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1677194" y="4341018"/>
              <a:ext cx="4572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 rot="16200000" flipH="1">
              <a:off x="18669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78 CuadroTexto"/>
            <p:cNvSpPr txBox="1"/>
            <p:nvPr/>
          </p:nvSpPr>
          <p:spPr>
            <a:xfrm>
              <a:off x="1302036" y="5065584"/>
              <a:ext cx="83888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AR" dirty="0" smtClean="0"/>
                <a:t>Cliente</a:t>
              </a:r>
              <a:endParaRPr lang="es-AR" dirty="0"/>
            </a:p>
          </p:txBody>
        </p:sp>
      </p:grpSp>
      <p:grpSp>
        <p:nvGrpSpPr>
          <p:cNvPr id="81" name="80 Grupo"/>
          <p:cNvGrpSpPr/>
          <p:nvPr/>
        </p:nvGrpSpPr>
        <p:grpSpPr>
          <a:xfrm>
            <a:off x="1219200" y="2754868"/>
            <a:ext cx="1525482" cy="1272064"/>
            <a:chOff x="860267" y="3733799"/>
            <a:chExt cx="2221800" cy="1852708"/>
          </a:xfrm>
        </p:grpSpPr>
        <p:sp>
          <p:nvSpPr>
            <p:cNvPr id="82" name="81 Elipse"/>
            <p:cNvSpPr/>
            <p:nvPr/>
          </p:nvSpPr>
          <p:spPr>
            <a:xfrm>
              <a:off x="1676400" y="3733799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83" name="82 Conector recto"/>
            <p:cNvCxnSpPr/>
            <p:nvPr/>
          </p:nvCxnSpPr>
          <p:spPr>
            <a:xfrm rot="5400000">
              <a:off x="1715294" y="4380706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5400000">
              <a:off x="16383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>
              <a:off x="1677194" y="4341018"/>
              <a:ext cx="4572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 rot="16200000" flipH="1">
              <a:off x="18669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87" name="86 CuadroTexto"/>
            <p:cNvSpPr txBox="1"/>
            <p:nvPr/>
          </p:nvSpPr>
          <p:spPr>
            <a:xfrm>
              <a:off x="860267" y="5048590"/>
              <a:ext cx="2221800" cy="53791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AR" dirty="0" smtClean="0"/>
                <a:t>Administrador</a:t>
              </a:r>
              <a:endParaRPr lang="es-AR" dirty="0"/>
            </a:p>
          </p:txBody>
        </p:sp>
      </p:grpSp>
      <p:cxnSp>
        <p:nvCxnSpPr>
          <p:cNvPr id="94" name="93 Conector recto"/>
          <p:cNvCxnSpPr>
            <a:endCxn id="59" idx="2"/>
          </p:cNvCxnSpPr>
          <p:nvPr/>
        </p:nvCxnSpPr>
        <p:spPr>
          <a:xfrm>
            <a:off x="2438400" y="2895600"/>
            <a:ext cx="2209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>
            <a:endCxn id="60" idx="2"/>
          </p:cNvCxnSpPr>
          <p:nvPr/>
        </p:nvCxnSpPr>
        <p:spPr>
          <a:xfrm>
            <a:off x="2438400" y="3048000"/>
            <a:ext cx="22098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/>
          <p:nvPr/>
        </p:nvCxnSpPr>
        <p:spPr>
          <a:xfrm>
            <a:off x="2438400" y="3200400"/>
            <a:ext cx="22098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"/>
          <p:cNvCxnSpPr>
            <a:endCxn id="62" idx="2"/>
          </p:cNvCxnSpPr>
          <p:nvPr/>
        </p:nvCxnSpPr>
        <p:spPr>
          <a:xfrm rot="16200000" flipH="1">
            <a:off x="2362200" y="3429000"/>
            <a:ext cx="228600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5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1" name="Rectangle 19"/>
          <p:cNvSpPr/>
          <p:nvPr/>
        </p:nvSpPr>
        <p:spPr>
          <a:xfrm>
            <a:off x="228600" y="13716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dirty="0" smtClean="0"/>
              <a:t>Casos de uso (II)</a:t>
            </a:r>
          </a:p>
          <a:p>
            <a:pPr algn="ctr"/>
            <a:endParaRPr lang="es-AR" sz="2000" dirty="0"/>
          </a:p>
        </p:txBody>
      </p:sp>
      <p:grpSp>
        <p:nvGrpSpPr>
          <p:cNvPr id="12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3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4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5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20 Elipse"/>
          <p:cNvSpPr/>
          <p:nvPr/>
        </p:nvSpPr>
        <p:spPr>
          <a:xfrm>
            <a:off x="4495800" y="34290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Actualizar Base de datos</a:t>
            </a:r>
            <a:endParaRPr lang="es-AR" sz="1400" dirty="0"/>
          </a:p>
        </p:txBody>
      </p:sp>
      <p:sp>
        <p:nvSpPr>
          <p:cNvPr id="22" name="21 Elipse"/>
          <p:cNvSpPr/>
          <p:nvPr/>
        </p:nvSpPr>
        <p:spPr>
          <a:xfrm>
            <a:off x="4419600" y="44958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Respaldar base de datos</a:t>
            </a:r>
            <a:endParaRPr lang="es-AR" sz="1400" dirty="0"/>
          </a:p>
        </p:txBody>
      </p:sp>
      <p:cxnSp>
        <p:nvCxnSpPr>
          <p:cNvPr id="25" name="24 Conector recto"/>
          <p:cNvCxnSpPr>
            <a:stCxn id="21" idx="2"/>
          </p:cNvCxnSpPr>
          <p:nvPr/>
        </p:nvCxnSpPr>
        <p:spPr>
          <a:xfrm rot="10800000" flipV="1">
            <a:off x="2362200" y="3733800"/>
            <a:ext cx="2133600" cy="8382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7" name="26 Conector recto"/>
          <p:cNvCxnSpPr>
            <a:stCxn id="22" idx="2"/>
          </p:cNvCxnSpPr>
          <p:nvPr/>
        </p:nvCxnSpPr>
        <p:spPr>
          <a:xfrm rot="10800000">
            <a:off x="2362200" y="4800600"/>
            <a:ext cx="20574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32" name="31 Grupo"/>
          <p:cNvGrpSpPr/>
          <p:nvPr/>
        </p:nvGrpSpPr>
        <p:grpSpPr>
          <a:xfrm>
            <a:off x="1219200" y="2754868"/>
            <a:ext cx="1525482" cy="1272064"/>
            <a:chOff x="860267" y="3733799"/>
            <a:chExt cx="2221800" cy="1852708"/>
          </a:xfrm>
        </p:grpSpPr>
        <p:sp>
          <p:nvSpPr>
            <p:cNvPr id="33" name="32 Elipse"/>
            <p:cNvSpPr/>
            <p:nvPr/>
          </p:nvSpPr>
          <p:spPr>
            <a:xfrm>
              <a:off x="1676400" y="3733799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4" name="33 Conector recto"/>
            <p:cNvCxnSpPr/>
            <p:nvPr/>
          </p:nvCxnSpPr>
          <p:spPr>
            <a:xfrm rot="5400000">
              <a:off x="1715294" y="4380706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 rot="5400000">
              <a:off x="16383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1677194" y="4341018"/>
              <a:ext cx="4572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 rot="16200000" flipH="1">
              <a:off x="18669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37 CuadroTexto"/>
            <p:cNvSpPr txBox="1"/>
            <p:nvPr/>
          </p:nvSpPr>
          <p:spPr>
            <a:xfrm>
              <a:off x="860267" y="5048590"/>
              <a:ext cx="2221800" cy="53791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AR" dirty="0" smtClean="0"/>
                <a:t>Administrador</a:t>
              </a:r>
              <a:endParaRPr lang="es-AR" dirty="0"/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1447800" y="4419600"/>
            <a:ext cx="1084015" cy="1283732"/>
            <a:chOff x="1304195" y="3733799"/>
            <a:chExt cx="1578822" cy="1869702"/>
          </a:xfrm>
        </p:grpSpPr>
        <p:sp>
          <p:nvSpPr>
            <p:cNvPr id="40" name="39 Elipse"/>
            <p:cNvSpPr/>
            <p:nvPr/>
          </p:nvSpPr>
          <p:spPr>
            <a:xfrm>
              <a:off x="1676400" y="3733799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1" name="40 Conector recto"/>
            <p:cNvCxnSpPr/>
            <p:nvPr/>
          </p:nvCxnSpPr>
          <p:spPr>
            <a:xfrm rot="5400000">
              <a:off x="1715294" y="4380706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 rot="5400000">
              <a:off x="16383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>
              <a:off x="1677194" y="4341018"/>
              <a:ext cx="4572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 rot="16200000" flipH="1">
              <a:off x="18669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44 CuadroTexto"/>
            <p:cNvSpPr txBox="1"/>
            <p:nvPr/>
          </p:nvSpPr>
          <p:spPr>
            <a:xfrm>
              <a:off x="1304195" y="5065584"/>
              <a:ext cx="1578822" cy="53791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AR" dirty="0" smtClean="0"/>
                <a:t>Operador</a:t>
              </a:r>
              <a:endParaRPr lang="es-AR" dirty="0"/>
            </a:p>
          </p:txBody>
        </p:sp>
      </p:grpSp>
      <p:cxnSp>
        <p:nvCxnSpPr>
          <p:cNvPr id="49" name="48 Conector recto"/>
          <p:cNvCxnSpPr/>
          <p:nvPr/>
        </p:nvCxnSpPr>
        <p:spPr>
          <a:xfrm>
            <a:off x="2514600" y="3200400"/>
            <a:ext cx="21336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2514600" y="3429000"/>
            <a:ext cx="20574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2192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dirty="0" smtClean="0"/>
              <a:t>Arquitectura</a:t>
            </a:r>
            <a:endParaRPr lang="es-AR" sz="2000" dirty="0"/>
          </a:p>
        </p:txBody>
      </p:sp>
      <p:grpSp>
        <p:nvGrpSpPr>
          <p:cNvPr id="47" name="46 Grupo"/>
          <p:cNvGrpSpPr/>
          <p:nvPr/>
        </p:nvGrpSpPr>
        <p:grpSpPr>
          <a:xfrm>
            <a:off x="1981200" y="2286000"/>
            <a:ext cx="5181600" cy="3352800"/>
            <a:chOff x="1981200" y="2362200"/>
            <a:chExt cx="5181600" cy="3352800"/>
          </a:xfrm>
        </p:grpSpPr>
        <p:sp>
          <p:nvSpPr>
            <p:cNvPr id="15" name="14 Rectángulo"/>
            <p:cNvSpPr/>
            <p:nvPr/>
          </p:nvSpPr>
          <p:spPr>
            <a:xfrm>
              <a:off x="1981200" y="2362200"/>
              <a:ext cx="5181600" cy="1143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5715000" y="3200400"/>
              <a:ext cx="1290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Presentación</a:t>
              </a:r>
              <a:endParaRPr lang="es-AR" sz="1200" b="1" i="1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2209800" y="2514600"/>
              <a:ext cx="4800600" cy="3048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Componentes, HTML</a:t>
              </a:r>
              <a:endParaRPr lang="es-AR" sz="1200" dirty="0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2209800" y="2895600"/>
              <a:ext cx="4800600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Wicket</a:t>
              </a:r>
              <a:endParaRPr lang="es-AR" sz="1200" dirty="0"/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1981200" y="3505200"/>
              <a:ext cx="5181600" cy="1066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5029200" y="4295001"/>
              <a:ext cx="19763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Lógica del negocio</a:t>
              </a:r>
              <a:endParaRPr lang="es-AR" sz="1200" b="1" i="1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2209800" y="3657600"/>
              <a:ext cx="15240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Clases de dominio en Java</a:t>
              </a:r>
              <a:endParaRPr lang="es-AR" sz="1200" dirty="0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3810000" y="3657600"/>
              <a:ext cx="15240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Transacciones y servicios</a:t>
              </a:r>
              <a:endParaRPr lang="es-AR" sz="1200" dirty="0"/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5410200" y="3657600"/>
              <a:ext cx="16002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Actualización (JXL) y recuperación de la Base de datos</a:t>
              </a:r>
              <a:endParaRPr lang="es-AR" sz="1200" dirty="0"/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1981200" y="4572000"/>
              <a:ext cx="5181600" cy="1143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6019800" y="5410200"/>
              <a:ext cx="98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Persistencia</a:t>
              </a:r>
              <a:endParaRPr lang="es-AR" sz="1200" b="1" i="1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2209800" y="4724400"/>
              <a:ext cx="4800600" cy="3048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Hibernate</a:t>
              </a:r>
              <a:endParaRPr lang="es-AR" sz="1200" dirty="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2209799" y="5105400"/>
              <a:ext cx="2307771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JDBC</a:t>
              </a:r>
              <a:endParaRPr lang="es-AR" sz="1200" dirty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4572000" y="5105400"/>
              <a:ext cx="2438400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Soporte de lenguajes de consultas</a:t>
              </a:r>
              <a:endParaRPr lang="es-AR" sz="1200" dirty="0"/>
            </a:p>
          </p:txBody>
        </p:sp>
      </p:grpSp>
      <p:cxnSp>
        <p:nvCxnSpPr>
          <p:cNvPr id="67" name="66 Conector recto de flecha"/>
          <p:cNvCxnSpPr/>
          <p:nvPr/>
        </p:nvCxnSpPr>
        <p:spPr>
          <a:xfrm rot="5400000" flipH="1" flipV="1">
            <a:off x="4648200" y="5790406"/>
            <a:ext cx="304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47 Cilindro"/>
          <p:cNvSpPr/>
          <p:nvPr/>
        </p:nvSpPr>
        <p:spPr>
          <a:xfrm>
            <a:off x="4191000" y="5867400"/>
            <a:ext cx="762000" cy="3048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BD</a:t>
            </a:r>
            <a:endParaRPr lang="es-AR" sz="1400" dirty="0"/>
          </a:p>
        </p:txBody>
      </p:sp>
      <p:cxnSp>
        <p:nvCxnSpPr>
          <p:cNvPr id="69" name="68 Conector recto de flecha"/>
          <p:cNvCxnSpPr/>
          <p:nvPr/>
        </p:nvCxnSpPr>
        <p:spPr>
          <a:xfrm rot="5400000">
            <a:off x="4229100" y="5753100"/>
            <a:ext cx="228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304800" y="2286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5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11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2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3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4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13"/>
          <p:cNvSpPr/>
          <p:nvPr/>
        </p:nvSpPr>
        <p:spPr>
          <a:xfrm>
            <a:off x="457200" y="1219200"/>
            <a:ext cx="82296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dirty="0" smtClean="0"/>
              <a:t>Diagrama de componentes</a:t>
            </a:r>
            <a:endParaRPr lang="es-AR" sz="2000" dirty="0"/>
          </a:p>
        </p:txBody>
      </p:sp>
      <p:grpSp>
        <p:nvGrpSpPr>
          <p:cNvPr id="34" name="33 Grupo"/>
          <p:cNvGrpSpPr/>
          <p:nvPr/>
        </p:nvGrpSpPr>
        <p:grpSpPr>
          <a:xfrm>
            <a:off x="609600" y="3733800"/>
            <a:ext cx="1295400" cy="566738"/>
            <a:chOff x="1291771" y="3439884"/>
            <a:chExt cx="1219200" cy="533400"/>
          </a:xfrm>
        </p:grpSpPr>
        <p:grpSp>
          <p:nvGrpSpPr>
            <p:cNvPr id="35" name="32 Grupo"/>
            <p:cNvGrpSpPr/>
            <p:nvPr/>
          </p:nvGrpSpPr>
          <p:grpSpPr>
            <a:xfrm>
              <a:off x="1291771" y="3439884"/>
              <a:ext cx="1219200" cy="533400"/>
              <a:chOff x="1603828" y="4113242"/>
              <a:chExt cx="1981201" cy="990600"/>
            </a:xfrm>
          </p:grpSpPr>
          <p:sp>
            <p:nvSpPr>
              <p:cNvPr id="38" name="37 Rectángulo"/>
              <p:cNvSpPr/>
              <p:nvPr/>
            </p:nvSpPr>
            <p:spPr>
              <a:xfrm>
                <a:off x="1603828" y="4113242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dirty="0" smtClean="0"/>
                  <a:t>&lt;&lt;UI&gt;&gt;</a:t>
                </a:r>
              </a:p>
              <a:p>
                <a:pPr algn="ctr"/>
                <a:r>
                  <a:rPr lang="es-AR" sz="1200" dirty="0" smtClean="0"/>
                  <a:t>Website</a:t>
                </a:r>
                <a:endParaRPr lang="es-AR" sz="1200" dirty="0"/>
              </a:p>
            </p:txBody>
          </p:sp>
          <p:sp>
            <p:nvSpPr>
              <p:cNvPr id="39" name="38 Rectángulo"/>
              <p:cNvSpPr/>
              <p:nvPr/>
            </p:nvSpPr>
            <p:spPr>
              <a:xfrm>
                <a:off x="3289581" y="4265641"/>
                <a:ext cx="185634" cy="3048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36" name="35 Rectángulo"/>
            <p:cNvSpPr/>
            <p:nvPr/>
          </p:nvSpPr>
          <p:spPr>
            <a:xfrm>
              <a:off x="2282372" y="3628725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2282372" y="3552525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sp>
        <p:nvSpPr>
          <p:cNvPr id="72" name="71 Rectángulo"/>
          <p:cNvSpPr/>
          <p:nvPr/>
        </p:nvSpPr>
        <p:spPr>
          <a:xfrm>
            <a:off x="2514600" y="2590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Sesiones</a:t>
            </a:r>
            <a:endParaRPr lang="es-AR" sz="1200" dirty="0"/>
          </a:p>
        </p:txBody>
      </p:sp>
      <p:sp>
        <p:nvSpPr>
          <p:cNvPr id="73" name="72 Rectángulo"/>
          <p:cNvSpPr/>
          <p:nvPr/>
        </p:nvSpPr>
        <p:spPr>
          <a:xfrm>
            <a:off x="3616823" y="26779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74" name="73 Rectángulo"/>
          <p:cNvSpPr/>
          <p:nvPr/>
        </p:nvSpPr>
        <p:spPr>
          <a:xfrm>
            <a:off x="3567114" y="27914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75" name="74 Rectángulo"/>
          <p:cNvSpPr/>
          <p:nvPr/>
        </p:nvSpPr>
        <p:spPr>
          <a:xfrm>
            <a:off x="3567114" y="27104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76" name="75 Rectángulo"/>
          <p:cNvSpPr/>
          <p:nvPr/>
        </p:nvSpPr>
        <p:spPr>
          <a:xfrm>
            <a:off x="2514600" y="4919662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Consultas</a:t>
            </a:r>
            <a:endParaRPr lang="es-AR" sz="1200" dirty="0"/>
          </a:p>
        </p:txBody>
      </p:sp>
      <p:sp>
        <p:nvSpPr>
          <p:cNvPr id="80" name="79 Rectángulo"/>
          <p:cNvSpPr/>
          <p:nvPr/>
        </p:nvSpPr>
        <p:spPr>
          <a:xfrm>
            <a:off x="4419600" y="2590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Clientes</a:t>
            </a:r>
            <a:endParaRPr lang="es-AR" sz="1200" dirty="0"/>
          </a:p>
        </p:txBody>
      </p:sp>
      <p:sp>
        <p:nvSpPr>
          <p:cNvPr id="84" name="83 Rectángulo"/>
          <p:cNvSpPr/>
          <p:nvPr/>
        </p:nvSpPr>
        <p:spPr>
          <a:xfrm>
            <a:off x="4419600" y="36576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Seguridad</a:t>
            </a:r>
            <a:endParaRPr lang="es-AR" sz="1200" dirty="0"/>
          </a:p>
        </p:txBody>
      </p:sp>
      <p:sp>
        <p:nvSpPr>
          <p:cNvPr id="85" name="84 Rectángulo"/>
          <p:cNvSpPr/>
          <p:nvPr/>
        </p:nvSpPr>
        <p:spPr>
          <a:xfrm>
            <a:off x="5521823" y="37447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86" name="85 Rectángulo"/>
          <p:cNvSpPr/>
          <p:nvPr/>
        </p:nvSpPr>
        <p:spPr>
          <a:xfrm>
            <a:off x="5472114" y="38582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87" name="86 Rectángulo"/>
          <p:cNvSpPr/>
          <p:nvPr/>
        </p:nvSpPr>
        <p:spPr>
          <a:xfrm>
            <a:off x="5472114" y="37772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88" name="87 Rectángulo"/>
          <p:cNvSpPr/>
          <p:nvPr/>
        </p:nvSpPr>
        <p:spPr>
          <a:xfrm>
            <a:off x="4419600" y="4919662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Informes</a:t>
            </a:r>
            <a:endParaRPr lang="es-AR" sz="1200" dirty="0"/>
          </a:p>
        </p:txBody>
      </p:sp>
      <p:sp>
        <p:nvSpPr>
          <p:cNvPr id="89" name="88 Rectángulo"/>
          <p:cNvSpPr/>
          <p:nvPr/>
        </p:nvSpPr>
        <p:spPr>
          <a:xfrm>
            <a:off x="5521823" y="50401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0" name="89 Rectángulo"/>
          <p:cNvSpPr/>
          <p:nvPr/>
        </p:nvSpPr>
        <p:spPr>
          <a:xfrm>
            <a:off x="5472114" y="51536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1" name="90 Rectángulo"/>
          <p:cNvSpPr/>
          <p:nvPr/>
        </p:nvSpPr>
        <p:spPr>
          <a:xfrm>
            <a:off x="5472114" y="50726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2" name="91 Rectángulo"/>
          <p:cNvSpPr/>
          <p:nvPr/>
        </p:nvSpPr>
        <p:spPr>
          <a:xfrm>
            <a:off x="6477000" y="36576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&lt;&lt;infrastructure&gt;&gt;</a:t>
            </a:r>
          </a:p>
          <a:p>
            <a:pPr algn="ctr"/>
            <a:r>
              <a:rPr lang="es-AR" sz="1200" dirty="0" smtClean="0"/>
              <a:t>Persistencia</a:t>
            </a:r>
            <a:endParaRPr lang="es-AR" sz="1200" dirty="0"/>
          </a:p>
        </p:txBody>
      </p:sp>
      <p:sp>
        <p:nvSpPr>
          <p:cNvPr id="96" name="95 Rectángulo"/>
          <p:cNvSpPr/>
          <p:nvPr/>
        </p:nvSpPr>
        <p:spPr>
          <a:xfrm>
            <a:off x="6477000" y="27432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&lt;&lt;database&gt;&gt;</a:t>
            </a:r>
          </a:p>
          <a:p>
            <a:pPr algn="ctr"/>
            <a:r>
              <a:rPr lang="es-AR" sz="1200" dirty="0" smtClean="0"/>
              <a:t>Base de datos</a:t>
            </a:r>
            <a:endParaRPr lang="es-AR" sz="1200" dirty="0"/>
          </a:p>
        </p:txBody>
      </p:sp>
      <p:sp>
        <p:nvSpPr>
          <p:cNvPr id="97" name="96 Rectángulo"/>
          <p:cNvSpPr/>
          <p:nvPr/>
        </p:nvSpPr>
        <p:spPr>
          <a:xfrm>
            <a:off x="7593509" y="281940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8" name="97 Rectángulo"/>
          <p:cNvSpPr/>
          <p:nvPr/>
        </p:nvSpPr>
        <p:spPr>
          <a:xfrm>
            <a:off x="7543800" y="293285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9" name="98 Rectángulo"/>
          <p:cNvSpPr/>
          <p:nvPr/>
        </p:nvSpPr>
        <p:spPr>
          <a:xfrm>
            <a:off x="7543800" y="285189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00" name="99 Rectángulo"/>
          <p:cNvSpPr/>
          <p:nvPr/>
        </p:nvSpPr>
        <p:spPr>
          <a:xfrm>
            <a:off x="6477000" y="4876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900" dirty="0" smtClean="0"/>
              <a:t>Actualización de la base de datos</a:t>
            </a:r>
            <a:endParaRPr lang="es-AR" sz="900" dirty="0"/>
          </a:p>
        </p:txBody>
      </p:sp>
      <p:sp>
        <p:nvSpPr>
          <p:cNvPr id="110" name="109 Rectángulo"/>
          <p:cNvSpPr/>
          <p:nvPr/>
        </p:nvSpPr>
        <p:spPr>
          <a:xfrm>
            <a:off x="5536109" y="2645019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11" name="110 Rectángulo"/>
          <p:cNvSpPr/>
          <p:nvPr/>
        </p:nvSpPr>
        <p:spPr>
          <a:xfrm>
            <a:off x="5486400" y="2758473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12" name="111 Rectángulo"/>
          <p:cNvSpPr/>
          <p:nvPr/>
        </p:nvSpPr>
        <p:spPr>
          <a:xfrm>
            <a:off x="5486400" y="2677510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19" name="118 Rectángulo"/>
          <p:cNvSpPr/>
          <p:nvPr/>
        </p:nvSpPr>
        <p:spPr>
          <a:xfrm>
            <a:off x="3631109" y="4963371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0" name="119 Rectángulo"/>
          <p:cNvSpPr/>
          <p:nvPr/>
        </p:nvSpPr>
        <p:spPr>
          <a:xfrm>
            <a:off x="3581400" y="5076825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1" name="120 Rectángulo"/>
          <p:cNvSpPr/>
          <p:nvPr/>
        </p:nvSpPr>
        <p:spPr>
          <a:xfrm>
            <a:off x="3581400" y="4995862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2" name="121 Rectángulo"/>
          <p:cNvSpPr/>
          <p:nvPr/>
        </p:nvSpPr>
        <p:spPr>
          <a:xfrm>
            <a:off x="7574824" y="373380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3" name="122 Rectángulo"/>
          <p:cNvSpPr/>
          <p:nvPr/>
        </p:nvSpPr>
        <p:spPr>
          <a:xfrm>
            <a:off x="7525115" y="384725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4" name="123 Rectángulo"/>
          <p:cNvSpPr/>
          <p:nvPr/>
        </p:nvSpPr>
        <p:spPr>
          <a:xfrm>
            <a:off x="7525115" y="376629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5" name="124 Rectángulo"/>
          <p:cNvSpPr/>
          <p:nvPr/>
        </p:nvSpPr>
        <p:spPr>
          <a:xfrm>
            <a:off x="7593509" y="4915746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6" name="125 Rectángulo"/>
          <p:cNvSpPr/>
          <p:nvPr/>
        </p:nvSpPr>
        <p:spPr>
          <a:xfrm>
            <a:off x="7543800" y="5029200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7" name="126 Rectángulo"/>
          <p:cNvSpPr/>
          <p:nvPr/>
        </p:nvSpPr>
        <p:spPr>
          <a:xfrm>
            <a:off x="7543800" y="4948237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cxnSp>
        <p:nvCxnSpPr>
          <p:cNvPr id="53" name="52 Conector recto de flecha"/>
          <p:cNvCxnSpPr>
            <a:endCxn id="72" idx="1"/>
          </p:cNvCxnSpPr>
          <p:nvPr/>
        </p:nvCxnSpPr>
        <p:spPr>
          <a:xfrm rot="5400000" flipH="1" flipV="1">
            <a:off x="1703786" y="3075386"/>
            <a:ext cx="1012031" cy="6095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1905000" y="4017169"/>
            <a:ext cx="609601" cy="11858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72" idx="3"/>
            <a:endCxn id="80" idx="1"/>
          </p:cNvCxnSpPr>
          <p:nvPr/>
        </p:nvCxnSpPr>
        <p:spPr>
          <a:xfrm>
            <a:off x="3810000" y="2874169"/>
            <a:ext cx="609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>
            <a:endCxn id="84" idx="1"/>
          </p:cNvCxnSpPr>
          <p:nvPr/>
        </p:nvCxnSpPr>
        <p:spPr>
          <a:xfrm rot="16200000" flipH="1">
            <a:off x="3668316" y="3189684"/>
            <a:ext cx="892969" cy="609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>
            <a:stCxn id="76" idx="3"/>
            <a:endCxn id="88" idx="1"/>
          </p:cNvCxnSpPr>
          <p:nvPr/>
        </p:nvCxnSpPr>
        <p:spPr>
          <a:xfrm>
            <a:off x="3810000" y="5203031"/>
            <a:ext cx="609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stCxn id="84" idx="3"/>
            <a:endCxn id="92" idx="1"/>
          </p:cNvCxnSpPr>
          <p:nvPr/>
        </p:nvCxnSpPr>
        <p:spPr>
          <a:xfrm>
            <a:off x="5715000" y="3940969"/>
            <a:ext cx="762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stCxn id="100" idx="0"/>
            <a:endCxn id="92" idx="2"/>
          </p:cNvCxnSpPr>
          <p:nvPr/>
        </p:nvCxnSpPr>
        <p:spPr>
          <a:xfrm rot="5400000" flipH="1" flipV="1">
            <a:off x="6798469" y="4550569"/>
            <a:ext cx="652462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80" idx="3"/>
          </p:cNvCxnSpPr>
          <p:nvPr/>
        </p:nvCxnSpPr>
        <p:spPr>
          <a:xfrm>
            <a:off x="5715000" y="2874169"/>
            <a:ext cx="914400" cy="7834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/>
          <p:nvPr/>
        </p:nvCxnSpPr>
        <p:spPr>
          <a:xfrm rot="5400000" flipH="1" flipV="1">
            <a:off x="6935653" y="3503747"/>
            <a:ext cx="304006" cy="21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94 CuadroTexto"/>
          <p:cNvSpPr txBox="1"/>
          <p:nvPr/>
        </p:nvSpPr>
        <p:spPr>
          <a:xfrm>
            <a:off x="7162800" y="3352800"/>
            <a:ext cx="8963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i="1" dirty="0" smtClean="0"/>
              <a:t>&lt;&lt;requires&gt;&gt;</a:t>
            </a:r>
            <a:endParaRPr lang="es-AR" sz="105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5334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Diagrama de Despliegue</a:t>
            </a:r>
            <a:endParaRPr lang="es-AR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54 Rectángulo"/>
          <p:cNvSpPr/>
          <p:nvPr/>
        </p:nvSpPr>
        <p:spPr>
          <a:xfrm>
            <a:off x="1371600" y="2362200"/>
            <a:ext cx="44958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SVE.war</a:t>
            </a:r>
            <a:endParaRPr lang="es-AR" sz="1200" dirty="0"/>
          </a:p>
        </p:txBody>
      </p:sp>
      <p:sp>
        <p:nvSpPr>
          <p:cNvPr id="56" name="55 Rectángulo"/>
          <p:cNvSpPr/>
          <p:nvPr/>
        </p:nvSpPr>
        <p:spPr>
          <a:xfrm>
            <a:off x="6324600" y="2362200"/>
            <a:ext cx="1524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i="1" dirty="0" smtClean="0"/>
              <a:t>&lt;&lt;deployment spec&gt;&gt;</a:t>
            </a:r>
          </a:p>
          <a:p>
            <a:pPr algn="ctr"/>
            <a:r>
              <a:rPr lang="es-AR" sz="900" dirty="0" smtClean="0"/>
              <a:t>pom.xml</a:t>
            </a:r>
            <a:endParaRPr lang="es-AR" sz="900" dirty="0"/>
          </a:p>
        </p:txBody>
      </p:sp>
      <p:sp>
        <p:nvSpPr>
          <p:cNvPr id="58" name="57 Rectángulo"/>
          <p:cNvSpPr/>
          <p:nvPr/>
        </p:nvSpPr>
        <p:spPr>
          <a:xfrm>
            <a:off x="6324600" y="2743200"/>
            <a:ext cx="1524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i="1" dirty="0" smtClean="0"/>
              <a:t>&lt;&lt;deployment spec&gt;&gt;</a:t>
            </a:r>
          </a:p>
          <a:p>
            <a:pPr algn="ctr"/>
            <a:r>
              <a:rPr lang="es-AR" sz="900" dirty="0" smtClean="0"/>
              <a:t>web.xml</a:t>
            </a:r>
            <a:endParaRPr lang="es-AR" sz="900" dirty="0"/>
          </a:p>
        </p:txBody>
      </p:sp>
      <p:sp>
        <p:nvSpPr>
          <p:cNvPr id="59" name="58 Rectángulo"/>
          <p:cNvSpPr/>
          <p:nvPr/>
        </p:nvSpPr>
        <p:spPr>
          <a:xfrm>
            <a:off x="6324600" y="3124200"/>
            <a:ext cx="15240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Hibernate.cfg.xml</a:t>
            </a:r>
            <a:endParaRPr lang="es-AR" sz="900" dirty="0"/>
          </a:p>
        </p:txBody>
      </p:sp>
      <p:cxnSp>
        <p:nvCxnSpPr>
          <p:cNvPr id="61" name="60 Conector recto de flecha"/>
          <p:cNvCxnSpPr>
            <a:stCxn id="56" idx="1"/>
          </p:cNvCxnSpPr>
          <p:nvPr/>
        </p:nvCxnSpPr>
        <p:spPr>
          <a:xfrm rot="10800000" flipV="1">
            <a:off x="5867400" y="2514600"/>
            <a:ext cx="457200" cy="152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8" idx="1"/>
            <a:endCxn id="55" idx="3"/>
          </p:cNvCxnSpPr>
          <p:nvPr/>
        </p:nvCxnSpPr>
        <p:spPr>
          <a:xfrm rot="10800000">
            <a:off x="5867400" y="2895600"/>
            <a:ext cx="4572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59" idx="1"/>
          </p:cNvCxnSpPr>
          <p:nvPr/>
        </p:nvCxnSpPr>
        <p:spPr>
          <a:xfrm rot="10800000">
            <a:off x="5867400" y="3048000"/>
            <a:ext cx="457200" cy="1905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65 Cubo"/>
          <p:cNvSpPr/>
          <p:nvPr/>
        </p:nvSpPr>
        <p:spPr>
          <a:xfrm>
            <a:off x="838200" y="3810000"/>
            <a:ext cx="1828800" cy="1143000"/>
          </a:xfrm>
          <a:prstGeom prst="cube">
            <a:avLst>
              <a:gd name="adj" fmla="val 93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Cliente</a:t>
            </a:r>
            <a:endParaRPr lang="es-AR" sz="1200" dirty="0"/>
          </a:p>
        </p:txBody>
      </p:sp>
      <p:grpSp>
        <p:nvGrpSpPr>
          <p:cNvPr id="70" name="41 Grupo"/>
          <p:cNvGrpSpPr/>
          <p:nvPr/>
        </p:nvGrpSpPr>
        <p:grpSpPr>
          <a:xfrm>
            <a:off x="990601" y="4267200"/>
            <a:ext cx="1390026" cy="533400"/>
            <a:chOff x="1981200" y="2819399"/>
            <a:chExt cx="2286000" cy="762000"/>
          </a:xfrm>
        </p:grpSpPr>
        <p:grpSp>
          <p:nvGrpSpPr>
            <p:cNvPr id="83" name="32 Grupo"/>
            <p:cNvGrpSpPr/>
            <p:nvPr/>
          </p:nvGrpSpPr>
          <p:grpSpPr>
            <a:xfrm>
              <a:off x="1981200" y="2819399"/>
              <a:ext cx="2286000" cy="762000"/>
              <a:chOff x="1981200" y="2819399"/>
              <a:chExt cx="2971802" cy="990600"/>
            </a:xfrm>
          </p:grpSpPr>
          <p:sp>
            <p:nvSpPr>
              <p:cNvPr id="86" name="85 Rectángulo"/>
              <p:cNvSpPr/>
              <p:nvPr/>
            </p:nvSpPr>
            <p:spPr>
              <a:xfrm>
                <a:off x="1981200" y="2819399"/>
                <a:ext cx="2971802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i="1" dirty="0" smtClean="0"/>
                  <a:t>&lt;&lt;web browser&gt;&gt;</a:t>
                </a:r>
              </a:p>
              <a:p>
                <a:pPr algn="ctr"/>
                <a:r>
                  <a:rPr lang="es-AR" sz="900" dirty="0" err="1" smtClean="0"/>
                  <a:t>Firefox</a:t>
                </a:r>
                <a:r>
                  <a:rPr lang="es-AR" sz="900" dirty="0" smtClean="0"/>
                  <a:t>, Google </a:t>
                </a:r>
                <a:r>
                  <a:rPr lang="es-AR" sz="900" dirty="0" err="1" smtClean="0"/>
                  <a:t>Chrome</a:t>
                </a:r>
                <a:r>
                  <a:rPr lang="es-AR" sz="900" dirty="0" smtClean="0"/>
                  <a:t>, </a:t>
                </a:r>
                <a:r>
                  <a:rPr lang="es-AR" sz="900" dirty="0" err="1" smtClean="0"/>
                  <a:t>etc</a:t>
                </a:r>
                <a:endParaRPr lang="es-AR" sz="900" dirty="0"/>
              </a:p>
            </p:txBody>
          </p:sp>
          <p:sp>
            <p:nvSpPr>
              <p:cNvPr id="87" name="86 Rectángulo"/>
              <p:cNvSpPr/>
              <p:nvPr/>
            </p:nvSpPr>
            <p:spPr>
              <a:xfrm>
                <a:off x="4688576" y="2939140"/>
                <a:ext cx="185634" cy="30480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84" name="83 Rectángulo"/>
            <p:cNvSpPr/>
            <p:nvPr/>
          </p:nvSpPr>
          <p:spPr>
            <a:xfrm>
              <a:off x="3986262" y="3037113"/>
              <a:ext cx="134103" cy="65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3986262" y="2946678"/>
              <a:ext cx="134103" cy="56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14" name="113 Grupo"/>
          <p:cNvGrpSpPr/>
          <p:nvPr/>
        </p:nvGrpSpPr>
        <p:grpSpPr>
          <a:xfrm>
            <a:off x="1524000" y="2743200"/>
            <a:ext cx="1219200" cy="533400"/>
            <a:chOff x="1524000" y="2743200"/>
            <a:chExt cx="1219200" cy="533400"/>
          </a:xfrm>
        </p:grpSpPr>
        <p:grpSp>
          <p:nvGrpSpPr>
            <p:cNvPr id="33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24" name="23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smtClean="0"/>
                  <a:t>Wicket</a:t>
                </a:r>
                <a:endParaRPr lang="es-AR" sz="1200" dirty="0"/>
              </a:p>
            </p:txBody>
          </p:sp>
          <p:sp>
            <p:nvSpPr>
              <p:cNvPr id="25" name="24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11" name="110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12" name="111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15" name="114 Grupo"/>
          <p:cNvGrpSpPr/>
          <p:nvPr/>
        </p:nvGrpSpPr>
        <p:grpSpPr>
          <a:xfrm>
            <a:off x="2971800" y="2743200"/>
            <a:ext cx="1219200" cy="533400"/>
            <a:chOff x="1524000" y="2743200"/>
            <a:chExt cx="1219200" cy="533400"/>
          </a:xfrm>
        </p:grpSpPr>
        <p:grpSp>
          <p:nvGrpSpPr>
            <p:cNvPr id="116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119" name="118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smtClean="0"/>
                  <a:t>Hibernate</a:t>
                </a:r>
                <a:endParaRPr lang="es-AR" sz="1200" dirty="0"/>
              </a:p>
            </p:txBody>
          </p:sp>
          <p:sp>
            <p:nvSpPr>
              <p:cNvPr id="120" name="119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17" name="116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21" name="120 Grupo"/>
          <p:cNvGrpSpPr/>
          <p:nvPr/>
        </p:nvGrpSpPr>
        <p:grpSpPr>
          <a:xfrm>
            <a:off x="4419600" y="2743200"/>
            <a:ext cx="1219200" cy="533400"/>
            <a:chOff x="1524000" y="2743200"/>
            <a:chExt cx="1219200" cy="533400"/>
          </a:xfrm>
        </p:grpSpPr>
        <p:grpSp>
          <p:nvGrpSpPr>
            <p:cNvPr id="122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125" name="124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smtClean="0"/>
                  <a:t>Clases de dominio y JXL</a:t>
                </a:r>
                <a:endParaRPr lang="es-AR" sz="1200" dirty="0"/>
              </a:p>
            </p:txBody>
          </p:sp>
          <p:sp>
            <p:nvSpPr>
              <p:cNvPr id="126" name="125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23" name="122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24" name="123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29" name="128 Grupo"/>
          <p:cNvGrpSpPr/>
          <p:nvPr/>
        </p:nvGrpSpPr>
        <p:grpSpPr>
          <a:xfrm>
            <a:off x="3124200" y="3810000"/>
            <a:ext cx="2895600" cy="2362200"/>
            <a:chOff x="3048000" y="3657600"/>
            <a:chExt cx="2895600" cy="2362200"/>
          </a:xfrm>
        </p:grpSpPr>
        <p:sp>
          <p:nvSpPr>
            <p:cNvPr id="110" name="109 Cubo"/>
            <p:cNvSpPr/>
            <p:nvPr/>
          </p:nvSpPr>
          <p:spPr>
            <a:xfrm>
              <a:off x="3048000" y="3657600"/>
              <a:ext cx="2895600" cy="2362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&lt;&lt;device&gt;&gt;</a:t>
              </a:r>
            </a:p>
            <a:p>
              <a:pPr algn="ctr"/>
              <a:r>
                <a:rPr lang="es-AR" sz="1200" dirty="0" smtClean="0"/>
                <a:t>Application server</a:t>
              </a:r>
              <a:endParaRPr lang="es-AR" sz="1200" dirty="0"/>
            </a:p>
          </p:txBody>
        </p:sp>
        <p:sp>
          <p:nvSpPr>
            <p:cNvPr id="127" name="126 Cubo"/>
            <p:cNvSpPr/>
            <p:nvPr/>
          </p:nvSpPr>
          <p:spPr>
            <a:xfrm>
              <a:off x="3200400" y="4267200"/>
              <a:ext cx="2438400" cy="1600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&lt;&lt;server&gt;&gt;</a:t>
              </a:r>
            </a:p>
            <a:p>
              <a:pPr algn="ctr"/>
              <a:r>
                <a:rPr lang="es-AR" sz="1200" dirty="0" smtClean="0"/>
                <a:t>Tomcat</a:t>
              </a:r>
              <a:endParaRPr lang="es-AR" sz="1200" dirty="0"/>
            </a:p>
          </p:txBody>
        </p:sp>
        <p:sp>
          <p:nvSpPr>
            <p:cNvPr id="128" name="127 Cubo"/>
            <p:cNvSpPr/>
            <p:nvPr/>
          </p:nvSpPr>
          <p:spPr>
            <a:xfrm>
              <a:off x="3352800" y="4876800"/>
              <a:ext cx="2057400" cy="838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</a:t>
              </a:r>
              <a:r>
                <a:rPr lang="es-AR" sz="1200" i="1" dirty="0" err="1" smtClean="0"/>
                <a:t>execution</a:t>
              </a:r>
              <a:r>
                <a:rPr lang="es-AR" sz="1200" i="1" dirty="0" smtClean="0"/>
                <a:t> </a:t>
              </a:r>
              <a:r>
                <a:rPr lang="es-AR" sz="1200" i="1" dirty="0" err="1" smtClean="0"/>
                <a:t>environment</a:t>
              </a:r>
              <a:r>
                <a:rPr lang="es-AR" sz="1200" i="1" dirty="0" smtClean="0"/>
                <a:t>&gt;&gt;</a:t>
              </a:r>
            </a:p>
            <a:p>
              <a:pPr algn="ctr"/>
              <a:r>
                <a:rPr lang="es-AR" sz="1200" dirty="0" smtClean="0"/>
                <a:t>Catalina </a:t>
              </a:r>
              <a:r>
                <a:rPr lang="es-AR" sz="1200" dirty="0" err="1" smtClean="0"/>
                <a:t>Servlet</a:t>
              </a:r>
              <a:r>
                <a:rPr lang="es-AR" sz="1200" dirty="0" smtClean="0"/>
                <a:t> 2.4</a:t>
              </a:r>
              <a:endParaRPr lang="es-AR" sz="1200" dirty="0"/>
            </a:p>
          </p:txBody>
        </p:sp>
      </p:grpSp>
      <p:sp>
        <p:nvSpPr>
          <p:cNvPr id="130" name="129 Cubo"/>
          <p:cNvSpPr/>
          <p:nvPr/>
        </p:nvSpPr>
        <p:spPr>
          <a:xfrm>
            <a:off x="838200" y="5105400"/>
            <a:ext cx="1828800" cy="1143000"/>
          </a:xfrm>
          <a:prstGeom prst="cube">
            <a:avLst>
              <a:gd name="adj" fmla="val 93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Operador</a:t>
            </a:r>
            <a:endParaRPr lang="es-AR" sz="1200" dirty="0"/>
          </a:p>
        </p:txBody>
      </p:sp>
      <p:grpSp>
        <p:nvGrpSpPr>
          <p:cNvPr id="131" name="41 Grupo"/>
          <p:cNvGrpSpPr/>
          <p:nvPr/>
        </p:nvGrpSpPr>
        <p:grpSpPr>
          <a:xfrm>
            <a:off x="914401" y="5562600"/>
            <a:ext cx="1390026" cy="533400"/>
            <a:chOff x="1981200" y="2819399"/>
            <a:chExt cx="2286000" cy="762000"/>
          </a:xfrm>
        </p:grpSpPr>
        <p:grpSp>
          <p:nvGrpSpPr>
            <p:cNvPr id="132" name="32 Grupo"/>
            <p:cNvGrpSpPr/>
            <p:nvPr/>
          </p:nvGrpSpPr>
          <p:grpSpPr>
            <a:xfrm>
              <a:off x="1981200" y="2819399"/>
              <a:ext cx="2286000" cy="762000"/>
              <a:chOff x="1981200" y="2819399"/>
              <a:chExt cx="2971802" cy="990600"/>
            </a:xfrm>
          </p:grpSpPr>
          <p:sp>
            <p:nvSpPr>
              <p:cNvPr id="135" name="134 Rectángulo"/>
              <p:cNvSpPr/>
              <p:nvPr/>
            </p:nvSpPr>
            <p:spPr>
              <a:xfrm>
                <a:off x="1981200" y="2819399"/>
                <a:ext cx="2971802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i="1" dirty="0" smtClean="0"/>
                  <a:t>&lt;&lt;web browser&gt;&gt;</a:t>
                </a:r>
              </a:p>
              <a:p>
                <a:pPr algn="ctr"/>
                <a:r>
                  <a:rPr lang="es-AR" sz="900" dirty="0" err="1" smtClean="0"/>
                  <a:t>Firefox</a:t>
                </a:r>
                <a:r>
                  <a:rPr lang="es-AR" sz="900" dirty="0" smtClean="0"/>
                  <a:t>, Google </a:t>
                </a:r>
                <a:r>
                  <a:rPr lang="es-AR" sz="900" dirty="0" err="1" smtClean="0"/>
                  <a:t>Chrome</a:t>
                </a:r>
                <a:r>
                  <a:rPr lang="es-AR" sz="900" dirty="0" smtClean="0"/>
                  <a:t>, </a:t>
                </a:r>
                <a:r>
                  <a:rPr lang="es-AR" sz="900" dirty="0" err="1" smtClean="0"/>
                  <a:t>etc</a:t>
                </a:r>
                <a:endParaRPr lang="es-AR" sz="900" dirty="0"/>
              </a:p>
            </p:txBody>
          </p:sp>
          <p:sp>
            <p:nvSpPr>
              <p:cNvPr id="136" name="135 Rectángulo"/>
              <p:cNvSpPr/>
              <p:nvPr/>
            </p:nvSpPr>
            <p:spPr>
              <a:xfrm>
                <a:off x="4688576" y="2939140"/>
                <a:ext cx="185634" cy="30480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33" name="132 Rectángulo"/>
            <p:cNvSpPr/>
            <p:nvPr/>
          </p:nvSpPr>
          <p:spPr>
            <a:xfrm>
              <a:off x="3986262" y="3037113"/>
              <a:ext cx="134103" cy="65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34" name="133 Rectángulo"/>
            <p:cNvSpPr/>
            <p:nvPr/>
          </p:nvSpPr>
          <p:spPr>
            <a:xfrm>
              <a:off x="3986262" y="2946678"/>
              <a:ext cx="134103" cy="56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sp>
        <p:nvSpPr>
          <p:cNvPr id="138" name="137 Cubo"/>
          <p:cNvSpPr/>
          <p:nvPr/>
        </p:nvSpPr>
        <p:spPr>
          <a:xfrm>
            <a:off x="6477000" y="3810000"/>
            <a:ext cx="1905000" cy="2362200"/>
          </a:xfrm>
          <a:prstGeom prst="cube">
            <a:avLst>
              <a:gd name="adj" fmla="val 40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i="1" dirty="0" smtClean="0"/>
              <a:t>&lt;&lt;server&gt;&gt;</a:t>
            </a:r>
          </a:p>
          <a:p>
            <a:pPr algn="ctr"/>
            <a:r>
              <a:rPr lang="es-AR" sz="1200" dirty="0" smtClean="0"/>
              <a:t>DB Server</a:t>
            </a:r>
            <a:endParaRPr lang="es-AR" sz="1200" dirty="0"/>
          </a:p>
        </p:txBody>
      </p:sp>
      <p:sp>
        <p:nvSpPr>
          <p:cNvPr id="141" name="140 Cilindro"/>
          <p:cNvSpPr/>
          <p:nvPr/>
        </p:nvSpPr>
        <p:spPr>
          <a:xfrm>
            <a:off x="7010400" y="4572000"/>
            <a:ext cx="762000" cy="762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dirty="0" err="1" smtClean="0"/>
              <a:t>MySQL</a:t>
            </a:r>
            <a:r>
              <a:rPr lang="es-AR" sz="1050" dirty="0" smtClean="0"/>
              <a:t> DB</a:t>
            </a:r>
            <a:endParaRPr lang="es-AR" sz="1050" dirty="0"/>
          </a:p>
        </p:txBody>
      </p:sp>
      <p:cxnSp>
        <p:nvCxnSpPr>
          <p:cNvPr id="143" name="142 Conector recto de flecha"/>
          <p:cNvCxnSpPr/>
          <p:nvPr/>
        </p:nvCxnSpPr>
        <p:spPr>
          <a:xfrm rot="5400000">
            <a:off x="4076571" y="3618577"/>
            <a:ext cx="380206" cy="26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144 CuadroTexto"/>
          <p:cNvSpPr txBox="1"/>
          <p:nvPr/>
        </p:nvSpPr>
        <p:spPr>
          <a:xfrm>
            <a:off x="4267200" y="3456801"/>
            <a:ext cx="1267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i="1" dirty="0" smtClean="0"/>
              <a:t>&lt;&lt;deployed on&gt;&gt;</a:t>
            </a:r>
            <a:endParaRPr lang="es-AR" sz="1200" i="1" dirty="0"/>
          </a:p>
        </p:txBody>
      </p:sp>
      <p:cxnSp>
        <p:nvCxnSpPr>
          <p:cNvPr id="155" name="154 Conector recto de flecha"/>
          <p:cNvCxnSpPr/>
          <p:nvPr/>
        </p:nvCxnSpPr>
        <p:spPr>
          <a:xfrm>
            <a:off x="2667000" y="4419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156 CuadroTexto"/>
          <p:cNvSpPr txBox="1"/>
          <p:nvPr/>
        </p:nvSpPr>
        <p:spPr>
          <a:xfrm>
            <a:off x="2667000" y="4191000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HTTP</a:t>
            </a:r>
            <a:endParaRPr lang="es-AR" dirty="0"/>
          </a:p>
        </p:txBody>
      </p:sp>
      <p:cxnSp>
        <p:nvCxnSpPr>
          <p:cNvPr id="159" name="158 Conector recto de flecha"/>
          <p:cNvCxnSpPr/>
          <p:nvPr/>
        </p:nvCxnSpPr>
        <p:spPr>
          <a:xfrm>
            <a:off x="2667000" y="568199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159 CuadroTexto"/>
          <p:cNvSpPr txBox="1"/>
          <p:nvPr/>
        </p:nvSpPr>
        <p:spPr>
          <a:xfrm>
            <a:off x="2667000" y="5453390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HTTP</a:t>
            </a:r>
            <a:endParaRPr lang="es-AR" dirty="0"/>
          </a:p>
        </p:txBody>
      </p:sp>
      <p:cxnSp>
        <p:nvCxnSpPr>
          <p:cNvPr id="161" name="160 Conector recto de flecha"/>
          <p:cNvCxnSpPr/>
          <p:nvPr/>
        </p:nvCxnSpPr>
        <p:spPr>
          <a:xfrm>
            <a:off x="5994176" y="5105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161 CuadroTexto"/>
          <p:cNvSpPr txBox="1"/>
          <p:nvPr/>
        </p:nvSpPr>
        <p:spPr>
          <a:xfrm>
            <a:off x="5994176" y="4876800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JDBC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Tecnologías y </a:t>
            </a:r>
            <a:r>
              <a:rPr lang="es-AR" sz="4800" b="1" dirty="0" err="1" smtClean="0"/>
              <a:t>Frameworks</a:t>
            </a:r>
            <a:endParaRPr lang="es-AR" sz="4800" b="1" dirty="0" smtClean="0"/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8" name="37 Imagen" descr="wicke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362200"/>
            <a:ext cx="867676" cy="860281"/>
          </a:xfrm>
          <a:prstGeom prst="rect">
            <a:avLst/>
          </a:prstGeom>
        </p:spPr>
      </p:pic>
      <p:sp>
        <p:nvSpPr>
          <p:cNvPr id="39" name="38 CuadroTexto"/>
          <p:cNvSpPr txBox="1"/>
          <p:nvPr/>
        </p:nvSpPr>
        <p:spPr>
          <a:xfrm>
            <a:off x="838200" y="3048000"/>
            <a:ext cx="158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Apache Wicket</a:t>
            </a:r>
            <a:endParaRPr lang="es-AR" dirty="0"/>
          </a:p>
        </p:txBody>
      </p:sp>
      <p:pic>
        <p:nvPicPr>
          <p:cNvPr id="41" name="40 Imagen" descr="eclip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5029200"/>
            <a:ext cx="1628775" cy="866775"/>
          </a:xfrm>
          <a:prstGeom prst="rect">
            <a:avLst/>
          </a:prstGeom>
        </p:spPr>
      </p:pic>
      <p:pic>
        <p:nvPicPr>
          <p:cNvPr id="42" name="41 Imagen" descr="hibernate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43200" y="2590800"/>
            <a:ext cx="2819400" cy="469453"/>
          </a:xfrm>
          <a:prstGeom prst="rect">
            <a:avLst/>
          </a:prstGeom>
          <a:ln w="0">
            <a:noFill/>
          </a:ln>
          <a:effectLst>
            <a:outerShdw blurRad="12700" dist="25400" dir="600000" algn="ctr" rotWithShape="0">
              <a:schemeClr val="tx1"/>
            </a:outerShdw>
          </a:effectLst>
        </p:spPr>
      </p:pic>
      <p:pic>
        <p:nvPicPr>
          <p:cNvPr id="44" name="43 Imagen" descr="JXL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9400" y="2514600"/>
            <a:ext cx="685800" cy="6858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45" name="44 CuadroTexto"/>
          <p:cNvSpPr txBox="1"/>
          <p:nvPr/>
        </p:nvSpPr>
        <p:spPr>
          <a:xfrm>
            <a:off x="6781800" y="3276600"/>
            <a:ext cx="47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JXL</a:t>
            </a:r>
            <a:endParaRPr lang="es-AR" dirty="0"/>
          </a:p>
        </p:txBody>
      </p:sp>
      <p:pic>
        <p:nvPicPr>
          <p:cNvPr id="46" name="45 Imagen" descr="maven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7400" y="3962400"/>
            <a:ext cx="2438400" cy="466405"/>
          </a:xfrm>
          <a:prstGeom prst="rect">
            <a:avLst/>
          </a:prstGeom>
          <a:effectLst>
            <a:outerShdw blurRad="12700" dist="12700" dir="1200000" algn="ctr" rotWithShape="0">
              <a:schemeClr val="tx1"/>
            </a:outerShdw>
          </a:effectLst>
        </p:spPr>
      </p:pic>
      <p:pic>
        <p:nvPicPr>
          <p:cNvPr id="47" name="46 Imagen" descr="mysql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52800" y="3276600"/>
            <a:ext cx="1760562" cy="914400"/>
          </a:xfrm>
          <a:prstGeom prst="rect">
            <a:avLst/>
          </a:prstGeom>
          <a:effectLst>
            <a:outerShdw blurRad="12700" dist="12700" dir="600000" algn="l" rotWithShape="0">
              <a:prstClr val="black">
                <a:alpha val="40000"/>
              </a:prstClr>
            </a:outerShdw>
          </a:effectLst>
        </p:spPr>
      </p:pic>
      <p:pic>
        <p:nvPicPr>
          <p:cNvPr id="48" name="47 Imagen" descr="tomcat.g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47800" y="3581400"/>
            <a:ext cx="1076739" cy="762000"/>
          </a:xfrm>
          <a:prstGeom prst="rect">
            <a:avLst/>
          </a:prstGeom>
        </p:spPr>
      </p:pic>
      <p:sp>
        <p:nvSpPr>
          <p:cNvPr id="49" name="48 CuadroTexto"/>
          <p:cNvSpPr txBox="1"/>
          <p:nvPr/>
        </p:nvSpPr>
        <p:spPr>
          <a:xfrm>
            <a:off x="1219200" y="4495800"/>
            <a:ext cx="16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Apache Tomcat</a:t>
            </a:r>
            <a:endParaRPr lang="es-AR" dirty="0"/>
          </a:p>
        </p:txBody>
      </p:sp>
      <p:pic>
        <p:nvPicPr>
          <p:cNvPr id="50" name="49 Imagen" descr="sv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53000" y="4876800"/>
            <a:ext cx="609600" cy="609600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4953000" y="54864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SVN</a:t>
            </a:r>
            <a:endParaRPr lang="es-AR" dirty="0"/>
          </a:p>
        </p:txBody>
      </p:sp>
      <p:pic>
        <p:nvPicPr>
          <p:cNvPr id="26" name="25 Imagen" descr="Toad 50x50.gi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05200" y="4876800"/>
            <a:ext cx="609600" cy="609600"/>
          </a:xfrm>
          <a:prstGeom prst="rect">
            <a:avLst/>
          </a:prstGeom>
        </p:spPr>
      </p:pic>
      <p:sp>
        <p:nvSpPr>
          <p:cNvPr id="27" name="26 CuadroTexto"/>
          <p:cNvSpPr txBox="1"/>
          <p:nvPr/>
        </p:nvSpPr>
        <p:spPr>
          <a:xfrm>
            <a:off x="3505200" y="5486400"/>
            <a:ext cx="63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Toad</a:t>
            </a:r>
            <a:endParaRPr lang="es-AR" dirty="0"/>
          </a:p>
        </p:txBody>
      </p:sp>
      <p:pic>
        <p:nvPicPr>
          <p:cNvPr id="30" name="29 Imagen" descr="java.gi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52600" y="5029200"/>
            <a:ext cx="524011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398</Words>
  <Application>Microsoft Office PowerPoint</Application>
  <PresentationFormat>Presentación en pantalla (4:3)</PresentationFormat>
  <Paragraphs>134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dmpstaltari</cp:lastModifiedBy>
  <cp:revision>132</cp:revision>
  <dcterms:created xsi:type="dcterms:W3CDTF">2006-08-16T00:00:00Z</dcterms:created>
  <dcterms:modified xsi:type="dcterms:W3CDTF">2011-07-07T04:22:15Z</dcterms:modified>
</cp:coreProperties>
</file>